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2"/>
  </p:notesMasterIdLst>
  <p:handoutMasterIdLst>
    <p:handoutMasterId r:id="rId23"/>
  </p:handoutMasterIdLst>
  <p:sldIdLst>
    <p:sldId id="1393" r:id="rId8"/>
    <p:sldId id="1690" r:id="rId9"/>
    <p:sldId id="1702" r:id="rId10"/>
    <p:sldId id="1803" r:id="rId11"/>
    <p:sldId id="1518" r:id="rId12"/>
    <p:sldId id="1752" r:id="rId13"/>
    <p:sldId id="1756" r:id="rId14"/>
    <p:sldId id="1757" r:id="rId15"/>
    <p:sldId id="1797" r:id="rId16"/>
    <p:sldId id="1802" r:id="rId17"/>
    <p:sldId id="1708" r:id="rId18"/>
    <p:sldId id="1615" r:id="rId19"/>
    <p:sldId id="1801" r:id="rId20"/>
    <p:sldId id="1750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803"/>
            <p14:sldId id="1518"/>
            <p14:sldId id="1752"/>
            <p14:sldId id="1756"/>
            <p14:sldId id="1757"/>
            <p14:sldId id="1797"/>
            <p14:sldId id="1802"/>
            <p14:sldId id="1708"/>
            <p14:sldId id="1615"/>
          </p14:sldIdLst>
        </p14:section>
        <p14:section name="Finalizando" id="{CF622469-3E87-46BA-8ED6-912C47B00EF3}">
          <p14:sldIdLst>
            <p14:sldId id="1801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79472" autoAdjust="0"/>
  </p:normalViewPr>
  <p:slideViewPr>
    <p:cSldViewPr>
      <p:cViewPr varScale="1">
        <p:scale>
          <a:sx n="81" d="100"/>
          <a:sy n="81" d="100"/>
        </p:scale>
        <p:origin x="634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10/24/2024 11:16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10/24/2024 10:26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10/24/2024 10:26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10/24/2024 10:26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10/24/2024 10:26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EAB2E-24AA-86AA-134A-C7032BCD5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65CEE22-ABD6-6AE1-96B2-F55558C748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651E260-82E0-D03B-456F-F8917049E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FEF1F5C-9238-695D-26D3-536EC49A2AC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4C92B2-B3FC-BC9A-CC58-A5A2859B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4F01F93F-9188-2476-8A23-DE17FC1752D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10/24/2024 10:26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F8F8B2-EB27-A2DE-65DC-C09C47D7CD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54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10/24/2024 10:26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51012-304D-4D89-10E4-96BF0178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998D94-B813-94CA-E4FE-1BA0187320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E73B87D-D102-719D-1BEC-68FBE5B49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FE619BBB-D309-1C9A-323B-DFA74854030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484C31-AA08-EC4E-6861-1D4ACF9B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4148B11-A847-BB59-4E19-B81942C9784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10/24/2024 2:42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0C958D-B445-2DAD-BB44-4AE5230F9B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28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10/24/2024 10:26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10/24/2024 10:26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10/24/2024 10:26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7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10/24/2024 10:26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8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92F08-535E-2DFE-E61F-36CA89FCC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6CC3ACA-D033-BFB0-DD14-B803E4AF3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ED8BE78-B2F1-8574-16AB-34C0516FC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7FC845E-5E69-58B3-9CFA-0D58C4CFD4D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028F47-1B5F-20B1-5B17-A64166A8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EFB96A5-C7B2-C25C-34B2-BC5BEEE037D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10/24/2024 2:13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63AFC9-B166-D992-BA5F-B51C023966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5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hyperlink" Target="https://github.com/renatogroffe/Mermaid-Copilot_TDCSummitIABrasilia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hyperlink" Target="https://github.com/renatogroffe/Mermaid-Copilot_TDCSummitIABrasilia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rmaid.j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sz="4800" b="1" dirty="0"/>
              <a:t>Inteligência Artificial +</a:t>
            </a:r>
            <a:br>
              <a:rPr lang="pt-BR" sz="4800" b="1" dirty="0"/>
            </a:br>
            <a:r>
              <a:rPr lang="pt-BR" sz="4800" b="1" dirty="0"/>
              <a:t>Documentação de Projetos</a:t>
            </a:r>
            <a:br>
              <a:rPr lang="pt-BR" sz="4800" b="1" dirty="0"/>
            </a:br>
            <a:r>
              <a:rPr lang="pt-BR" sz="4400" b="1" dirty="0"/>
              <a:t>Simplificando a geração de documentações</a:t>
            </a:r>
            <a:br>
              <a:rPr lang="pt-BR" sz="4400" b="1" dirty="0"/>
            </a:br>
            <a:r>
              <a:rPr lang="pt-BR" sz="4400" b="1" dirty="0"/>
              <a:t>com Inteligência Artificial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5734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345B4AB-0C8D-B072-3CC8-6703F3A62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2673" y="4113532"/>
            <a:ext cx="1232629" cy="1232629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94CC052-08C5-F64F-3D94-2CA5C3059F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759" y="4122876"/>
            <a:ext cx="1195389" cy="1195389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6BB1190-5EFA-B4E6-17FC-3FFDDD673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51785" y="3981570"/>
            <a:ext cx="1456857" cy="1456857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3EB3383B-FC3C-213B-B345-B3F4B7A786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7559" y="4113532"/>
            <a:ext cx="2167541" cy="13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19FA6-FEF3-BB9F-6FAA-1107BDCA6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10243-E5BB-2FDC-86C3-D3602E6B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Mermaid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 – Extensões para Visual Studio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Code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EB4AD40-5FE9-638F-D4C2-DD5457A0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41" y="1577707"/>
            <a:ext cx="9983593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971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Elaboração de diagramas: pontos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87462"/>
            <a:ext cx="7848598" cy="513986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Ferramentas online x versionamento de artefatos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Suporte do </a:t>
            </a:r>
            <a:r>
              <a:rPr lang="pt-BR" sz="2800" b="1" dirty="0">
                <a:solidFill>
                  <a:srgbClr val="494949"/>
                </a:solidFill>
              </a:rPr>
              <a:t>Visual Studio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Facilidade de customização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Integração com soluções de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com a </a:t>
            </a:r>
            <a:r>
              <a:rPr lang="pt-BR" sz="2800" b="1" dirty="0">
                <a:solidFill>
                  <a:srgbClr val="494949"/>
                </a:solidFill>
              </a:rPr>
              <a:t>resolução escolhida (preferencialmente .svg)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322C2EA-3FD7-8802-4C9E-F2474191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1665" y="4145865"/>
            <a:ext cx="1195388" cy="1195388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B6C7325-2466-E8F4-C35C-6539095C4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4617" y="2319502"/>
            <a:ext cx="1332436" cy="1332436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90E020B3-DF64-8715-E817-5036D2DA7F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8037" y="2257196"/>
            <a:ext cx="1600200" cy="1600200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BEB00C3-1ABA-1E5C-BD15-897078BF8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9100" y="3965252"/>
            <a:ext cx="2538074" cy="158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49462"/>
            <a:ext cx="4876800" cy="301344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039AA-B713-076A-C2EB-650B11999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DEA89-947E-B938-1746-80B02992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686EA0-ACC3-23DD-BD0B-01DE6C320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https://github.com/renatogroffe/Mermaid-Copilot_TDCSummitIABrasilia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B51C46D-8B1B-BE20-EBBB-342DE64F2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4837" y="4713643"/>
            <a:ext cx="1485705" cy="1485705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75952FF2-F41C-34E0-9A47-5B0F4588E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970" y="4774144"/>
            <a:ext cx="1332436" cy="133243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FDFB25E-02AF-8C0A-69E2-80E3DA728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7080" y="4640262"/>
            <a:ext cx="1600200" cy="160020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1F9D4B3B-E73A-55DE-CEF4-DC0D75C928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1090" y="4640262"/>
            <a:ext cx="2640637" cy="1650398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CBB3A63D-59A9-0A9B-E2C5-F8EEA4BFD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8626" y="1265293"/>
            <a:ext cx="2419222" cy="24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259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895781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112" y="1135062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69543-1B77-0770-933D-CE727BC8A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039BB-0ACA-A305-9F35-E0903D10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9A424B-751A-9006-00E4-B1D757F888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https://github.com/renatogroffe/Mermaid-Copilot_TDCSummitIABrasilia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27DF09C-82AD-6088-C66B-6CF5F4221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4837" y="4713643"/>
            <a:ext cx="1485705" cy="1485705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9ECFABBC-7224-C6EE-0916-48160C641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970" y="4774144"/>
            <a:ext cx="1332436" cy="133243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65166C7-E050-E053-D22F-18A109AAD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7080" y="4640262"/>
            <a:ext cx="1600200" cy="160020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CD217297-DECD-4E73-997B-2D99674BA6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1090" y="4640262"/>
            <a:ext cx="2640637" cy="1650398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D05AD596-A961-1D80-49F4-118DC818B4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8626" y="1265293"/>
            <a:ext cx="2419222" cy="24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598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53046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GitHub </a:t>
            </a:r>
            <a:r>
              <a:rPr lang="pt-BR" sz="3600" dirty="0" err="1">
                <a:solidFill>
                  <a:srgbClr val="494949"/>
                </a:solidFill>
              </a:rPr>
              <a:t>Copilot</a:t>
            </a:r>
            <a:r>
              <a:rPr lang="pt-BR" sz="3600" dirty="0">
                <a:solidFill>
                  <a:srgbClr val="494949"/>
                </a:solidFill>
              </a:rPr>
              <a:t> e </a:t>
            </a:r>
            <a:r>
              <a:rPr lang="pt-BR" sz="3600" dirty="0" err="1">
                <a:solidFill>
                  <a:srgbClr val="494949"/>
                </a:solidFill>
              </a:rPr>
              <a:t>Mermaid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Considerações importantes na elaboração de diagramas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94949"/>
                </a:solidFill>
              </a:rPr>
              <a:t>Exemplos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práticos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32FDE36-7B01-A898-588A-C54B4A94B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4837" y="4335462"/>
            <a:ext cx="1485705" cy="1485705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281E05EA-B374-758A-9700-797EE2B7D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970" y="4395963"/>
            <a:ext cx="1332436" cy="1332436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A82969D2-6AD8-896C-7181-A93E173D3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7080" y="4262081"/>
            <a:ext cx="1600200" cy="1600200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51B385F-EE6E-FB81-E9C7-05CB7C2BD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1090" y="4262081"/>
            <a:ext cx="2640637" cy="16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GitHub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Copilot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55030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Parceria entre </a:t>
            </a:r>
            <a:r>
              <a:rPr lang="pt-BR" sz="3200" dirty="0" err="1">
                <a:solidFill>
                  <a:srgbClr val="494949"/>
                </a:solidFill>
              </a:rPr>
              <a:t>OpenAI</a:t>
            </a:r>
            <a:r>
              <a:rPr lang="pt-BR" sz="3200" dirty="0">
                <a:solidFill>
                  <a:srgbClr val="494949"/>
                </a:solidFill>
              </a:rPr>
              <a:t> e GitHub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AI </a:t>
            </a:r>
            <a:r>
              <a:rPr lang="pt-BR" sz="3200" dirty="0" err="1">
                <a:solidFill>
                  <a:srgbClr val="494949"/>
                </a:solidFill>
              </a:rPr>
              <a:t>pair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programming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do </a:t>
            </a:r>
            <a:r>
              <a:rPr lang="pt-BR" sz="3200" dirty="0" err="1">
                <a:solidFill>
                  <a:srgbClr val="494949"/>
                </a:solidFill>
              </a:rPr>
              <a:t>OpenAI</a:t>
            </a:r>
            <a:r>
              <a:rPr lang="pt-BR" sz="3200" dirty="0">
                <a:solidFill>
                  <a:srgbClr val="494949"/>
                </a:solidFill>
              </a:rPr>
              <a:t> Codex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Planos individuais e empresariais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Sugestões codificando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384588DC-E3B1-B184-BBBD-3474B957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554" y="2184108"/>
            <a:ext cx="2538074" cy="1586296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F99FF91-A98E-8660-5BF8-9C495AAF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938" y="3514525"/>
            <a:ext cx="2201863" cy="2201863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51C1003-80F3-5D15-78ED-39FD20D7F6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862"/>
          <a:stretch/>
        </p:blipFill>
        <p:spPr>
          <a:xfrm>
            <a:off x="9799637" y="2278062"/>
            <a:ext cx="1371600" cy="13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GitHub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Copilot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54476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Produtividade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Aceleração do aprendizado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Suporte a dezenas de tecnologias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Visual Studio </a:t>
            </a:r>
            <a:r>
              <a:rPr lang="pt-BR" sz="3600" dirty="0" err="1">
                <a:solidFill>
                  <a:srgbClr val="494949"/>
                </a:solidFill>
              </a:rPr>
              <a:t>Code</a:t>
            </a:r>
            <a:r>
              <a:rPr lang="pt-BR" sz="3600" dirty="0">
                <a:solidFill>
                  <a:srgbClr val="494949"/>
                </a:solidFill>
              </a:rPr>
              <a:t>, Visual Studio 2022, </a:t>
            </a:r>
            <a:r>
              <a:rPr lang="pt-BR" sz="3600" dirty="0" err="1">
                <a:solidFill>
                  <a:srgbClr val="494949"/>
                </a:solidFill>
              </a:rPr>
              <a:t>Neovim</a:t>
            </a:r>
            <a:r>
              <a:rPr lang="pt-BR" sz="3600" dirty="0">
                <a:solidFill>
                  <a:srgbClr val="494949"/>
                </a:solidFill>
              </a:rPr>
              <a:t>, </a:t>
            </a:r>
            <a:r>
              <a:rPr lang="pt-BR" sz="3600" dirty="0" err="1">
                <a:solidFill>
                  <a:srgbClr val="494949"/>
                </a:solidFill>
              </a:rPr>
              <a:t>JetBrains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 err="1">
                <a:solidFill>
                  <a:srgbClr val="494949"/>
                </a:solidFill>
              </a:rPr>
              <a:t>IDEs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384588DC-E3B1-B184-BBBD-3474B957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554" y="2184108"/>
            <a:ext cx="2538074" cy="1586296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F99FF91-A98E-8660-5BF8-9C495AAF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938" y="3514525"/>
            <a:ext cx="2201863" cy="2201863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51C1003-80F3-5D15-78ED-39FD20D7F6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862"/>
          <a:stretch/>
        </p:blipFill>
        <p:spPr>
          <a:xfrm>
            <a:off x="9799637" y="2278062"/>
            <a:ext cx="1371600" cy="13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937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489A2-CD14-C7DF-36D6-53F69DAD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C16B52-264A-5FED-B42F-37349D43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43EBB2-EBEC-680D-BBA2-248DC733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599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Mermaid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7008034" cy="513986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Geração de diagramas a partir de código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Suporte a vários tipos de diagramas, incluindo artefatos </a:t>
            </a:r>
            <a:r>
              <a:rPr lang="pt-BR" sz="2800" b="1" dirty="0">
                <a:solidFill>
                  <a:srgbClr val="494949"/>
                </a:solidFill>
              </a:rPr>
              <a:t>UML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Conta com </a:t>
            </a:r>
            <a:r>
              <a:rPr lang="pt-BR" sz="2800" b="1" dirty="0">
                <a:solidFill>
                  <a:srgbClr val="494949"/>
                </a:solidFill>
              </a:rPr>
              <a:t>bibliotecas / extensões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Fácil integração com </a:t>
            </a:r>
            <a:r>
              <a:rPr lang="pt-BR" sz="2800" b="1" dirty="0">
                <a:solidFill>
                  <a:srgbClr val="494949"/>
                </a:solidFill>
              </a:rPr>
              <a:t>GitHub, Azure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Markdown</a:t>
            </a:r>
            <a:endParaRPr lang="en-US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94949"/>
                </a:solidFill>
              </a:rPr>
              <a:t>Site: </a:t>
            </a:r>
            <a:r>
              <a:rPr lang="en-US" sz="2800" dirty="0">
                <a:solidFill>
                  <a:srgbClr val="494949"/>
                </a:solidFill>
                <a:hlinkClick r:id="rId3"/>
              </a:rPr>
              <a:t>https://mermaid.js.org/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CB60394-0126-8C90-A6F7-48F84C83A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9037" y="2354262"/>
            <a:ext cx="2719388" cy="27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52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1615</TotalTime>
  <Words>641</Words>
  <Application>Microsoft Office PowerPoint</Application>
  <PresentationFormat>Personalizar</PresentationFormat>
  <Paragraphs>112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Inteligência Artificial + Documentação de Projetos Simplificando a geração de documentações com Inteligência Artificial</vt:lpstr>
      <vt:lpstr>Renato Groffe</vt:lpstr>
      <vt:lpstr>Renato Groffe - Comunidades</vt:lpstr>
      <vt:lpstr>Conteúdos desta apresentação</vt:lpstr>
      <vt:lpstr>Agenda</vt:lpstr>
      <vt:lpstr>GitHub Copilot: uma visão geral</vt:lpstr>
      <vt:lpstr>GitHub Copilot: uma visão geral</vt:lpstr>
      <vt:lpstr>Apresentação do PowerPoint</vt:lpstr>
      <vt:lpstr>Mermaid</vt:lpstr>
      <vt:lpstr>Mermaid – Extensões para Visual Studio Code</vt:lpstr>
      <vt:lpstr>Elaboração de diagramas: pontos importantes</vt:lpstr>
      <vt:lpstr>EXEMPLOS PRÁTICOS</vt:lpstr>
      <vt:lpstr>Conteúdos desta apresentação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497</cp:revision>
  <dcterms:created xsi:type="dcterms:W3CDTF">2016-08-05T22:03:34Z</dcterms:created>
  <dcterms:modified xsi:type="dcterms:W3CDTF">2024-10-24T17:43:04Z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