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9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291" r:id="rId34"/>
    <p:sldId id="292" r:id="rId35"/>
    <p:sldId id="287" r:id="rId36"/>
    <p:sldId id="294" r:id="rId37"/>
    <p:sldId id="288" r:id="rId38"/>
    <p:sldId id="289" r:id="rId39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1005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"/>
          <p:cNvGrpSpPr/>
          <p:nvPr/>
        </p:nvGrpSpPr>
        <p:grpSpPr>
          <a:xfrm>
            <a:off x="18058153" y="6421"/>
            <a:ext cx="1769320" cy="8482567"/>
            <a:chOff x="-502941" y="0"/>
            <a:chExt cx="1769318" cy="8482566"/>
          </a:xfrm>
        </p:grpSpPr>
        <p:grpSp>
          <p:nvGrpSpPr>
            <p:cNvPr id="36" name="Group 25"/>
            <p:cNvGrpSpPr/>
            <p:nvPr/>
          </p:nvGrpSpPr>
          <p:grpSpPr>
            <a:xfrm>
              <a:off x="-1" y="8817"/>
              <a:ext cx="925538" cy="3969533"/>
              <a:chOff x="0" y="0"/>
              <a:chExt cx="925536" cy="3969531"/>
            </a:xfrm>
          </p:grpSpPr>
          <p:grpSp>
            <p:nvGrpSpPr>
              <p:cNvPr id="20" name="Rectangle 36"/>
              <p:cNvGrpSpPr/>
              <p:nvPr/>
            </p:nvGrpSpPr>
            <p:grpSpPr>
              <a:xfrm>
                <a:off x="499319" y="3515"/>
                <a:ext cx="426215" cy="1279571"/>
                <a:chOff x="0" y="0"/>
                <a:chExt cx="426213" cy="1279570"/>
              </a:xfrm>
            </p:grpSpPr>
            <p:sp>
              <p:nvSpPr>
                <p:cNvPr id="18" name="Rectangle"/>
                <p:cNvSpPr/>
                <p:nvPr/>
              </p:nvSpPr>
              <p:spPr>
                <a:xfrm rot="5400000">
                  <a:off x="-426679" y="426678"/>
                  <a:ext cx="1279571" cy="426214"/>
                </a:xfrm>
                <a:prstGeom prst="rect">
                  <a:avLst/>
                </a:prstGeom>
                <a:solidFill>
                  <a:srgbClr val="D83B0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373276">
                    <a:defRPr sz="7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endParaRPr/>
                </a:p>
              </p:txBody>
            </p:sp>
            <p:sp>
              <p:nvSpPr>
                <p:cNvPr id="19" name="Oragen…"/>
                <p:cNvSpPr/>
                <p:nvPr/>
              </p:nvSpPr>
              <p:spPr>
                <a:xfrm rot="5400000">
                  <a:off x="-247197" y="673409"/>
                  <a:ext cx="121232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1373276">
                    <a:defRPr sz="7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Oragen</a:t>
                  </a:r>
                </a:p>
                <a:p>
                  <a:pPr defTabSz="1373276">
                    <a:defRPr sz="7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3" name="Rectangle 40"/>
              <p:cNvGrpSpPr/>
              <p:nvPr/>
            </p:nvGrpSpPr>
            <p:grpSpPr>
              <a:xfrm>
                <a:off x="499321" y="1354853"/>
                <a:ext cx="426214" cy="1279571"/>
                <a:chOff x="0" y="0"/>
                <a:chExt cx="426213" cy="1279570"/>
              </a:xfrm>
            </p:grpSpPr>
            <p:sp>
              <p:nvSpPr>
                <p:cNvPr id="21" name="Rectangle"/>
                <p:cNvSpPr/>
                <p:nvPr/>
              </p:nvSpPr>
              <p:spPr>
                <a:xfrm rot="5400000">
                  <a:off x="-426679" y="426678"/>
                  <a:ext cx="1279571" cy="426214"/>
                </a:xfrm>
                <a:prstGeom prst="rect">
                  <a:avLst/>
                </a:prstGeom>
                <a:solidFill>
                  <a:srgbClr val="0078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373276">
                    <a:defRPr sz="2600">
                      <a:solidFill>
                        <a:srgbClr val="FFFFFF"/>
                      </a:soli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endParaRPr/>
                </a:p>
              </p:txBody>
            </p:sp>
            <p:sp>
              <p:nvSpPr>
                <p:cNvPr id="22" name="Blue…"/>
                <p:cNvSpPr/>
                <p:nvPr/>
              </p:nvSpPr>
              <p:spPr>
                <a:xfrm rot="5400000">
                  <a:off x="-247197" y="673409"/>
                  <a:ext cx="121232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1373276">
                    <a:defRPr sz="7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1373276">
                    <a:defRPr sz="7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6" name="Rectangle 41"/>
              <p:cNvGrpSpPr/>
              <p:nvPr/>
            </p:nvGrpSpPr>
            <p:grpSpPr>
              <a:xfrm>
                <a:off x="499322" y="2689961"/>
                <a:ext cx="426215" cy="1279571"/>
                <a:chOff x="0" y="0"/>
                <a:chExt cx="426213" cy="1279570"/>
              </a:xfrm>
            </p:grpSpPr>
            <p:sp>
              <p:nvSpPr>
                <p:cNvPr id="24" name="Rectangle"/>
                <p:cNvSpPr/>
                <p:nvPr/>
              </p:nvSpPr>
              <p:spPr>
                <a:xfrm rot="5400000">
                  <a:off x="-426679" y="426678"/>
                  <a:ext cx="1279571" cy="426214"/>
                </a:xfrm>
                <a:prstGeom prst="rect">
                  <a:avLst/>
                </a:prstGeom>
                <a:solidFill>
                  <a:srgbClr val="505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373276">
                    <a:defRPr sz="2600">
                      <a:solidFill>
                        <a:srgbClr val="FFFFFF"/>
                      </a:soli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endParaRPr/>
                </a:p>
              </p:txBody>
            </p:sp>
            <p:sp>
              <p:nvSpPr>
                <p:cNvPr id="25" name="Dark Gray…"/>
                <p:cNvSpPr/>
                <p:nvPr/>
              </p:nvSpPr>
              <p:spPr>
                <a:xfrm rot="5400000">
                  <a:off x="-247197" y="673409"/>
                  <a:ext cx="121232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1373276">
                    <a:defRPr sz="7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1373276">
                    <a:defRPr sz="7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9" name="Rectangle 42"/>
              <p:cNvGrpSpPr/>
              <p:nvPr/>
            </p:nvGrpSpPr>
            <p:grpSpPr>
              <a:xfrm>
                <a:off x="-1" y="1344980"/>
                <a:ext cx="426215" cy="1279571"/>
                <a:chOff x="0" y="0"/>
                <a:chExt cx="426213" cy="1279570"/>
              </a:xfrm>
            </p:grpSpPr>
            <p:sp>
              <p:nvSpPr>
                <p:cNvPr id="27" name="Rectangle"/>
                <p:cNvSpPr/>
                <p:nvPr/>
              </p:nvSpPr>
              <p:spPr>
                <a:xfrm rot="5400000">
                  <a:off x="-426679" y="426678"/>
                  <a:ext cx="1279571" cy="426214"/>
                </a:xfrm>
                <a:prstGeom prst="rect">
                  <a:avLst/>
                </a:prstGeom>
                <a:solidFill>
                  <a:srgbClr val="FFB9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373276">
                    <a:defRPr sz="2600">
                      <a:solidFill>
                        <a:srgbClr val="FFFFFF"/>
                      </a:soli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endParaRPr/>
                </a:p>
              </p:txBody>
            </p:sp>
            <p:sp>
              <p:nvSpPr>
                <p:cNvPr id="28" name="Yellow…"/>
                <p:cNvSpPr/>
                <p:nvPr/>
              </p:nvSpPr>
              <p:spPr>
                <a:xfrm rot="5400000">
                  <a:off x="-247197" y="673409"/>
                  <a:ext cx="121232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1373276">
                    <a:defRPr sz="7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1373276">
                    <a:defRPr sz="7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32" name="Rectangle 43"/>
              <p:cNvGrpSpPr/>
              <p:nvPr/>
            </p:nvGrpSpPr>
            <p:grpSpPr>
              <a:xfrm>
                <a:off x="1" y="2689961"/>
                <a:ext cx="426214" cy="1279571"/>
                <a:chOff x="0" y="0"/>
                <a:chExt cx="426213" cy="1279570"/>
              </a:xfrm>
            </p:grpSpPr>
            <p:sp>
              <p:nvSpPr>
                <p:cNvPr id="30" name="Rectangle"/>
                <p:cNvSpPr/>
                <p:nvPr/>
              </p:nvSpPr>
              <p:spPr>
                <a:xfrm rot="5400000">
                  <a:off x="-426679" y="426678"/>
                  <a:ext cx="1279571" cy="426214"/>
                </a:xfrm>
                <a:prstGeom prst="rect">
                  <a:avLst/>
                </a:prstGeom>
                <a:solidFill>
                  <a:srgbClr val="FF8C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373276">
                    <a:defRPr sz="2600">
                      <a:solidFill>
                        <a:srgbClr val="FFFFFF"/>
                      </a:soli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endParaRPr/>
                </a:p>
              </p:txBody>
            </p:sp>
            <p:sp>
              <p:nvSpPr>
                <p:cNvPr id="31" name="Light Orange…"/>
                <p:cNvSpPr/>
                <p:nvPr/>
              </p:nvSpPr>
              <p:spPr>
                <a:xfrm rot="5400000">
                  <a:off x="-247197" y="673409"/>
                  <a:ext cx="121232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1373276">
                    <a:defRPr sz="7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1373276">
                    <a:defRPr sz="7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35" name="Rectangle 44"/>
              <p:cNvGrpSpPr/>
              <p:nvPr/>
            </p:nvGrpSpPr>
            <p:grpSpPr>
              <a:xfrm>
                <a:off x="-1" y="0"/>
                <a:ext cx="426215" cy="1279571"/>
                <a:chOff x="0" y="0"/>
                <a:chExt cx="426213" cy="1279570"/>
              </a:xfrm>
            </p:grpSpPr>
            <p:sp>
              <p:nvSpPr>
                <p:cNvPr id="33" name="Rectangle"/>
                <p:cNvSpPr/>
                <p:nvPr/>
              </p:nvSpPr>
              <p:spPr>
                <a:xfrm rot="5400000">
                  <a:off x="-426679" y="426678"/>
                  <a:ext cx="1279571" cy="426214"/>
                </a:xfrm>
                <a:prstGeom prst="rect">
                  <a:avLst/>
                </a:prstGeom>
                <a:solidFill>
                  <a:srgbClr val="D2D2D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373276">
                    <a:defRPr sz="7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endParaRPr/>
                </a:p>
              </p:txBody>
            </p:sp>
            <p:sp>
              <p:nvSpPr>
                <p:cNvPr id="34" name="Light Gray…"/>
                <p:cNvSpPr/>
                <p:nvPr/>
              </p:nvSpPr>
              <p:spPr>
                <a:xfrm rot="5400000">
                  <a:off x="-247197" y="673409"/>
                  <a:ext cx="121232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1373276">
                    <a:defRPr sz="7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1373276">
                    <a:defRPr sz="7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  <a:latin typeface="Segoe UI"/>
                      <a:ea typeface="Segoe UI"/>
                      <a:cs typeface="Segoe UI"/>
                      <a:sym typeface="Segoe UI"/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37" name="TextBox 27"/>
            <p:cNvSpPr/>
            <p:nvPr/>
          </p:nvSpPr>
          <p:spPr>
            <a:xfrm flipH="1">
              <a:off x="-3623" y="-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373674">
                <a:lnSpc>
                  <a:spcPct val="90000"/>
                </a:lnSpc>
                <a:spcBef>
                  <a:spcPts val="800"/>
                </a:spcBef>
                <a:defRPr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8" name="TextBox 31"/>
            <p:cNvSpPr/>
            <p:nvPr/>
          </p:nvSpPr>
          <p:spPr>
            <a:xfrm flipH="1">
              <a:off x="-502942" y="450667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373674">
                <a:lnSpc>
                  <a:spcPct val="90000"/>
                </a:lnSpc>
                <a:spcBef>
                  <a:spcPts val="800"/>
                </a:spcBef>
                <a:defRPr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41" name="Rectangle 21"/>
            <p:cNvGrpSpPr/>
            <p:nvPr/>
          </p:nvGrpSpPr>
          <p:grpSpPr>
            <a:xfrm>
              <a:off x="4" y="7202996"/>
              <a:ext cx="426214" cy="1279571"/>
              <a:chOff x="0" y="0"/>
              <a:chExt cx="426213" cy="1279570"/>
            </a:xfrm>
          </p:grpSpPr>
          <p:sp>
            <p:nvSpPr>
              <p:cNvPr id="39" name="Rectangle"/>
              <p:cNvSpPr/>
              <p:nvPr/>
            </p:nvSpPr>
            <p:spPr>
              <a:xfrm rot="5400000">
                <a:off x="-426679" y="426678"/>
                <a:ext cx="1279571" cy="426214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373276">
                  <a:defRPr sz="7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Segoe UI"/>
                    <a:ea typeface="Segoe UI"/>
                    <a:cs typeface="Segoe UI"/>
                    <a:sym typeface="Segoe UI"/>
                  </a:defRPr>
                </a:pPr>
                <a:endParaRPr/>
              </a:p>
            </p:txBody>
          </p:sp>
          <p:sp>
            <p:nvSpPr>
              <p:cNvPr id="40" name="Dark Red…"/>
              <p:cNvSpPr/>
              <p:nvPr/>
            </p:nvSpPr>
            <p:spPr>
              <a:xfrm rot="5400000">
                <a:off x="-247197" y="673409"/>
                <a:ext cx="121232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1373276">
                  <a:defRPr sz="7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/>
                    <a:cs typeface="Segoe UI"/>
                    <a:sym typeface="Segoe UI"/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1373276">
                  <a:defRPr sz="7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Segoe UI"/>
                    <a:ea typeface="Segoe UI"/>
                    <a:cs typeface="Segoe UI"/>
                    <a:sym typeface="Segoe UI"/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44" name="Rectangle 22"/>
            <p:cNvGrpSpPr/>
            <p:nvPr/>
          </p:nvGrpSpPr>
          <p:grpSpPr>
            <a:xfrm>
              <a:off x="4" y="4506677"/>
              <a:ext cx="426214" cy="1279571"/>
              <a:chOff x="0" y="0"/>
              <a:chExt cx="426213" cy="1279570"/>
            </a:xfrm>
          </p:grpSpPr>
          <p:sp>
            <p:nvSpPr>
              <p:cNvPr id="42" name="Rectangle"/>
              <p:cNvSpPr/>
              <p:nvPr/>
            </p:nvSpPr>
            <p:spPr>
              <a:xfrm rot="5400000">
                <a:off x="-426679" y="426678"/>
                <a:ext cx="1279571" cy="426214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373276">
                  <a:defRPr sz="7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Segoe UI"/>
                    <a:ea typeface="Segoe UI"/>
                    <a:cs typeface="Segoe UI"/>
                    <a:sym typeface="Segoe UI"/>
                  </a:defRPr>
                </a:pPr>
                <a:endParaRPr/>
              </a:p>
            </p:txBody>
          </p:sp>
          <p:sp>
            <p:nvSpPr>
              <p:cNvPr id="43" name="Light Blue…"/>
              <p:cNvSpPr/>
              <p:nvPr/>
            </p:nvSpPr>
            <p:spPr>
              <a:xfrm rot="5400000">
                <a:off x="-247197" y="673409"/>
                <a:ext cx="121232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1373276">
                  <a:defRPr sz="7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/>
                    <a:cs typeface="Segoe UI"/>
                    <a:sym typeface="Segoe UI"/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1373276">
                  <a:defRPr sz="7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Segoe UI"/>
                    <a:ea typeface="Segoe UI"/>
                    <a:cs typeface="Segoe UI"/>
                    <a:sym typeface="Segoe UI"/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47" name="Rectangle 23"/>
            <p:cNvGrpSpPr/>
            <p:nvPr/>
          </p:nvGrpSpPr>
          <p:grpSpPr>
            <a:xfrm>
              <a:off x="4" y="5858015"/>
              <a:ext cx="426214" cy="1279571"/>
              <a:chOff x="0" y="0"/>
              <a:chExt cx="426213" cy="1279570"/>
            </a:xfrm>
          </p:grpSpPr>
          <p:sp>
            <p:nvSpPr>
              <p:cNvPr id="45" name="Rectangle"/>
              <p:cNvSpPr/>
              <p:nvPr/>
            </p:nvSpPr>
            <p:spPr>
              <a:xfrm rot="5400000">
                <a:off x="-426679" y="426678"/>
                <a:ext cx="1279571" cy="426214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373276">
                  <a:defRPr sz="26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pPr>
                <a:endParaRPr/>
              </a:p>
            </p:txBody>
          </p:sp>
          <p:sp>
            <p:nvSpPr>
              <p:cNvPr id="46" name="Dark Blue…"/>
              <p:cNvSpPr/>
              <p:nvPr/>
            </p:nvSpPr>
            <p:spPr>
              <a:xfrm rot="5400000">
                <a:off x="-247197" y="673409"/>
                <a:ext cx="121232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1373276">
                  <a:defRPr sz="7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/>
                    <a:cs typeface="Segoe UI"/>
                    <a:sym typeface="Segoe UI"/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1373276">
                  <a:defRPr sz="7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Segoe UI"/>
                    <a:ea typeface="Segoe UI"/>
                    <a:cs typeface="Segoe UI"/>
                    <a:sym typeface="Segoe UI"/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403963" y="440736"/>
            <a:ext cx="17488226" cy="1349652"/>
          </a:xfrm>
          <a:prstGeom prst="rect">
            <a:avLst/>
          </a:prstGeom>
        </p:spPr>
        <p:txBody>
          <a:bodyPr lIns="134498" tIns="134498" rIns="134498" bIns="134498" anchor="t"/>
          <a:lstStyle>
            <a:lvl1pPr algn="l" defTabSz="1373674">
              <a:lnSpc>
                <a:spcPct val="90000"/>
              </a:lnSpc>
              <a:defRPr sz="7000" spc="-148">
                <a:gradFill flip="none" rotWithShape="1"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3962" y="1790388"/>
            <a:ext cx="17484748" cy="2978801"/>
          </a:xfrm>
          <a:prstGeom prst="rect">
            <a:avLst/>
          </a:prstGeom>
        </p:spPr>
        <p:txBody>
          <a:bodyPr lIns="134498" tIns="134498" rIns="134498" bIns="134498"/>
          <a:lstStyle>
            <a:lvl1pPr marL="0" indent="0" defTabSz="1373674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800">
                <a:gradFill flip="none" rotWithShape="1">
                  <a:gsLst>
                    <a:gs pos="1250">
                      <a:srgbClr val="D83B01"/>
                    </a:gs>
                    <a:gs pos="99000">
                      <a:srgbClr val="D83B01"/>
                    </a:gs>
                  </a:gsLst>
                  <a:lin ang="5400000" scaled="0"/>
                </a:gra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0" defTabSz="1373674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800">
                <a:gradFill flip="none" rotWithShape="1">
                  <a:gsLst>
                    <a:gs pos="1250">
                      <a:srgbClr val="D83B01"/>
                    </a:gs>
                    <a:gs pos="99000">
                      <a:srgbClr val="D83B01"/>
                    </a:gs>
                  </a:gsLst>
                  <a:lin ang="5400000" scaled="0"/>
                </a:gra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228600" defTabSz="1373674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800">
                <a:gradFill flip="none" rotWithShape="1">
                  <a:gsLst>
                    <a:gs pos="1250">
                      <a:srgbClr val="D83B01"/>
                    </a:gs>
                    <a:gs pos="99000">
                      <a:srgbClr val="D83B01"/>
                    </a:gs>
                  </a:gsLst>
                  <a:lin ang="5400000" scaled="0"/>
                </a:gra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457200" defTabSz="1373674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800">
                <a:gradFill flip="none" rotWithShape="1">
                  <a:gsLst>
                    <a:gs pos="1250">
                      <a:srgbClr val="D83B01"/>
                    </a:gs>
                    <a:gs pos="99000">
                      <a:srgbClr val="D83B01"/>
                    </a:gs>
                  </a:gsLst>
                  <a:lin ang="5400000" scaled="0"/>
                </a:gra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685800" defTabSz="1373674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800">
                <a:gradFill flip="none" rotWithShape="1">
                  <a:gsLst>
                    <a:gs pos="1250">
                      <a:srgbClr val="D83B01"/>
                    </a:gs>
                    <a:gs pos="99000">
                      <a:srgbClr val="D83B01"/>
                    </a:gs>
                  </a:gsLst>
                  <a:lin ang="5400000" scaled="0"/>
                </a:gra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9199" y="9255541"/>
            <a:ext cx="4267201" cy="547004"/>
          </a:xfrm>
          <a:prstGeom prst="rect">
            <a:avLst/>
          </a:prstGeom>
        </p:spPr>
        <p:txBody>
          <a:bodyPr lIns="67249" tIns="67249" rIns="67249" bIns="67249"/>
          <a:lstStyle>
            <a:lvl1pPr defTabSz="1373674">
              <a:defRPr sz="1600">
                <a:solidFill>
                  <a:srgbClr val="50505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431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2457" marR="0" indent="-4644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98600" marR="0" indent="-508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421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93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565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137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709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81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eatsheetseries.owasp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inkedin.com/in/rodrigo-gonca" TargetMode="External"/><Relationship Id="rId4" Type="http://schemas.openxmlformats.org/officeDocument/2006/relationships/hyperlink" Target="http://linkedin.com/in/renatogroff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84;p1"/>
          <p:cNvGrpSpPr/>
          <p:nvPr/>
        </p:nvGrpSpPr>
        <p:grpSpPr>
          <a:xfrm>
            <a:off x="474614" y="-391284"/>
            <a:ext cx="18480690" cy="11069568"/>
            <a:chOff x="0" y="-522432"/>
            <a:chExt cx="18480689" cy="11069566"/>
          </a:xfrm>
        </p:grpSpPr>
        <p:sp>
          <p:nvSpPr>
            <p:cNvPr id="60" name="Google Shape;85;p1"/>
            <p:cNvSpPr/>
            <p:nvPr/>
          </p:nvSpPr>
          <p:spPr>
            <a:xfrm>
              <a:off x="12374977" y="-522433"/>
              <a:ext cx="6105714" cy="11069568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Google Shape;89;p1"/>
            <p:cNvSpPr/>
            <p:nvPr/>
          </p:nvSpPr>
          <p:spPr>
            <a:xfrm>
              <a:off x="15677976" y="9944717"/>
              <a:ext cx="1768762" cy="1"/>
            </a:xfrm>
            <a:prstGeom prst="line">
              <a:avLst/>
            </a:prstGeom>
            <a:noFill/>
            <a:ln w="95250" cap="rnd">
              <a:solidFill>
                <a:srgbClr val="0AAE7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Google Shape;90;p1"/>
            <p:cNvSpPr/>
            <p:nvPr/>
          </p:nvSpPr>
          <p:spPr>
            <a:xfrm flipH="1" flipV="1">
              <a:off x="17446739" y="8456379"/>
              <a:ext cx="58" cy="1477375"/>
            </a:xfrm>
            <a:prstGeom prst="line">
              <a:avLst/>
            </a:prstGeom>
            <a:noFill/>
            <a:ln w="95250" cap="rnd">
              <a:solidFill>
                <a:srgbClr val="0AAE7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Google Shape;91;p1"/>
            <p:cNvSpPr/>
            <p:nvPr/>
          </p:nvSpPr>
          <p:spPr>
            <a:xfrm flipH="1" flipV="1">
              <a:off x="58" y="374930"/>
              <a:ext cx="1768762" cy="1"/>
            </a:xfrm>
            <a:prstGeom prst="line">
              <a:avLst/>
            </a:prstGeom>
            <a:noFill/>
            <a:ln w="95250" cap="rnd">
              <a:solidFill>
                <a:srgbClr val="0AAE7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Google Shape;92;p1"/>
            <p:cNvSpPr/>
            <p:nvPr/>
          </p:nvSpPr>
          <p:spPr>
            <a:xfrm>
              <a:off x="0" y="384620"/>
              <a:ext cx="57" cy="1477375"/>
            </a:xfrm>
            <a:prstGeom prst="line">
              <a:avLst/>
            </a:prstGeom>
            <a:noFill/>
            <a:ln w="95250" cap="rnd">
              <a:solidFill>
                <a:srgbClr val="0AAE7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8" name="Image Gallery"/>
          <p:cNvGrpSpPr/>
          <p:nvPr/>
        </p:nvGrpSpPr>
        <p:grpSpPr>
          <a:xfrm>
            <a:off x="1217448" y="3813435"/>
            <a:ext cx="11508076" cy="2406131"/>
            <a:chOff x="0" y="0"/>
            <a:chExt cx="11508075" cy="2406130"/>
          </a:xfrm>
        </p:grpSpPr>
        <p:pic>
          <p:nvPicPr>
            <p:cNvPr id="66" name="Captura de Tela 2025-04-02 às 15.26.56.png" descr="Captura de Tela 2025-04-02 às 15.26.56.png"/>
            <p:cNvPicPr>
              <a:picLocks noChangeAspect="1"/>
            </p:cNvPicPr>
            <p:nvPr/>
          </p:nvPicPr>
          <p:blipFill>
            <a:blip r:embed="rId3"/>
            <a:srcRect t="14456" b="14456"/>
            <a:stretch>
              <a:fillRect/>
            </a:stretch>
          </p:blipFill>
          <p:spPr>
            <a:xfrm>
              <a:off x="0" y="0"/>
              <a:ext cx="11508076" cy="1980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" name="Rectangle"/>
            <p:cNvSpPr/>
            <p:nvPr/>
          </p:nvSpPr>
          <p:spPr>
            <a:xfrm>
              <a:off x="0" y="2056346"/>
              <a:ext cx="11508076" cy="349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Autenticação (identidade)…"/>
          <p:cNvSpPr txBox="1">
            <a:spLocks noGrp="1"/>
          </p:cNvSpPr>
          <p:nvPr>
            <p:ph type="body" sz="quarter" idx="4294967295"/>
          </p:nvPr>
        </p:nvSpPr>
        <p:spPr>
          <a:xfrm>
            <a:off x="5807708" y="3445125"/>
            <a:ext cx="6672584" cy="339675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Autenticação (identidade)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Autorização (permissões)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Tokens JWT</a:t>
            </a:r>
          </a:p>
        </p:txBody>
      </p:sp>
      <p:sp>
        <p:nvSpPr>
          <p:cNvPr id="177" name="Elipse 8"/>
          <p:cNvSpPr/>
          <p:nvPr/>
        </p:nvSpPr>
        <p:spPr>
          <a:xfrm>
            <a:off x="14249550" y="6935812"/>
            <a:ext cx="1828801" cy="1828801"/>
          </a:xfrm>
          <a:prstGeom prst="ellipse">
            <a:avLst/>
          </a:prstGeom>
          <a:solidFill>
            <a:srgbClr val="282828"/>
          </a:solidFill>
          <a:ln w="10795">
            <a:solidFill>
              <a:srgbClr val="282828"/>
            </a:solidFill>
          </a:ln>
        </p:spPr>
        <p:txBody>
          <a:bodyPr lIns="0" tIns="0" rIns="0" bIns="0" anchor="ctr"/>
          <a:lstStyle/>
          <a:p>
            <a:pPr algn="ctr" defTabSz="932471">
              <a:defRPr sz="2000">
                <a:gradFill flip="none" rotWithShape="1"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78" name="Gráfico 5" descr="Gráfic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350" y="8002613"/>
            <a:ext cx="1609726" cy="1609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ráfico 7" descr="Gráfico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950" y="7088212"/>
            <a:ext cx="1524001" cy="152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Google Shape;152;p6"/>
          <p:cNvSpPr txBox="1"/>
          <p:nvPr/>
        </p:nvSpPr>
        <p:spPr>
          <a:xfrm>
            <a:off x="584200" y="584200"/>
            <a:ext cx="8240229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Conceitos e Pontos Importantes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Última compilação realizada em 2023 pela OWASP (Open Worldwide Application Security Project)…"/>
          <p:cNvSpPr txBox="1">
            <a:spLocks noGrp="1"/>
          </p:cNvSpPr>
          <p:nvPr>
            <p:ph type="body" sz="half" idx="4294967295"/>
          </p:nvPr>
        </p:nvSpPr>
        <p:spPr>
          <a:xfrm>
            <a:off x="1688091" y="3130364"/>
            <a:ext cx="14911818" cy="4026272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Última compilação realizada em 2023 pela OWASP (Open Worldwide Application Security Project)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Vulnerabilidades mais comuns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APIs são um elemento central nas mais variadas arquiteturas</a:t>
            </a:r>
          </a:p>
        </p:txBody>
      </p:sp>
      <p:sp>
        <p:nvSpPr>
          <p:cNvPr id="187" name="Google Shape;152;p6"/>
          <p:cNvSpPr txBox="1"/>
          <p:nvPr/>
        </p:nvSpPr>
        <p:spPr>
          <a:xfrm>
            <a:off x="584200" y="584200"/>
            <a:ext cx="15618248" cy="85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rPr dirty="0"/>
              <a:t>OWASP API Security Top 10: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visão</a:t>
            </a:r>
            <a:r>
              <a:rPr dirty="0"/>
              <a:t> </a:t>
            </a:r>
            <a:r>
              <a:rPr dirty="0" err="1"/>
              <a:t>geral</a:t>
            </a:r>
            <a:endParaRPr dirty="0"/>
          </a:p>
        </p:txBody>
      </p:sp>
      <p:pic>
        <p:nvPicPr>
          <p:cNvPr id="188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4157" y="6807284"/>
            <a:ext cx="3354908" cy="3414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94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0246" y="6810225"/>
            <a:ext cx="3354908" cy="3414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m 6" descr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94" y="1058862"/>
            <a:ext cx="10376412" cy="816927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152;p6"/>
          <p:cNvSpPr txBox="1"/>
          <p:nvPr/>
        </p:nvSpPr>
        <p:spPr>
          <a:xfrm>
            <a:off x="582319" y="586689"/>
            <a:ext cx="15942783" cy="85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rPr dirty="0"/>
              <a:t>OWASP API Security Top 10: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visão</a:t>
            </a:r>
            <a:r>
              <a:rPr dirty="0"/>
              <a:t> </a:t>
            </a:r>
            <a:r>
              <a:rPr dirty="0" err="1"/>
              <a:t>geral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Acesso indevido a informações, utilizando IDs e outros dados que podem ser inferidos…"/>
          <p:cNvSpPr txBox="1">
            <a:spLocks noGrp="1"/>
          </p:cNvSpPr>
          <p:nvPr>
            <p:ph type="body" sz="half" idx="4294967295"/>
          </p:nvPr>
        </p:nvSpPr>
        <p:spPr>
          <a:xfrm>
            <a:off x="1828705" y="3158802"/>
            <a:ext cx="14630590" cy="3969396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Acesso indevido a informações, utilizando IDs e outros dados que podem ser inferidos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Definir níveis de acesso às informações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Usar IDs gerados randomicamente</a:t>
            </a:r>
          </a:p>
        </p:txBody>
      </p:sp>
      <p:pic>
        <p:nvPicPr>
          <p:cNvPr id="203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0246" y="6807284"/>
            <a:ext cx="3354908" cy="341441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Google Shape;152;p6"/>
          <p:cNvSpPr txBox="1"/>
          <p:nvPr/>
        </p:nvSpPr>
        <p:spPr>
          <a:xfrm>
            <a:off x="584200" y="584200"/>
            <a:ext cx="16586884" cy="85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rPr dirty="0"/>
              <a:t>API1:2023 - Broken Object Level Authorization (BOLA)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10" name="Gráfico 6" descr="Gráfic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4691062"/>
            <a:ext cx="129540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Gráfico 9" descr="Gráfico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9" y="3309937"/>
            <a:ext cx="1381126" cy="138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Gráfico 10" descr="Gráfico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9" y="5595937"/>
            <a:ext cx="1381126" cy="138112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CaixaDeTexto 11"/>
          <p:cNvSpPr txBox="1"/>
          <p:nvPr/>
        </p:nvSpPr>
        <p:spPr>
          <a:xfrm>
            <a:off x="5218176" y="5986462"/>
            <a:ext cx="1984249" cy="66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46304" tIns="146304" rIns="146304" bIns="146304">
            <a:spAutoFit/>
          </a:bodyPr>
          <a:lstStyle>
            <a:lvl1pPr algn="ctr" defTabSz="932742">
              <a:lnSpc>
                <a:spcPct val="90000"/>
              </a:lnSpc>
              <a:spcBef>
                <a:spcPts val="600"/>
              </a:spcBef>
              <a:defRPr sz="2400" b="1">
                <a:gradFill flip="none" rotWithShape="1"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Usuário A</a:t>
            </a:r>
          </a:p>
        </p:txBody>
      </p:sp>
      <p:sp>
        <p:nvSpPr>
          <p:cNvPr id="214" name="CaixaDeTexto 12"/>
          <p:cNvSpPr txBox="1"/>
          <p:nvPr/>
        </p:nvSpPr>
        <p:spPr>
          <a:xfrm>
            <a:off x="11085575" y="3520367"/>
            <a:ext cx="1984249" cy="99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46304" tIns="146304" rIns="146304" bIns="146304">
            <a:spAutoFit/>
          </a:bodyPr>
          <a:lstStyle>
            <a:lvl1pPr algn="ctr" defTabSz="932742">
              <a:lnSpc>
                <a:spcPct val="90000"/>
              </a:lnSpc>
              <a:spcBef>
                <a:spcPts val="600"/>
              </a:spcBef>
              <a:defRPr sz="2400" b="1">
                <a:gradFill flip="none" rotWithShape="1"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Dados Usuário A</a:t>
            </a:r>
          </a:p>
        </p:txBody>
      </p:sp>
      <p:sp>
        <p:nvSpPr>
          <p:cNvPr id="215" name="CaixaDeTexto 13"/>
          <p:cNvSpPr txBox="1"/>
          <p:nvPr/>
        </p:nvSpPr>
        <p:spPr>
          <a:xfrm>
            <a:off x="11085575" y="5806367"/>
            <a:ext cx="1984249" cy="99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46304" tIns="146304" rIns="146304" bIns="146304">
            <a:spAutoFit/>
          </a:bodyPr>
          <a:lstStyle>
            <a:lvl1pPr algn="ctr" defTabSz="932742">
              <a:lnSpc>
                <a:spcPct val="90000"/>
              </a:lnSpc>
              <a:spcBef>
                <a:spcPts val="600"/>
              </a:spcBef>
              <a:defRPr sz="2400" b="1">
                <a:gradFill flip="none" rotWithShape="1"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Dados Usuário B</a:t>
            </a:r>
          </a:p>
        </p:txBody>
      </p:sp>
      <p:sp>
        <p:nvSpPr>
          <p:cNvPr id="216" name="Conector de Seta Reta 15"/>
          <p:cNvSpPr/>
          <p:nvPr/>
        </p:nvSpPr>
        <p:spPr>
          <a:xfrm flipV="1">
            <a:off x="6857999" y="4000498"/>
            <a:ext cx="2667001" cy="1138240"/>
          </a:xfrm>
          <a:prstGeom prst="line">
            <a:avLst/>
          </a:prstGeom>
          <a:ln w="19050">
            <a:solidFill>
              <a:srgbClr val="505050"/>
            </a:solidFill>
            <a:tailEnd type="triangle"/>
          </a:ln>
        </p:spPr>
        <p:txBody>
          <a:bodyPr lIns="45719" rIns="45719"/>
          <a:lstStyle/>
          <a:p>
            <a:pPr defTabSz="932742">
              <a:defRPr sz="1800">
                <a:solidFill>
                  <a:srgbClr val="505050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17" name="Conector de Seta Reta 17"/>
          <p:cNvSpPr/>
          <p:nvPr/>
        </p:nvSpPr>
        <p:spPr>
          <a:xfrm>
            <a:off x="6896100" y="5748337"/>
            <a:ext cx="2781301" cy="685801"/>
          </a:xfrm>
          <a:prstGeom prst="line">
            <a:avLst/>
          </a:prstGeom>
          <a:ln w="19050">
            <a:solidFill>
              <a:srgbClr val="D83B01"/>
            </a:solidFill>
            <a:tailEnd type="triangle"/>
          </a:ln>
        </p:spPr>
        <p:txBody>
          <a:bodyPr lIns="45719" rIns="45719"/>
          <a:lstStyle/>
          <a:p>
            <a:pPr defTabSz="932742">
              <a:defRPr sz="1800">
                <a:solidFill>
                  <a:srgbClr val="505050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18" name="Google Shape;152;p6"/>
          <p:cNvSpPr txBox="1"/>
          <p:nvPr/>
        </p:nvSpPr>
        <p:spPr>
          <a:xfrm>
            <a:off x="584200" y="584200"/>
            <a:ext cx="16764686" cy="85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rPr dirty="0"/>
              <a:t>API1:2023 - Broken Object Level Authorization (BOLA)</a:t>
            </a:r>
          </a:p>
        </p:txBody>
      </p:sp>
      <p:pic>
        <p:nvPicPr>
          <p:cNvPr id="219" name="Imagem 3" descr="Imagem 3"/>
          <p:cNvPicPr>
            <a:picLocks noChangeAspect="1"/>
          </p:cNvPicPr>
          <p:nvPr/>
        </p:nvPicPr>
        <p:blipFill>
          <a:blip r:embed="rId4"/>
          <a:srcRect r="65806"/>
          <a:stretch>
            <a:fillRect/>
          </a:stretch>
        </p:blipFill>
        <p:spPr>
          <a:xfrm>
            <a:off x="14730246" y="6807284"/>
            <a:ext cx="3354908" cy="3414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API2:2023 - Broken Authentication</a:t>
            </a:r>
          </a:p>
        </p:txBody>
      </p:sp>
      <p:sp>
        <p:nvSpPr>
          <p:cNvPr id="226" name="Tokens de autenticação podem ser comprometidos através de manipulação dos dados…"/>
          <p:cNvSpPr txBox="1">
            <a:spLocks noGrp="1"/>
          </p:cNvSpPr>
          <p:nvPr>
            <p:ph type="body" sz="half" idx="4294967295"/>
          </p:nvPr>
        </p:nvSpPr>
        <p:spPr>
          <a:xfrm>
            <a:off x="2024570" y="3038474"/>
            <a:ext cx="14238860" cy="4210051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Tokens de autenticação podem ser comprometidos através de manipulação dos dados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Senhas fracas, credential stuffing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JWT não envolve criptografia num payload (base64)</a:t>
            </a:r>
          </a:p>
        </p:txBody>
      </p:sp>
      <p:pic>
        <p:nvPicPr>
          <p:cNvPr id="227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26336" y="6807284"/>
            <a:ext cx="3354908" cy="3414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1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2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Google Shape;152;p6"/>
          <p:cNvSpPr txBox="1"/>
          <p:nvPr/>
        </p:nvSpPr>
        <p:spPr>
          <a:xfrm>
            <a:off x="584200" y="584200"/>
            <a:ext cx="16657850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API3:2023 - Broken Object Property Level Authorization (BOPLA)</a:t>
            </a:r>
          </a:p>
        </p:txBody>
      </p:sp>
      <p:sp>
        <p:nvSpPr>
          <p:cNvPr id="234" name="Exposição de dados em excesso…"/>
          <p:cNvSpPr txBox="1">
            <a:spLocks noGrp="1"/>
          </p:cNvSpPr>
          <p:nvPr>
            <p:ph type="body" sz="half" idx="4294967295"/>
          </p:nvPr>
        </p:nvSpPr>
        <p:spPr>
          <a:xfrm>
            <a:off x="2140454" y="2562906"/>
            <a:ext cx="14007092" cy="5161188"/>
          </a:xfrm>
          <a:prstGeom prst="rect">
            <a:avLst/>
          </a:prstGeom>
        </p:spPr>
        <p:txBody>
          <a:bodyPr lIns="91439" tIns="91439" rIns="91439" bIns="91439">
            <a:normAutofit lnSpcReduction="10000"/>
          </a:bodyPr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Exposição de dados em excesso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Dados sensíveis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Possibilidade de edição de dados sensíveis (senha, dados pessoais, documentos)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Falta de melhores controles de autenticação</a:t>
            </a:r>
          </a:p>
        </p:txBody>
      </p:sp>
      <p:pic>
        <p:nvPicPr>
          <p:cNvPr id="235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0246" y="6811194"/>
            <a:ext cx="3354908" cy="3414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8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9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0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API4:2023 - Unrestricted Resource Consumption</a:t>
            </a:r>
          </a:p>
        </p:txBody>
      </p:sp>
      <p:sp>
        <p:nvSpPr>
          <p:cNvPr id="242" name="Uso de APIs sem restrições e até a exaustão de recursos…"/>
          <p:cNvSpPr txBox="1">
            <a:spLocks noGrp="1"/>
          </p:cNvSpPr>
          <p:nvPr>
            <p:ph type="body" sz="half" idx="4294967295"/>
          </p:nvPr>
        </p:nvSpPr>
        <p:spPr>
          <a:xfrm>
            <a:off x="2110574" y="3436342"/>
            <a:ext cx="14066852" cy="3414316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Uso de APIs sem restrições e até a exaustão de recursos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Denial of Service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Degradação de performance</a:t>
            </a:r>
          </a:p>
        </p:txBody>
      </p:sp>
      <p:pic>
        <p:nvPicPr>
          <p:cNvPr id="243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4157" y="6811194"/>
            <a:ext cx="3354908" cy="3414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7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8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9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API4:2023 - Unrestricted Resource Consumption</a:t>
            </a:r>
          </a:p>
        </p:txBody>
      </p:sp>
      <p:pic>
        <p:nvPicPr>
          <p:cNvPr id="250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0246" y="6802404"/>
            <a:ext cx="3354908" cy="341441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APIs Gateways com policies limitando uso de APIs…"/>
          <p:cNvSpPr txBox="1">
            <a:spLocks noGrp="1"/>
          </p:cNvSpPr>
          <p:nvPr>
            <p:ph type="body" sz="half" idx="4294967295"/>
          </p:nvPr>
        </p:nvSpPr>
        <p:spPr>
          <a:xfrm>
            <a:off x="3032885" y="3436342"/>
            <a:ext cx="12222230" cy="3414316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APIs Gateways com policies limitando uso de APIs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Rate Limit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Erro 429 (Too many requests)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4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5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6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7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API4:2023 - Unrestricted Resource Consumption</a:t>
            </a:r>
          </a:p>
        </p:txBody>
      </p:sp>
      <p:pic>
        <p:nvPicPr>
          <p:cNvPr id="258" name="Imagem 5" descr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86" y="1363662"/>
            <a:ext cx="16419428" cy="755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98;p2"/>
          <p:cNvSpPr/>
          <p:nvPr/>
        </p:nvSpPr>
        <p:spPr>
          <a:xfrm>
            <a:off x="16078200" y="9867900"/>
            <a:ext cx="1763454" cy="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Google Shape;99;p2"/>
          <p:cNvSpPr/>
          <p:nvPr/>
        </p:nvSpPr>
        <p:spPr>
          <a:xfrm flipH="1" flipV="1">
            <a:off x="17841655" y="8384029"/>
            <a:ext cx="57" cy="147294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Google Shape;100;p2"/>
          <p:cNvSpPr/>
          <p:nvPr/>
        </p:nvSpPr>
        <p:spPr>
          <a:xfrm flipH="1" flipV="1">
            <a:off x="447335" y="326836"/>
            <a:ext cx="1763454" cy="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Google Shape;101;p2"/>
          <p:cNvSpPr/>
          <p:nvPr/>
        </p:nvSpPr>
        <p:spPr>
          <a:xfrm>
            <a:off x="447278" y="336496"/>
            <a:ext cx="56" cy="147294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Google Shape;102;p2"/>
          <p:cNvSpPr txBox="1"/>
          <p:nvPr/>
        </p:nvSpPr>
        <p:spPr>
          <a:xfrm>
            <a:off x="935374" y="860117"/>
            <a:ext cx="11796235" cy="5827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40002"/>
              </a:lnSpc>
              <a:defRPr sz="9000">
                <a:solidFill>
                  <a:srgbClr val="1E9C99"/>
                </a:solidFill>
              </a:defRPr>
            </a:pPr>
            <a:r>
              <a:rPr dirty="0"/>
              <a:t>OWASP API Security Top 10</a:t>
            </a:r>
            <a:br>
              <a:rPr dirty="0"/>
            </a:br>
            <a:r>
              <a:rPr sz="4800" spc="-100" dirty="0" err="1"/>
              <a:t>Recomendações</a:t>
            </a:r>
            <a:r>
              <a:rPr sz="4800" spc="-100" dirty="0"/>
              <a:t> </a:t>
            </a:r>
            <a:r>
              <a:rPr lang="pt-BR" sz="4800" spc="-100" dirty="0"/>
              <a:t>para um acesso a dados mais seguro em </a:t>
            </a:r>
            <a:r>
              <a:rPr sz="4800" spc="-100" dirty="0"/>
              <a:t>APIs </a:t>
            </a:r>
            <a:r>
              <a:rPr lang="pt-BR" sz="4800" spc="-100" dirty="0"/>
              <a:t>REST</a:t>
            </a:r>
            <a:endParaRPr sz="4800" spc="-100" dirty="0"/>
          </a:p>
        </p:txBody>
      </p:sp>
      <p:sp>
        <p:nvSpPr>
          <p:cNvPr id="75" name="Google Shape;103;p2"/>
          <p:cNvSpPr txBox="1"/>
          <p:nvPr/>
        </p:nvSpPr>
        <p:spPr>
          <a:xfrm>
            <a:off x="273939" y="7107292"/>
            <a:ext cx="6302503" cy="2610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40004"/>
              </a:lnSpc>
              <a:defRPr sz="4200">
                <a:solidFill>
                  <a:srgbClr val="1E9C99"/>
                </a:solidFill>
              </a:defRPr>
            </a:pPr>
            <a:r>
              <a:rPr dirty="0"/>
              <a:t>Renato </a:t>
            </a:r>
            <a:r>
              <a:rPr dirty="0" err="1"/>
              <a:t>Groffe</a:t>
            </a:r>
            <a:endParaRPr dirty="0"/>
          </a:p>
          <a:p>
            <a:pPr algn="ctr">
              <a:lnSpc>
                <a:spcPct val="140004"/>
              </a:lnSpc>
              <a:defRPr sz="4200">
                <a:solidFill>
                  <a:srgbClr val="1E9C99"/>
                </a:solidFill>
              </a:defRPr>
            </a:pPr>
            <a:r>
              <a:rPr dirty="0"/>
              <a:t>Microsoft MVP,</a:t>
            </a:r>
            <a:br>
              <a:rPr lang="pt-BR" dirty="0"/>
            </a:br>
            <a:r>
              <a:rPr lang="en-US" dirty="0" err="1"/>
              <a:t>APISec</a:t>
            </a:r>
            <a:r>
              <a:rPr lang="en-US" dirty="0"/>
              <a:t> U Ambassador</a:t>
            </a:r>
            <a:endParaRPr dirty="0"/>
          </a:p>
        </p:txBody>
      </p:sp>
      <p:sp>
        <p:nvSpPr>
          <p:cNvPr id="76" name="Google Shape;85;p1"/>
          <p:cNvSpPr/>
          <p:nvPr/>
        </p:nvSpPr>
        <p:spPr>
          <a:xfrm>
            <a:off x="12849590" y="-391284"/>
            <a:ext cx="6105714" cy="110695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Google Shape;103;p2"/>
          <p:cNvSpPr txBox="1"/>
          <p:nvPr/>
        </p:nvSpPr>
        <p:spPr>
          <a:xfrm>
            <a:off x="6699017" y="7107292"/>
            <a:ext cx="7199616" cy="1438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40004"/>
              </a:lnSpc>
              <a:defRPr sz="4200">
                <a:solidFill>
                  <a:srgbClr val="1E9C99"/>
                </a:solidFill>
              </a:defRPr>
            </a:pPr>
            <a:r>
              <a:rPr dirty="0"/>
              <a:t>Rodrigo Gonçalves</a:t>
            </a:r>
          </a:p>
          <a:p>
            <a:pPr algn="ctr">
              <a:lnSpc>
                <a:spcPct val="140004"/>
              </a:lnSpc>
              <a:defRPr sz="4200">
                <a:solidFill>
                  <a:srgbClr val="1E9C99"/>
                </a:solidFill>
              </a:defRPr>
            </a:pPr>
            <a:r>
              <a:rPr dirty="0" err="1"/>
              <a:t>APISec</a:t>
            </a:r>
            <a:r>
              <a:rPr dirty="0"/>
              <a:t> U Ambassador, CASA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1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2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3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4" name="Google Shape;152;p6"/>
          <p:cNvSpPr txBox="1"/>
          <p:nvPr/>
        </p:nvSpPr>
        <p:spPr>
          <a:xfrm>
            <a:off x="584200" y="584200"/>
            <a:ext cx="14470020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API5:2023 - Broken Function Level Authorization (BFLA)</a:t>
            </a:r>
          </a:p>
        </p:txBody>
      </p:sp>
      <p:pic>
        <p:nvPicPr>
          <p:cNvPr id="265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0246" y="6802404"/>
            <a:ext cx="3354908" cy="341441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Capacidade do Usuário A executar transações em nome do Usuário B…"/>
          <p:cNvSpPr txBox="1">
            <a:spLocks noGrp="1"/>
          </p:cNvSpPr>
          <p:nvPr>
            <p:ph type="body" idx="4294967295"/>
          </p:nvPr>
        </p:nvSpPr>
        <p:spPr>
          <a:xfrm>
            <a:off x="1253130" y="2659743"/>
            <a:ext cx="15781740" cy="4967514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42925" indent="-542925" defTabSz="886104">
              <a:lnSpc>
                <a:spcPct val="90000"/>
              </a:lnSpc>
              <a:buClrTx/>
              <a:buSzPct val="90000"/>
              <a:defRPr sz="38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Capacidade do Usuário A executar transações em nome do Usuário B</a:t>
            </a:r>
          </a:p>
          <a:p>
            <a:pPr marL="542925" indent="-542925" defTabSz="886104">
              <a:lnSpc>
                <a:spcPct val="90000"/>
              </a:lnSpc>
              <a:spcBef>
                <a:spcPts val="900"/>
              </a:spcBef>
              <a:buClrTx/>
              <a:buSzPct val="90000"/>
              <a:defRPr sz="38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42925" indent="-542925" defTabSz="886104">
              <a:lnSpc>
                <a:spcPct val="90000"/>
              </a:lnSpc>
              <a:buClrTx/>
              <a:buSzPct val="90000"/>
              <a:defRPr sz="38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BOLA (visualização de dados) x BFLA (transações)</a:t>
            </a:r>
          </a:p>
          <a:p>
            <a:pPr marL="542925" indent="-542925" defTabSz="886104">
              <a:lnSpc>
                <a:spcPct val="90000"/>
              </a:lnSpc>
              <a:spcBef>
                <a:spcPts val="900"/>
              </a:spcBef>
              <a:buClrTx/>
              <a:buSzPct val="90000"/>
              <a:defRPr sz="38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42925" indent="-542925" defTabSz="886104">
              <a:lnSpc>
                <a:spcPct val="90000"/>
              </a:lnSpc>
              <a:buClrTx/>
              <a:buSzPct val="90000"/>
              <a:defRPr sz="38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Cuidados expondo endpoints do tipo POST, PUT, DELETE ou de funções administrativas</a:t>
            </a:r>
          </a:p>
          <a:p>
            <a:pPr marL="542925" indent="-542925" defTabSz="886104">
              <a:lnSpc>
                <a:spcPct val="90000"/>
              </a:lnSpc>
              <a:spcBef>
                <a:spcPts val="900"/>
              </a:spcBef>
              <a:buClrTx/>
              <a:buSzPct val="90000"/>
              <a:defRPr sz="38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42925" indent="-542925" defTabSz="886104">
              <a:lnSpc>
                <a:spcPct val="90000"/>
              </a:lnSpc>
              <a:buClrTx/>
              <a:buSzPct val="90000"/>
              <a:defRPr sz="38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Definir controles de autorização claros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9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0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1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2" name="Google Shape;152;p6"/>
          <p:cNvSpPr txBox="1"/>
          <p:nvPr/>
        </p:nvSpPr>
        <p:spPr>
          <a:xfrm>
            <a:off x="584200" y="584200"/>
            <a:ext cx="14470020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API5:2023 - Broken Function Level Authorization (BFLA)</a:t>
            </a:r>
          </a:p>
        </p:txBody>
      </p:sp>
      <p:pic>
        <p:nvPicPr>
          <p:cNvPr id="273" name="Google Shape;183;p22" descr="Google Shape;183;p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40" y="3384352"/>
            <a:ext cx="14834441" cy="54432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 10"/>
          <p:cNvGrpSpPr/>
          <p:nvPr/>
        </p:nvGrpSpPr>
        <p:grpSpPr>
          <a:xfrm>
            <a:off x="9631405" y="2124927"/>
            <a:ext cx="7155485" cy="6738530"/>
            <a:chOff x="0" y="0"/>
            <a:chExt cx="7155483" cy="6738528"/>
          </a:xfrm>
        </p:grpSpPr>
        <p:pic>
          <p:nvPicPr>
            <p:cNvPr id="274" name="Picture 1" descr="Picture 1"/>
            <p:cNvPicPr>
              <a:picLocks noChangeAspect="1"/>
            </p:cNvPicPr>
            <p:nvPr/>
          </p:nvPicPr>
          <p:blipFill>
            <a:blip r:embed="rId3"/>
            <a:srcRect t="32207"/>
            <a:stretch>
              <a:fillRect/>
            </a:stretch>
          </p:blipFill>
          <p:spPr>
            <a:xfrm>
              <a:off x="2" y="556154"/>
              <a:ext cx="7155482" cy="41034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Picture 7" descr="Picture 7"/>
            <p:cNvPicPr>
              <a:picLocks noChangeAspect="1"/>
            </p:cNvPicPr>
            <p:nvPr/>
          </p:nvPicPr>
          <p:blipFill>
            <a:blip r:embed="rId3"/>
            <a:srcRect b="89718"/>
            <a:stretch>
              <a:fillRect/>
            </a:stretch>
          </p:blipFill>
          <p:spPr>
            <a:xfrm>
              <a:off x="1" y="-1"/>
              <a:ext cx="7155482" cy="62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Picture 9" descr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654727"/>
              <a:ext cx="7155483" cy="2083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Google Shape;186;p22" descr="Google Shape;186;p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224" y="2284747"/>
            <a:ext cx="3682841" cy="803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1" animBg="1" advAuto="0"/>
      <p:bldP spid="277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1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2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3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4" name="Google Shape;152;p6"/>
          <p:cNvSpPr txBox="1"/>
          <p:nvPr/>
        </p:nvSpPr>
        <p:spPr>
          <a:xfrm>
            <a:off x="584200" y="584200"/>
            <a:ext cx="15535029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API6:2023 - Unrestricted Access to Sensitive Business Flows</a:t>
            </a:r>
          </a:p>
        </p:txBody>
      </p:sp>
      <p:pic>
        <p:nvPicPr>
          <p:cNvPr id="285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0246" y="6811194"/>
            <a:ext cx="3354908" cy="341441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Ataques direcionados a APIs que fazem parte de um fluxo específico do negócio…"/>
          <p:cNvSpPr txBox="1">
            <a:spLocks noGrp="1"/>
          </p:cNvSpPr>
          <p:nvPr>
            <p:ph type="body" sz="half" idx="4294967295"/>
          </p:nvPr>
        </p:nvSpPr>
        <p:spPr>
          <a:xfrm>
            <a:off x="1823365" y="3047541"/>
            <a:ext cx="14641270" cy="4191918"/>
          </a:xfrm>
          <a:prstGeom prst="rect">
            <a:avLst/>
          </a:prstGeom>
        </p:spPr>
        <p:txBody>
          <a:bodyPr lIns="91439" tIns="91439" rIns="91439" bIns="91439">
            <a:normAutofit lnSpcReduction="10000"/>
          </a:bodyPr>
          <a:lstStyle/>
          <a:p>
            <a:pPr marL="462915" indent="-462915" defTabSz="755521">
              <a:lnSpc>
                <a:spcPct val="90000"/>
              </a:lnSpc>
              <a:spcBef>
                <a:spcPts val="500"/>
              </a:spcBef>
              <a:buClrTx/>
              <a:buSzPct val="90000"/>
              <a:defRPr sz="324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Ataques direcionados a APIs que fazem parte de um fluxo específico do negócio</a:t>
            </a:r>
          </a:p>
          <a:p>
            <a:pPr marL="462915" indent="-462915" defTabSz="755521">
              <a:lnSpc>
                <a:spcPct val="90000"/>
              </a:lnSpc>
              <a:spcBef>
                <a:spcPts val="700"/>
              </a:spcBef>
              <a:buClrTx/>
              <a:buSzPct val="90000"/>
              <a:defRPr sz="324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462915" indent="-462915" defTabSz="755521">
              <a:lnSpc>
                <a:spcPct val="90000"/>
              </a:lnSpc>
              <a:spcBef>
                <a:spcPts val="500"/>
              </a:spcBef>
              <a:buClrTx/>
              <a:buSzPct val="90000"/>
              <a:defRPr sz="324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Comprometer operações</a:t>
            </a:r>
          </a:p>
          <a:p>
            <a:pPr marL="462915" indent="-462915" defTabSz="755521">
              <a:lnSpc>
                <a:spcPct val="90000"/>
              </a:lnSpc>
              <a:spcBef>
                <a:spcPts val="700"/>
              </a:spcBef>
              <a:buClrTx/>
              <a:buSzPct val="90000"/>
              <a:defRPr sz="324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462915" indent="-462915" defTabSz="755521">
              <a:lnSpc>
                <a:spcPct val="90000"/>
              </a:lnSpc>
              <a:spcBef>
                <a:spcPts val="500"/>
              </a:spcBef>
              <a:buClrTx/>
              <a:buSzPct val="90000"/>
              <a:defRPr sz="324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Limitar o acesso a APIs críticas</a:t>
            </a:r>
          </a:p>
          <a:p>
            <a:pPr marL="462915" indent="-462915" defTabSz="755521">
              <a:lnSpc>
                <a:spcPct val="90000"/>
              </a:lnSpc>
              <a:spcBef>
                <a:spcPts val="700"/>
              </a:spcBef>
              <a:buClrTx/>
              <a:buSzPct val="90000"/>
              <a:defRPr sz="324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462915" indent="-462915" defTabSz="755521">
              <a:lnSpc>
                <a:spcPct val="90000"/>
              </a:lnSpc>
              <a:spcBef>
                <a:spcPts val="500"/>
              </a:spcBef>
              <a:buClrTx/>
              <a:buSzPct val="90000"/>
              <a:defRPr sz="324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Instrumentação/Observabilidade, analisando tráfegos anormais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9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90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91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92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API7:2023 - Server Side Request Forgery (SSRF)</a:t>
            </a:r>
          </a:p>
        </p:txBody>
      </p:sp>
      <p:pic>
        <p:nvPicPr>
          <p:cNvPr id="293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4157" y="6803373"/>
            <a:ext cx="3354908" cy="341441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URLs informadas por um consumidor podem levar a eventuais ataques…"/>
          <p:cNvSpPr txBox="1">
            <a:spLocks noGrp="1"/>
          </p:cNvSpPr>
          <p:nvPr>
            <p:ph type="body" sz="half" idx="4294967295"/>
          </p:nvPr>
        </p:nvSpPr>
        <p:spPr>
          <a:xfrm>
            <a:off x="2681502" y="3092791"/>
            <a:ext cx="12924996" cy="4101418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URLs informadas por um consumidor podem levar a eventuais ataques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Validar dados fornecidos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Evitar redirecionamentos via HTTP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97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98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99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00" name="Uma tentativa de port scanning..."/>
          <p:cNvSpPr txBox="1">
            <a:spLocks noGrp="1"/>
          </p:cNvSpPr>
          <p:nvPr>
            <p:ph type="body" sz="quarter" idx="4294967295"/>
          </p:nvPr>
        </p:nvSpPr>
        <p:spPr>
          <a:xfrm>
            <a:off x="1423658" y="1540505"/>
            <a:ext cx="7619998" cy="627865"/>
          </a:xfrm>
          <a:prstGeom prst="rect">
            <a:avLst/>
          </a:prstGeom>
        </p:spPr>
        <p:txBody>
          <a:bodyPr lIns="91439" tIns="91439" rIns="91439" bIns="91439"/>
          <a:lstStyle>
            <a:lvl1pPr marL="434340" indent="-434340" defTabSz="708883">
              <a:lnSpc>
                <a:spcPct val="90000"/>
              </a:lnSpc>
              <a:spcBef>
                <a:spcPts val="700"/>
              </a:spcBef>
              <a:buClrTx/>
              <a:buSzPct val="90000"/>
              <a:defRPr sz="304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Uma tentativa de port scanning...</a:t>
            </a:r>
          </a:p>
        </p:txBody>
      </p:sp>
      <p:pic>
        <p:nvPicPr>
          <p:cNvPr id="301" name="Imagem 11" descr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05" y="2650496"/>
            <a:ext cx="12227590" cy="4986008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API7:2023 - Server Side Request Forgery (SSRF)</a:t>
            </a:r>
          </a:p>
        </p:txBody>
      </p:sp>
      <p:pic>
        <p:nvPicPr>
          <p:cNvPr id="303" name="Imagem 3" descr="Imagem 3"/>
          <p:cNvPicPr>
            <a:picLocks noChangeAspect="1"/>
          </p:cNvPicPr>
          <p:nvPr/>
        </p:nvPicPr>
        <p:blipFill>
          <a:blip r:embed="rId3"/>
          <a:srcRect r="65806"/>
          <a:stretch>
            <a:fillRect/>
          </a:stretch>
        </p:blipFill>
        <p:spPr>
          <a:xfrm>
            <a:off x="14734158" y="6803373"/>
            <a:ext cx="3354907" cy="3414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06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08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09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API8:2023 - Security Misconfiguration</a:t>
            </a:r>
          </a:p>
        </p:txBody>
      </p:sp>
      <p:pic>
        <p:nvPicPr>
          <p:cNvPr id="310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4158" y="6803373"/>
            <a:ext cx="3354907" cy="341441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Cuidados com o que for manipulado via Header…"/>
          <p:cNvSpPr txBox="1">
            <a:spLocks noGrp="1"/>
          </p:cNvSpPr>
          <p:nvPr>
            <p:ph type="body" idx="4294967295"/>
          </p:nvPr>
        </p:nvSpPr>
        <p:spPr>
          <a:xfrm>
            <a:off x="812124" y="2590449"/>
            <a:ext cx="16663752" cy="5106102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Cuidados com o que for manipulado via Header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Evitar o uso de contas default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Evitar mensagens de erro “verbosas”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Necessidade de implementar CORS (Cross-Origin Resource Sharing)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14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15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17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API8:2023 - Security Misconfiguration</a:t>
            </a:r>
          </a:p>
        </p:txBody>
      </p:sp>
      <p:pic>
        <p:nvPicPr>
          <p:cNvPr id="318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4158" y="6803373"/>
            <a:ext cx="3354907" cy="341441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Não libere o uso de métodos HTTP desnecessários para um endpoint…"/>
          <p:cNvSpPr txBox="1">
            <a:spLocks noGrp="1"/>
          </p:cNvSpPr>
          <p:nvPr>
            <p:ph type="body" sz="half" idx="4294967295"/>
          </p:nvPr>
        </p:nvSpPr>
        <p:spPr>
          <a:xfrm>
            <a:off x="801082" y="3436342"/>
            <a:ext cx="16685836" cy="3414316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Não libere o uso de métodos HTTP desnecessários para um endpoint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Falta de um melhor tratamento de dados de Input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Forçar o tráfego de dados em formato encriptado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24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API9:2023 - Improper Inventory Management</a:t>
            </a:r>
          </a:p>
        </p:txBody>
      </p:sp>
      <p:sp>
        <p:nvSpPr>
          <p:cNvPr id="326" name="Endpoints de versões antigas podem permanecer disponíveis…"/>
          <p:cNvSpPr txBox="1">
            <a:spLocks noGrp="1"/>
          </p:cNvSpPr>
          <p:nvPr>
            <p:ph type="body" idx="4294967295"/>
          </p:nvPr>
        </p:nvSpPr>
        <p:spPr>
          <a:xfrm>
            <a:off x="1872391" y="2228320"/>
            <a:ext cx="14543218" cy="5830360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Endpoints de versões antigas podem permanecer disponíveis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Constituem brechas para outros tipos de ataque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Cuidados com o que será exposto via Swagger/OpenAPI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APIOps e API Gateways contribuem para uma melhor governança</a:t>
            </a:r>
          </a:p>
        </p:txBody>
      </p:sp>
      <p:pic>
        <p:nvPicPr>
          <p:cNvPr id="327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4158" y="6803373"/>
            <a:ext cx="3354907" cy="3414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31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32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Google Shape;152;p6"/>
          <p:cNvSpPr txBox="1"/>
          <p:nvPr/>
        </p:nvSpPr>
        <p:spPr>
          <a:xfrm>
            <a:off x="584200" y="584200"/>
            <a:ext cx="1387081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API10:2023 - Unsafe Consumption APIs</a:t>
            </a:r>
          </a:p>
        </p:txBody>
      </p:sp>
      <p:pic>
        <p:nvPicPr>
          <p:cNvPr id="334" name="Imagem 3" descr="Imagem 3"/>
          <p:cNvPicPr>
            <a:picLocks noChangeAspect="1"/>
          </p:cNvPicPr>
          <p:nvPr/>
        </p:nvPicPr>
        <p:blipFill>
          <a:blip r:embed="rId2"/>
          <a:srcRect r="65806"/>
          <a:stretch>
            <a:fillRect/>
          </a:stretch>
        </p:blipFill>
        <p:spPr>
          <a:xfrm>
            <a:off x="14734158" y="6803373"/>
            <a:ext cx="3354907" cy="3414410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Integrações sempre estão presentes em projetos corporativos…"/>
          <p:cNvSpPr txBox="1">
            <a:spLocks noGrp="1"/>
          </p:cNvSpPr>
          <p:nvPr>
            <p:ph type="body" sz="half" idx="4294967295"/>
          </p:nvPr>
        </p:nvSpPr>
        <p:spPr>
          <a:xfrm>
            <a:off x="1345660" y="3820956"/>
            <a:ext cx="15596680" cy="3998176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Integrações sempre estão presentes em projetos corporativos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APIs de terceiros podem ser uma porta de entrada para ataques</a:t>
            </a:r>
          </a:p>
          <a:p>
            <a:pPr marL="571500" indent="-571500" defTabSz="932742">
              <a:lnSpc>
                <a:spcPct val="90000"/>
              </a:lnSpc>
              <a:spcBef>
                <a:spcPts val="9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71500" indent="-571500" defTabSz="932742">
              <a:lnSpc>
                <a:spcPct val="90000"/>
              </a:lnSpc>
              <a:spcBef>
                <a:spcPts val="700"/>
              </a:spcBef>
              <a:buClrTx/>
              <a:buSzPct val="90000"/>
              <a:defRPr sz="400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Garantir que boas práticas de segurança são também adotadas por parceiros e fornecedores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159;p7"/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Google Shape;160;p7"/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39" name="Certificações Gratuitas em Segurança de APIs"/>
          <p:cNvSpPr txBox="1"/>
          <p:nvPr/>
        </p:nvSpPr>
        <p:spPr>
          <a:xfrm>
            <a:off x="1369443" y="2646885"/>
            <a:ext cx="11797656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t>Certificações Gratuitas em Segurança de APIs</a:t>
            </a:r>
          </a:p>
        </p:txBody>
      </p:sp>
      <p:pic>
        <p:nvPicPr>
          <p:cNvPr id="340" name="Imagem 6" descr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03" y="5497056"/>
            <a:ext cx="2914651" cy="2971801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https://www.apisecuniversity.com/"/>
          <p:cNvSpPr txBox="1">
            <a:spLocks noGrp="1"/>
          </p:cNvSpPr>
          <p:nvPr>
            <p:ph type="title" idx="4294967295"/>
          </p:nvPr>
        </p:nvSpPr>
        <p:spPr>
          <a:xfrm>
            <a:off x="5094999" y="4286063"/>
            <a:ext cx="7993659" cy="917576"/>
          </a:xfrm>
          <a:prstGeom prst="rect">
            <a:avLst/>
          </a:prstGeom>
        </p:spPr>
        <p:txBody>
          <a:bodyPr lIns="91439" tIns="91439" rIns="91439" bIns="91439" anchor="t"/>
          <a:lstStyle>
            <a:lvl1pPr algn="l" defTabSz="932742">
              <a:lnSpc>
                <a:spcPct val="90000"/>
              </a:lnSpc>
              <a:defRPr spc="-200">
                <a:solidFill>
                  <a:srgbClr val="3C3C3C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https://www.apisecuniversity.com/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AGV_vUca0uiw30IUMpLUlce_oZhd6Xh_Sjjs9d6iBZHP0tOvi9f9et5uHbEWvRhf8Bs4EbTYBmN4LBVBEQLXJjJfwJUcdZjmxB3sIf9PZfvVhSXsZ-EYjcxn-xKSMd-Wih1Ylx2UcKAQYTx0iXv5Xn_axg=s2048.png" descr="AGV_vUca0uiw30IUMpLUlce_oZhd6Xh_Sjjs9d6iBZHP0tOvi9f9et5uHbEWvRhf8Bs4EbTYBmN4LBVBEQLXJjJfwJUcdZjmxB3sIf9PZfvVhSXsZ-EYjcxn-xKSMd-Wih1Ylx2UcKAQYTx0iXv5Xn_axg=s20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827" y="-170077"/>
            <a:ext cx="1666252" cy="166625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110;p3"/>
          <p:cNvSpPr/>
          <p:nvPr/>
        </p:nvSpPr>
        <p:spPr>
          <a:xfrm>
            <a:off x="-54508" y="141825"/>
            <a:ext cx="3362829" cy="9073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Google Shape;111;p3"/>
          <p:cNvSpPr/>
          <p:nvPr/>
        </p:nvSpPr>
        <p:spPr>
          <a:xfrm>
            <a:off x="4338579" y="240424"/>
            <a:ext cx="1827142" cy="7101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Google Shape;113;p3"/>
          <p:cNvSpPr/>
          <p:nvPr/>
        </p:nvSpPr>
        <p:spPr>
          <a:xfrm>
            <a:off x="8095101" y="-293464"/>
            <a:ext cx="1666252" cy="16662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Google Shape;114;p3"/>
          <p:cNvSpPr/>
          <p:nvPr/>
        </p:nvSpPr>
        <p:spPr>
          <a:xfrm>
            <a:off x="9764957" y="277502"/>
            <a:ext cx="1571745" cy="57227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Google Shape;115;p3"/>
          <p:cNvSpPr/>
          <p:nvPr/>
        </p:nvSpPr>
        <p:spPr>
          <a:xfrm>
            <a:off x="11665332" y="443461"/>
            <a:ext cx="2116763" cy="43917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Google Shape;116;p3"/>
          <p:cNvSpPr/>
          <p:nvPr/>
        </p:nvSpPr>
        <p:spPr>
          <a:xfrm>
            <a:off x="3038005" y="109953"/>
            <a:ext cx="1252492" cy="90737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Google Shape;128;p3"/>
          <p:cNvSpPr/>
          <p:nvPr/>
        </p:nvSpPr>
        <p:spPr>
          <a:xfrm flipV="1">
            <a:off x="1028750" y="1150188"/>
            <a:ext cx="15925454" cy="19051"/>
          </a:xfrm>
          <a:prstGeom prst="line">
            <a:avLst/>
          </a:prstGeom>
          <a:ln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Google Shape;122;p3"/>
          <p:cNvSpPr/>
          <p:nvPr/>
        </p:nvSpPr>
        <p:spPr>
          <a:xfrm>
            <a:off x="6315860" y="13185"/>
            <a:ext cx="1827142" cy="129972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88" name="AGV_vUfTbztV-a2aXTejdHq4ovixpGqfhc5e1Ha3IUEfddL5qy0wU0l5v1akgAELifH5ILvZOUyDKpAHwukjfAnPLvbK8mso8Xikm4Q2qLQ4iJH-JUJomX0pfXSl58wkamQI1qT4oeg4btVBsyvgycm_uA=s2048.png" descr="AGV_vUfTbztV-a2aXTejdHq4ovixpGqfhc5e1Ha3IUEfddL5qy0wU0l5v1akgAELifH5ILvZOUyDKpAHwukjfAnPLvbK8mso8Xikm4Q2qLQ4iJH-JUJomX0pfXSl58wkamQI1qT4oeg4btVBsyvgycm_uA=s204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25026" y="450281"/>
            <a:ext cx="2116764" cy="425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AGV_vUca0uiw30IUMpLUlce_oZhd6Xh_Sjjs9d6iBZHP0tOvi9f9et5uHbEWvRhf8Bs4EbTYBmN4LBVBEQLXJjJfwJUcdZjmxB3sIf9PZfvVhSXsZ-EYjcxn-xKSMd-Wih1Ylx2UcKAQYTx0iXv5Xn_axg=s2048.png" descr="AGV_vUca0uiw30IUMpLUlce_oZhd6Xh_Sjjs9d6iBZHP0tOvi9f9et5uHbEWvRhf8Bs4EbTYBmN4LBVBEQLXJjJfwJUcdZjmxB3sIf9PZfvVhSXsZ-EYjcxn-xKSMd-Wih1Ylx2UcKAQYTx0iXv5Xn_axg=s20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268" y="9031590"/>
            <a:ext cx="1666252" cy="166625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Google Shape;110;p3"/>
          <p:cNvSpPr/>
          <p:nvPr/>
        </p:nvSpPr>
        <p:spPr>
          <a:xfrm>
            <a:off x="-163067" y="9343493"/>
            <a:ext cx="3362828" cy="9073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Google Shape;111;p3"/>
          <p:cNvSpPr/>
          <p:nvPr/>
        </p:nvSpPr>
        <p:spPr>
          <a:xfrm>
            <a:off x="4230020" y="9442091"/>
            <a:ext cx="1827142" cy="7101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Google Shape;113;p3"/>
          <p:cNvSpPr/>
          <p:nvPr/>
        </p:nvSpPr>
        <p:spPr>
          <a:xfrm>
            <a:off x="7986541" y="8908203"/>
            <a:ext cx="1666252" cy="16662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Google Shape;114;p3"/>
          <p:cNvSpPr/>
          <p:nvPr/>
        </p:nvSpPr>
        <p:spPr>
          <a:xfrm>
            <a:off x="9656398" y="9479169"/>
            <a:ext cx="1571745" cy="57227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Google Shape;115;p3"/>
          <p:cNvSpPr/>
          <p:nvPr/>
        </p:nvSpPr>
        <p:spPr>
          <a:xfrm>
            <a:off x="11556772" y="9645128"/>
            <a:ext cx="2116764" cy="43917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Google Shape;116;p3"/>
          <p:cNvSpPr/>
          <p:nvPr/>
        </p:nvSpPr>
        <p:spPr>
          <a:xfrm>
            <a:off x="2929445" y="9311620"/>
            <a:ext cx="1252493" cy="90736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Google Shape;128;p3"/>
          <p:cNvSpPr/>
          <p:nvPr/>
        </p:nvSpPr>
        <p:spPr>
          <a:xfrm flipV="1">
            <a:off x="920190" y="9158055"/>
            <a:ext cx="15925455" cy="19051"/>
          </a:xfrm>
          <a:prstGeom prst="line">
            <a:avLst/>
          </a:prstGeom>
          <a:ln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Google Shape;122;p3"/>
          <p:cNvSpPr/>
          <p:nvPr/>
        </p:nvSpPr>
        <p:spPr>
          <a:xfrm>
            <a:off x="6207301" y="9214853"/>
            <a:ext cx="1827142" cy="129972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98" name="AGV_vUfTbztV-a2aXTejdHq4ovixpGqfhc5e1Ha3IUEfddL5qy0wU0l5v1akgAELifH5ILvZOUyDKpAHwukjfAnPLvbK8mso8Xikm4Q2qLQ4iJH-JUJomX0pfXSl58wkamQI1qT4oeg4btVBsyvgycm_uA=s2048.png" descr="AGV_vUfTbztV-a2aXTejdHq4ovixpGqfhc5e1Ha3IUEfddL5qy0wU0l5v1akgAELifH5ILvZOUyDKpAHwukjfAnPLvbK8mso8Xikm4Q2qLQ4iJH-JUJomX0pfXSl58wkamQI1qT4oeg4btVBsyvgycm_uA=s204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16467" y="9651948"/>
            <a:ext cx="2116763" cy="4255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Image Gallery"/>
          <p:cNvGrpSpPr/>
          <p:nvPr/>
        </p:nvGrpSpPr>
        <p:grpSpPr>
          <a:xfrm>
            <a:off x="3485144" y="2889932"/>
            <a:ext cx="11317712" cy="3969202"/>
            <a:chOff x="0" y="0"/>
            <a:chExt cx="11317711" cy="3969201"/>
          </a:xfrm>
        </p:grpSpPr>
        <p:pic>
          <p:nvPicPr>
            <p:cNvPr id="99" name="Captura de Tela 2025-04-02 às 15.24.47.png" descr="Captura de Tela 2025-04-02 às 15.24.47.png"/>
            <p:cNvPicPr>
              <a:picLocks noChangeAspect="1"/>
            </p:cNvPicPr>
            <p:nvPr/>
          </p:nvPicPr>
          <p:blipFill>
            <a:blip r:embed="rId11"/>
            <a:srcRect t="7425" b="7425"/>
            <a:stretch>
              <a:fillRect/>
            </a:stretch>
          </p:blipFill>
          <p:spPr>
            <a:xfrm>
              <a:off x="0" y="0"/>
              <a:ext cx="11317712" cy="3543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Rectangle"/>
            <p:cNvSpPr/>
            <p:nvPr/>
          </p:nvSpPr>
          <p:spPr>
            <a:xfrm>
              <a:off x="0" y="3619418"/>
              <a:ext cx="11317712" cy="349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159;p7"/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44" name="Google Shape;160;p7"/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45" name="Certificações Gratuitas em Cibersegurança"/>
          <p:cNvSpPr txBox="1"/>
          <p:nvPr/>
        </p:nvSpPr>
        <p:spPr>
          <a:xfrm>
            <a:off x="1798626" y="2646885"/>
            <a:ext cx="10939290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t>Certificações Gratuitas em Cibersegurança</a:t>
            </a:r>
          </a:p>
        </p:txBody>
      </p:sp>
      <p:pic>
        <p:nvPicPr>
          <p:cNvPr id="346" name="Imagem 7" descr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52" y="5316913"/>
            <a:ext cx="7730696" cy="2350132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https://www.linuxfoundation.org/"/>
          <p:cNvSpPr txBox="1">
            <a:spLocks noGrp="1"/>
          </p:cNvSpPr>
          <p:nvPr>
            <p:ph type="title" idx="4294967295"/>
          </p:nvPr>
        </p:nvSpPr>
        <p:spPr>
          <a:xfrm>
            <a:off x="5299693" y="4189004"/>
            <a:ext cx="7993659" cy="917576"/>
          </a:xfrm>
          <a:prstGeom prst="rect">
            <a:avLst/>
          </a:prstGeom>
        </p:spPr>
        <p:txBody>
          <a:bodyPr lIns="91439" tIns="91439" rIns="91439" bIns="91439" anchor="t"/>
          <a:lstStyle>
            <a:lvl1pPr algn="l" defTabSz="932742">
              <a:lnSpc>
                <a:spcPct val="90000"/>
              </a:lnSpc>
              <a:defRPr spc="-200">
                <a:solidFill>
                  <a:srgbClr val="3C3C3C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https://www.linuxfoundation.org/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Imagem 5" descr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551" y="3768811"/>
            <a:ext cx="5652771" cy="6182357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Google Shape;159;p7"/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1" name="Google Shape;160;p7"/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2" name="OWASP Top 10 for LLMs and Gen AI Apps"/>
          <p:cNvSpPr txBox="1"/>
          <p:nvPr/>
        </p:nvSpPr>
        <p:spPr>
          <a:xfrm>
            <a:off x="1401486" y="2665516"/>
            <a:ext cx="10803391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rPr dirty="0"/>
              <a:t>OWASP Top 10 for LLMs and Gen AI Apps</a:t>
            </a:r>
          </a:p>
        </p:txBody>
      </p:sp>
      <p:pic>
        <p:nvPicPr>
          <p:cNvPr id="353" name="Imagem 7" descr="Imagem 7"/>
          <p:cNvPicPr>
            <a:picLocks noChangeAspect="1"/>
          </p:cNvPicPr>
          <p:nvPr/>
        </p:nvPicPr>
        <p:blipFill>
          <a:blip r:embed="rId4"/>
          <a:srcRect r="65806"/>
          <a:stretch>
            <a:fillRect/>
          </a:stretch>
        </p:blipFill>
        <p:spPr>
          <a:xfrm>
            <a:off x="13349013" y="4006500"/>
            <a:ext cx="3572659" cy="363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m 2" descr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5075" y="7642523"/>
            <a:ext cx="2156431" cy="2188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m 3" descr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7854" y="7195360"/>
            <a:ext cx="2657488" cy="2657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B4F8-16C5-A444-E86A-6C7E2B74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159;p7">
            <a:extLst>
              <a:ext uri="{FF2B5EF4-FFF2-40B4-BE49-F238E27FC236}">
                <a16:creationId xmlns:a16="http://schemas.microsoft.com/office/drawing/2014/main" id="{2EA17C2E-559B-FC91-DCEF-3637896B5534}"/>
              </a:ext>
            </a:extLst>
          </p:cNvPr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8" name="Google Shape;160;p7">
            <a:extLst>
              <a:ext uri="{FF2B5EF4-FFF2-40B4-BE49-F238E27FC236}">
                <a16:creationId xmlns:a16="http://schemas.microsoft.com/office/drawing/2014/main" id="{38F3595D-A9D4-E460-81E7-9D8F61CE66F4}"/>
              </a:ext>
            </a:extLst>
          </p:cNvPr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9" name="OWASP Top 10 Docker (Em Desenvolvimento)">
            <a:extLst>
              <a:ext uri="{FF2B5EF4-FFF2-40B4-BE49-F238E27FC236}">
                <a16:creationId xmlns:a16="http://schemas.microsoft.com/office/drawing/2014/main" id="{C2B09AF7-A56F-F892-66EA-B23B1CD7CD02}"/>
              </a:ext>
            </a:extLst>
          </p:cNvPr>
          <p:cNvSpPr txBox="1"/>
          <p:nvPr/>
        </p:nvSpPr>
        <p:spPr>
          <a:xfrm>
            <a:off x="1162588" y="2646885"/>
            <a:ext cx="16296396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rPr lang="pt-BR" dirty="0"/>
              <a:t>OWASP </a:t>
            </a:r>
            <a:r>
              <a:rPr lang="pt-BR" dirty="0" err="1"/>
              <a:t>Cheat</a:t>
            </a:r>
            <a:r>
              <a:rPr lang="pt-BR" dirty="0"/>
              <a:t> </a:t>
            </a:r>
            <a:r>
              <a:rPr lang="pt-BR" dirty="0" err="1"/>
              <a:t>Sheet</a:t>
            </a:r>
            <a:br>
              <a:rPr lang="pt-BR" dirty="0"/>
            </a:br>
            <a:r>
              <a:rPr lang="pt-BR" dirty="0"/>
              <a:t>(recomendações sobre dezenas de tecnologias)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31B3DB-9DD4-8332-E383-CCB3AB904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" y="4448437"/>
            <a:ext cx="6238780" cy="4809863"/>
          </a:xfrm>
          <a:prstGeom prst="rect">
            <a:avLst/>
          </a:prstGeom>
        </p:spPr>
      </p:pic>
      <p:sp>
        <p:nvSpPr>
          <p:cNvPr id="4" name="OWASP Top 10 for LLMs and Gen AI Apps">
            <a:extLst>
              <a:ext uri="{FF2B5EF4-FFF2-40B4-BE49-F238E27FC236}">
                <a16:creationId xmlns:a16="http://schemas.microsoft.com/office/drawing/2014/main" id="{1BEF6F5A-A1DA-9D53-11C9-55B38B575F0E}"/>
              </a:ext>
            </a:extLst>
          </p:cNvPr>
          <p:cNvSpPr txBox="1"/>
          <p:nvPr/>
        </p:nvSpPr>
        <p:spPr>
          <a:xfrm>
            <a:off x="6711120" y="6160871"/>
            <a:ext cx="9233297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rPr lang="en-US" dirty="0">
                <a:hlinkClick r:id="rId4"/>
              </a:rPr>
              <a:t>https://cheatsheetseries.owasp.org/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783568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856CE-9C70-E583-DFC2-B25824FB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159;p7">
            <a:extLst>
              <a:ext uri="{FF2B5EF4-FFF2-40B4-BE49-F238E27FC236}">
                <a16:creationId xmlns:a16="http://schemas.microsoft.com/office/drawing/2014/main" id="{E266C91B-11E3-4B7C-BABC-144F27F1459F}"/>
              </a:ext>
            </a:extLst>
          </p:cNvPr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8" name="Google Shape;160;p7">
            <a:extLst>
              <a:ext uri="{FF2B5EF4-FFF2-40B4-BE49-F238E27FC236}">
                <a16:creationId xmlns:a16="http://schemas.microsoft.com/office/drawing/2014/main" id="{B98E0627-3A0E-B548-201C-9664A1FF9F7B}"/>
              </a:ext>
            </a:extLst>
          </p:cNvPr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9" name="OWASP Top 10 Docker (Em Desenvolvimento)">
            <a:extLst>
              <a:ext uri="{FF2B5EF4-FFF2-40B4-BE49-F238E27FC236}">
                <a16:creationId xmlns:a16="http://schemas.microsoft.com/office/drawing/2014/main" id="{49C015E6-82A3-90E7-9BA0-5BEC63C6734C}"/>
              </a:ext>
            </a:extLst>
          </p:cNvPr>
          <p:cNvSpPr txBox="1"/>
          <p:nvPr/>
        </p:nvSpPr>
        <p:spPr>
          <a:xfrm>
            <a:off x="3599135" y="2646885"/>
            <a:ext cx="7437934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rPr lang="en-US" dirty="0"/>
              <a:t>Docker Security Cheat Sheet</a:t>
            </a:r>
            <a:endParaRPr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CDC40A-81E2-E516-7A68-E9C2C05ABC95}"/>
              </a:ext>
            </a:extLst>
          </p:cNvPr>
          <p:cNvGrpSpPr/>
          <p:nvPr/>
        </p:nvGrpSpPr>
        <p:grpSpPr>
          <a:xfrm>
            <a:off x="1333795" y="3446761"/>
            <a:ext cx="15430500" cy="10287000"/>
            <a:chOff x="-1413304" y="4822277"/>
            <a:chExt cx="15430500" cy="10287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08194D5-C165-35AC-D842-8CE84C7C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13304" y="4822277"/>
              <a:ext cx="15430500" cy="10287000"/>
            </a:xfrm>
            <a:prstGeom prst="rect">
              <a:avLst/>
            </a:prstGeom>
          </p:spPr>
        </p:pic>
        <p:pic>
          <p:nvPicPr>
            <p:cNvPr id="362" name="Gráfico 8" descr="Gráfico 8">
              <a:extLst>
                <a:ext uri="{FF2B5EF4-FFF2-40B4-BE49-F238E27FC236}">
                  <a16:creationId xmlns:a16="http://schemas.microsoft.com/office/drawing/2014/main" id="{81B0757B-4956-3910-4201-29BF3AE0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4443" y="5698112"/>
              <a:ext cx="2409969" cy="1903109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06269259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195E-1934-2E31-2350-759533B7E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159;p7">
            <a:extLst>
              <a:ext uri="{FF2B5EF4-FFF2-40B4-BE49-F238E27FC236}">
                <a16:creationId xmlns:a16="http://schemas.microsoft.com/office/drawing/2014/main" id="{288F0874-5847-6395-6EB6-7ECBDDF664BE}"/>
              </a:ext>
            </a:extLst>
          </p:cNvPr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8" name="Google Shape;160;p7">
            <a:extLst>
              <a:ext uri="{FF2B5EF4-FFF2-40B4-BE49-F238E27FC236}">
                <a16:creationId xmlns:a16="http://schemas.microsoft.com/office/drawing/2014/main" id="{75FE546F-D8EF-F167-3E6A-9ECEB6FC34CD}"/>
              </a:ext>
            </a:extLst>
          </p:cNvPr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9" name="OWASP Top 10 Docker (Em Desenvolvimento)">
            <a:extLst>
              <a:ext uri="{FF2B5EF4-FFF2-40B4-BE49-F238E27FC236}">
                <a16:creationId xmlns:a16="http://schemas.microsoft.com/office/drawing/2014/main" id="{5387EA3C-896B-F0B5-E17F-84D9369CFA9B}"/>
              </a:ext>
            </a:extLst>
          </p:cNvPr>
          <p:cNvSpPr txBox="1"/>
          <p:nvPr/>
        </p:nvSpPr>
        <p:spPr>
          <a:xfrm>
            <a:off x="3743405" y="2646885"/>
            <a:ext cx="7149393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rPr lang="en-US" dirty="0"/>
              <a:t>REST Security Cheat Sheet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CC0FAF-B3DB-B3FD-AA91-BF3DF023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566160"/>
            <a:ext cx="15430500" cy="10287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61BA884-E5AC-6457-FC6A-47D6AB490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1240" y="3566160"/>
            <a:ext cx="3061058" cy="30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679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159;p7"/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65" name="Google Shape;160;p7"/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66" name="Google Shape;161;p7"/>
          <p:cNvSpPr/>
          <p:nvPr/>
        </p:nvSpPr>
        <p:spPr>
          <a:xfrm flipV="1">
            <a:off x="1028751" y="8825802"/>
            <a:ext cx="15925454" cy="19051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67" name="Google Shape;162;p7"/>
          <p:cNvSpPr/>
          <p:nvPr/>
        </p:nvSpPr>
        <p:spPr>
          <a:xfrm flipH="1">
            <a:off x="14336408" y="8083077"/>
            <a:ext cx="3122575" cy="11752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68" name="Renato Groffe…"/>
          <p:cNvSpPr txBox="1">
            <a:spLocks noGrp="1"/>
          </p:cNvSpPr>
          <p:nvPr>
            <p:ph type="body" sz="quarter" idx="4294967295"/>
          </p:nvPr>
        </p:nvSpPr>
        <p:spPr>
          <a:xfrm>
            <a:off x="3511614" y="4207477"/>
            <a:ext cx="5122496" cy="1872046"/>
          </a:xfrm>
          <a:prstGeom prst="rect">
            <a:avLst/>
          </a:prstGeom>
        </p:spPr>
        <p:txBody>
          <a:bodyPr lIns="109728" tIns="109728" rIns="109728" bIns="109728"/>
          <a:lstStyle/>
          <a:p>
            <a:pPr marL="0" indent="0" defTabSz="932742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4545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Renato Groffe</a:t>
            </a:r>
          </a:p>
          <a:p>
            <a:pPr marL="0" indent="0" defTabSz="932742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4545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linkedin.com/in/renatogroffe</a:t>
            </a:r>
            <a:br/>
            <a:r>
              <a:t>renatogroffe.medium.com</a:t>
            </a:r>
            <a:br/>
            <a:endParaRPr/>
          </a:p>
        </p:txBody>
      </p:sp>
      <p:sp>
        <p:nvSpPr>
          <p:cNvPr id="369" name="Text Placeholder 4"/>
          <p:cNvSpPr txBox="1"/>
          <p:nvPr/>
        </p:nvSpPr>
        <p:spPr>
          <a:xfrm>
            <a:off x="11359802" y="4207477"/>
            <a:ext cx="5122497" cy="187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9728" tIns="109728" rIns="109728" bIns="109728">
            <a:normAutofit/>
          </a:bodyPr>
          <a:lstStyle/>
          <a:p>
            <a:pPr defTabSz="932742">
              <a:lnSpc>
                <a:spcPct val="90000"/>
              </a:lnSpc>
              <a:defRPr sz="3200">
                <a:solidFill>
                  <a:srgbClr val="545454"/>
                </a:solidFill>
              </a:defRPr>
            </a:pPr>
            <a:r>
              <a:t>Rodrigo Gonçalves</a:t>
            </a:r>
          </a:p>
          <a:p>
            <a:pPr defTabSz="932742">
              <a:lnSpc>
                <a:spcPct val="90000"/>
              </a:lnSpc>
              <a:defRPr sz="2800">
                <a:solidFill>
                  <a:srgbClr val="545454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linkedin.com/in/rodrigo-gonca</a:t>
            </a:r>
            <a:br/>
            <a:endParaRPr/>
          </a:p>
        </p:txBody>
      </p:sp>
      <p:sp>
        <p:nvSpPr>
          <p:cNvPr id="370" name="Google Shape;152;p6"/>
          <p:cNvSpPr txBox="1"/>
          <p:nvPr/>
        </p:nvSpPr>
        <p:spPr>
          <a:xfrm>
            <a:off x="7107057" y="2378118"/>
            <a:ext cx="4073886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Contatos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D182-1D7C-9882-D8AD-82C84C24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59;p7">
            <a:extLst>
              <a:ext uri="{FF2B5EF4-FFF2-40B4-BE49-F238E27FC236}">
                <a16:creationId xmlns:a16="http://schemas.microsoft.com/office/drawing/2014/main" id="{D4035BBD-234F-3B3B-1415-6072BE6FCC61}"/>
              </a:ext>
            </a:extLst>
          </p:cNvPr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Google Shape;160;p7">
            <a:extLst>
              <a:ext uri="{FF2B5EF4-FFF2-40B4-BE49-F238E27FC236}">
                <a16:creationId xmlns:a16="http://schemas.microsoft.com/office/drawing/2014/main" id="{08439D0D-CAAA-ABCD-AF68-B9112AE2771A}"/>
              </a:ext>
            </a:extLst>
          </p:cNvPr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Rodrigo Gonçalves">
            <a:extLst>
              <a:ext uri="{FF2B5EF4-FFF2-40B4-BE49-F238E27FC236}">
                <a16:creationId xmlns:a16="http://schemas.microsoft.com/office/drawing/2014/main" id="{EB223CA3-56DC-7108-A82B-7582F33C6E7D}"/>
              </a:ext>
            </a:extLst>
          </p:cNvPr>
          <p:cNvSpPr txBox="1"/>
          <p:nvPr/>
        </p:nvSpPr>
        <p:spPr>
          <a:xfrm>
            <a:off x="1920603" y="2628440"/>
            <a:ext cx="8015016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rPr lang="pt-BR" dirty="0"/>
              <a:t>Conteúdos desta apresentação</a:t>
            </a:r>
            <a:endParaRPr dirty="0"/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CC93878D-B819-6093-4145-BF54B4F02E35}"/>
              </a:ext>
            </a:extLst>
          </p:cNvPr>
          <p:cNvSpPr>
            <a:spLocks noGrp="1"/>
          </p:cNvSpPr>
          <p:nvPr/>
        </p:nvSpPr>
        <p:spPr>
          <a:xfrm>
            <a:off x="2183130" y="6006367"/>
            <a:ext cx="14196010" cy="6832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github.com/renatogroffe/OWASP-APITop10_Joinville-2025-04</a:t>
            </a:r>
          </a:p>
        </p:txBody>
      </p:sp>
      <p:pic>
        <p:nvPicPr>
          <p:cNvPr id="3" name="Imagem 3" descr="Imagem 3">
            <a:extLst>
              <a:ext uri="{FF2B5EF4-FFF2-40B4-BE49-F238E27FC236}">
                <a16:creationId xmlns:a16="http://schemas.microsoft.com/office/drawing/2014/main" id="{FA53D7B7-38F3-E9D4-25A5-6B7B5DCC74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806"/>
          <a:stretch>
            <a:fillRect/>
          </a:stretch>
        </p:blipFill>
        <p:spPr>
          <a:xfrm>
            <a:off x="7466546" y="6696306"/>
            <a:ext cx="3354908" cy="3414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EED59E-8259-3EBC-63E0-C476133C1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64" y="2358394"/>
            <a:ext cx="3322316" cy="33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95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59;p7"/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73" name="Google Shape;160;p7"/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74" name="Pesquisa de Evento"/>
          <p:cNvSpPr txBox="1"/>
          <p:nvPr/>
        </p:nvSpPr>
        <p:spPr>
          <a:xfrm>
            <a:off x="1165553" y="2630275"/>
            <a:ext cx="5096204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t>Pesquisa de Evento</a:t>
            </a:r>
          </a:p>
        </p:txBody>
      </p:sp>
      <p:pic>
        <p:nvPicPr>
          <p:cNvPr id="375" name="AGV_vUe1-M8qb7g-m3pXbb3D4ZGFu0m5KfSR7ONkUldU6oItjrx866w5vmSTKcPwmgcidHsDJ397D2deJLdn1y4wAkMrd9m09hFzduqmMXtOHYwiAAkv0M_IEsK2LXx7-IRxTLx32ZxmIhxMb26zrTrTAg=s2048.png" descr="AGV_vUe1-M8qb7g-m3pXbb3D4ZGFu0m5KfSR7ONkUldU6oItjrx866w5vmSTKcPwmgcidHsDJ397D2deJLdn1y4wAkMrd9m09hFzduqmMXtOHYwiAAkv0M_IEsK2LXx7-IRxTLx32ZxmIhxMb26zrTrTAg=s20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25" y="4873664"/>
            <a:ext cx="4337394" cy="4369522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https://aka.ms/SQLSat_Survey"/>
          <p:cNvSpPr txBox="1"/>
          <p:nvPr/>
        </p:nvSpPr>
        <p:spPr>
          <a:xfrm>
            <a:off x="5230632" y="3915760"/>
            <a:ext cx="7826736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marR="5994400" algn="ctr" defTabSz="457200">
              <a:defRPr sz="4500">
                <a:solidFill>
                  <a:srgbClr val="1F1F1F"/>
                </a:solidFill>
              </a:defRPr>
            </a:lvl1pPr>
          </a:lstStyle>
          <a:p>
            <a:r>
              <a:t>https://aka.ms/SQLSat_Survey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AGV_vUca0uiw30IUMpLUlce_oZhd6Xh_Sjjs9d6iBZHP0tOvi9f9et5uHbEWvRhf8Bs4EbTYBmN4LBVBEQLXJjJfwJUcdZjmxB3sIf9PZfvVhSXsZ-EYjcxn-xKSMd-Wih1Ylx2UcKAQYTx0iXv5Xn_axg=s2048.png" descr="AGV_vUca0uiw30IUMpLUlce_oZhd6Xh_Sjjs9d6iBZHP0tOvi9f9et5uHbEWvRhf8Bs4EbTYBmN4LBVBEQLXJjJfwJUcdZjmxB3sIf9PZfvVhSXsZ-EYjcxn-xKSMd-Wih1Ylx2UcKAQYTx0iXv5Xn_axg=s20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827" y="-170077"/>
            <a:ext cx="1666252" cy="1666252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Google Shape;110;p3"/>
          <p:cNvSpPr/>
          <p:nvPr/>
        </p:nvSpPr>
        <p:spPr>
          <a:xfrm>
            <a:off x="-54508" y="141825"/>
            <a:ext cx="3362829" cy="9073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80" name="Google Shape;111;p3"/>
          <p:cNvSpPr/>
          <p:nvPr/>
        </p:nvSpPr>
        <p:spPr>
          <a:xfrm>
            <a:off x="4338579" y="240424"/>
            <a:ext cx="1827142" cy="7101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81" name="Google Shape;113;p3"/>
          <p:cNvSpPr/>
          <p:nvPr/>
        </p:nvSpPr>
        <p:spPr>
          <a:xfrm>
            <a:off x="8095101" y="-293464"/>
            <a:ext cx="1666252" cy="16662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82" name="Google Shape;114;p3"/>
          <p:cNvSpPr/>
          <p:nvPr/>
        </p:nvSpPr>
        <p:spPr>
          <a:xfrm>
            <a:off x="9764957" y="277502"/>
            <a:ext cx="1571745" cy="57227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83" name="Google Shape;115;p3"/>
          <p:cNvSpPr/>
          <p:nvPr/>
        </p:nvSpPr>
        <p:spPr>
          <a:xfrm>
            <a:off x="11665332" y="443461"/>
            <a:ext cx="2116763" cy="43917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84" name="Google Shape;116;p3"/>
          <p:cNvSpPr/>
          <p:nvPr/>
        </p:nvSpPr>
        <p:spPr>
          <a:xfrm>
            <a:off x="3038005" y="109953"/>
            <a:ext cx="1252492" cy="90737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85" name="Google Shape;128;p3"/>
          <p:cNvSpPr/>
          <p:nvPr/>
        </p:nvSpPr>
        <p:spPr>
          <a:xfrm flipV="1">
            <a:off x="1028750" y="1150188"/>
            <a:ext cx="15925454" cy="19051"/>
          </a:xfrm>
          <a:prstGeom prst="line">
            <a:avLst/>
          </a:prstGeom>
          <a:ln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86" name="Google Shape;122;p3"/>
          <p:cNvSpPr/>
          <p:nvPr/>
        </p:nvSpPr>
        <p:spPr>
          <a:xfrm>
            <a:off x="6315860" y="13185"/>
            <a:ext cx="1827142" cy="129972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87" name="AGV_vUfTbztV-a2aXTejdHq4ovixpGqfhc5e1Ha3IUEfddL5qy0wU0l5v1akgAELifH5ILvZOUyDKpAHwukjfAnPLvbK8mso8Xikm4Q2qLQ4iJH-JUJomX0pfXSl58wkamQI1qT4oeg4btVBsyvgycm_uA=s2048.png" descr="AGV_vUfTbztV-a2aXTejdHq4ovixpGqfhc5e1Ha3IUEfddL5qy0wU0l5v1akgAELifH5ILvZOUyDKpAHwukjfAnPLvbK8mso8Xikm4Q2qLQ4iJH-JUJomX0pfXSl58wkamQI1qT4oeg4btVBsyvgycm_uA=s204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25026" y="450281"/>
            <a:ext cx="2116764" cy="425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AGV_vUca0uiw30IUMpLUlce_oZhd6Xh_Sjjs9d6iBZHP0tOvi9f9et5uHbEWvRhf8Bs4EbTYBmN4LBVBEQLXJjJfwJUcdZjmxB3sIf9PZfvVhSXsZ-EYjcxn-xKSMd-Wih1Ylx2UcKAQYTx0iXv5Xn_axg=s2048.png" descr="AGV_vUca0uiw30IUMpLUlce_oZhd6Xh_Sjjs9d6iBZHP0tOvi9f9et5uHbEWvRhf8Bs4EbTYBmN4LBVBEQLXJjJfwJUcdZjmxB3sIf9PZfvVhSXsZ-EYjcxn-xKSMd-Wih1Ylx2UcKAQYTx0iXv5Xn_axg=s20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268" y="9031590"/>
            <a:ext cx="1666252" cy="1666252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Google Shape;110;p3"/>
          <p:cNvSpPr/>
          <p:nvPr/>
        </p:nvSpPr>
        <p:spPr>
          <a:xfrm>
            <a:off x="-163067" y="9343493"/>
            <a:ext cx="3362828" cy="9073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0" name="Google Shape;111;p3"/>
          <p:cNvSpPr/>
          <p:nvPr/>
        </p:nvSpPr>
        <p:spPr>
          <a:xfrm>
            <a:off x="4230020" y="9442091"/>
            <a:ext cx="1827142" cy="7101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1" name="Google Shape;113;p3"/>
          <p:cNvSpPr/>
          <p:nvPr/>
        </p:nvSpPr>
        <p:spPr>
          <a:xfrm>
            <a:off x="7986541" y="8908203"/>
            <a:ext cx="1666252" cy="16662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2" name="Google Shape;114;p3"/>
          <p:cNvSpPr/>
          <p:nvPr/>
        </p:nvSpPr>
        <p:spPr>
          <a:xfrm>
            <a:off x="9656398" y="9479169"/>
            <a:ext cx="1571745" cy="57227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3" name="Google Shape;115;p3"/>
          <p:cNvSpPr/>
          <p:nvPr/>
        </p:nvSpPr>
        <p:spPr>
          <a:xfrm>
            <a:off x="11556772" y="9645128"/>
            <a:ext cx="2116764" cy="43917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4" name="Google Shape;116;p3"/>
          <p:cNvSpPr/>
          <p:nvPr/>
        </p:nvSpPr>
        <p:spPr>
          <a:xfrm>
            <a:off x="2929445" y="9311620"/>
            <a:ext cx="1252493" cy="90736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5" name="Google Shape;128;p3"/>
          <p:cNvSpPr/>
          <p:nvPr/>
        </p:nvSpPr>
        <p:spPr>
          <a:xfrm flipV="1">
            <a:off x="920190" y="9158055"/>
            <a:ext cx="15925455" cy="19051"/>
          </a:xfrm>
          <a:prstGeom prst="line">
            <a:avLst/>
          </a:prstGeom>
          <a:ln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6" name="Google Shape;122;p3"/>
          <p:cNvSpPr/>
          <p:nvPr/>
        </p:nvSpPr>
        <p:spPr>
          <a:xfrm>
            <a:off x="6207301" y="9214853"/>
            <a:ext cx="1827142" cy="129972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97" name="AGV_vUfTbztV-a2aXTejdHq4ovixpGqfhc5e1Ha3IUEfddL5qy0wU0l5v1akgAELifH5ILvZOUyDKpAHwukjfAnPLvbK8mso8Xikm4Q2qLQ4iJH-JUJomX0pfXSl58wkamQI1qT4oeg4btVBsyvgycm_uA=s2048.png" descr="AGV_vUfTbztV-a2aXTejdHq4ovixpGqfhc5e1Ha3IUEfddL5qy0wU0l5v1akgAELifH5ILvZOUyDKpAHwukjfAnPLvbK8mso8Xikm4Q2qLQ4iJH-JUJomX0pfXSl58wkamQI1qT4oeg4btVBsyvgycm_uA=s204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16467" y="9651948"/>
            <a:ext cx="2116763" cy="4255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0" name="Image Gallery"/>
          <p:cNvGrpSpPr/>
          <p:nvPr/>
        </p:nvGrpSpPr>
        <p:grpSpPr>
          <a:xfrm>
            <a:off x="3485144" y="2889932"/>
            <a:ext cx="11317712" cy="3969202"/>
            <a:chOff x="0" y="0"/>
            <a:chExt cx="11317711" cy="3969201"/>
          </a:xfrm>
        </p:grpSpPr>
        <p:pic>
          <p:nvPicPr>
            <p:cNvPr id="398" name="Captura de Tela 2025-04-02 às 15.24.47.png" descr="Captura de Tela 2025-04-02 às 15.24.47.png"/>
            <p:cNvPicPr>
              <a:picLocks noChangeAspect="1"/>
            </p:cNvPicPr>
            <p:nvPr/>
          </p:nvPicPr>
          <p:blipFill>
            <a:blip r:embed="rId11"/>
            <a:srcRect t="7425" b="7425"/>
            <a:stretch>
              <a:fillRect/>
            </a:stretch>
          </p:blipFill>
          <p:spPr>
            <a:xfrm>
              <a:off x="0" y="0"/>
              <a:ext cx="11317712" cy="3543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Rectangle"/>
            <p:cNvSpPr/>
            <p:nvPr/>
          </p:nvSpPr>
          <p:spPr>
            <a:xfrm>
              <a:off x="0" y="3619418"/>
              <a:ext cx="11317712" cy="349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59;p7"/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Google Shape;160;p7"/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Renato Groffe"/>
          <p:cNvSpPr txBox="1"/>
          <p:nvPr/>
        </p:nvSpPr>
        <p:spPr>
          <a:xfrm>
            <a:off x="1917600" y="2630275"/>
            <a:ext cx="3592110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t>Renato Groffe</a:t>
            </a:r>
          </a:p>
        </p:txBody>
      </p:sp>
      <p:sp>
        <p:nvSpPr>
          <p:cNvPr id="106" name="Microsoft Most Valuable Professional (MVP)…"/>
          <p:cNvSpPr txBox="1">
            <a:spLocks noGrp="1"/>
          </p:cNvSpPr>
          <p:nvPr>
            <p:ph type="body" sz="half" idx="4294967295"/>
          </p:nvPr>
        </p:nvSpPr>
        <p:spPr>
          <a:xfrm>
            <a:off x="1918630" y="3698330"/>
            <a:ext cx="11399491" cy="5181601"/>
          </a:xfrm>
          <a:prstGeom prst="rect">
            <a:avLst/>
          </a:prstGeom>
        </p:spPr>
        <p:txBody>
          <a:bodyPr lIns="91439" tIns="91439" rIns="91439" bIns="91439">
            <a:normAutofit lnSpcReduction="10000"/>
          </a:bodyPr>
          <a:lstStyle/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Microsoft Most Valuable Professional (MVP)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Docker Captain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APISEC U Ambassador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Multi-Plataform Technical Audience Contributor (MTAC)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Arquiteto de Soluções/Software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+20 anos de experiência na área de Tecnologia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Community Leader, Autor Técnico e Palestrante</a:t>
            </a:r>
          </a:p>
        </p:txBody>
      </p:sp>
      <p:pic>
        <p:nvPicPr>
          <p:cNvPr id="107" name="Imagem 20" descr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251" y="3699845"/>
            <a:ext cx="2064046" cy="2290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363" y="6133054"/>
            <a:ext cx="2052934" cy="828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m 5" descr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5570" y="7192271"/>
            <a:ext cx="1403452" cy="1403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m 4" descr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3792" y="7886289"/>
            <a:ext cx="1600800" cy="160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m 6" descr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372" y="6752830"/>
            <a:ext cx="1699366" cy="1699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59;p7"/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Google Shape;160;p7"/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Rodrigo Gonçalves"/>
          <p:cNvSpPr txBox="1"/>
          <p:nvPr/>
        </p:nvSpPr>
        <p:spPr>
          <a:xfrm>
            <a:off x="1917700" y="2630275"/>
            <a:ext cx="4872962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t>Rodrigo Gonçalves</a:t>
            </a:r>
          </a:p>
        </p:txBody>
      </p:sp>
      <p:sp>
        <p:nvSpPr>
          <p:cNvPr id="116" name="APISEC U Ambassador…"/>
          <p:cNvSpPr txBox="1">
            <a:spLocks noGrp="1"/>
          </p:cNvSpPr>
          <p:nvPr>
            <p:ph type="body" sz="half" idx="4294967295"/>
          </p:nvPr>
        </p:nvSpPr>
        <p:spPr>
          <a:xfrm>
            <a:off x="1920603" y="3648000"/>
            <a:ext cx="12244673" cy="5181601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APISEC U Ambassador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Application Security(AppSec)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Red Team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Cyber Threat Intelligence</a:t>
            </a:r>
          </a:p>
          <a:p>
            <a:pPr marL="342899" indent="-342899" defTabSz="932742">
              <a:spcBef>
                <a:spcPts val="500"/>
              </a:spcBef>
              <a:buClrTx/>
              <a:buSzPct val="90000"/>
              <a:defRPr sz="4000">
                <a:solidFill>
                  <a:srgbClr val="7C7C7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+20 anos de experiência na área de Tecnologia</a:t>
            </a:r>
          </a:p>
        </p:txBody>
      </p:sp>
      <p:pic>
        <p:nvPicPr>
          <p:cNvPr id="117" name="Imagem 6" descr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127" y="5539845"/>
            <a:ext cx="1699366" cy="1699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8615" y="5971550"/>
            <a:ext cx="12827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movie.png" descr="pasted-movi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7460" y="7575877"/>
            <a:ext cx="12827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movie.png" descr="pasted-movi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8012" y="7666250"/>
            <a:ext cx="2203907" cy="1101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1726875433274.jpeg" descr="1726875433274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974" y="3695224"/>
            <a:ext cx="20701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MCRTA-1-1536x1536.png" descr="MCRTA-1-1536x153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2204" y="6751847"/>
            <a:ext cx="1282701" cy="128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737DC-9F0F-E997-6EAF-39B72B5ED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59;p7">
            <a:extLst>
              <a:ext uri="{FF2B5EF4-FFF2-40B4-BE49-F238E27FC236}">
                <a16:creationId xmlns:a16="http://schemas.microsoft.com/office/drawing/2014/main" id="{6077E22A-1BCE-CB32-7A24-2B977089E288}"/>
              </a:ext>
            </a:extLst>
          </p:cNvPr>
          <p:cNvSpPr/>
          <p:nvPr/>
        </p:nvSpPr>
        <p:spPr>
          <a:xfrm flipH="1">
            <a:off x="1333795" y="1442147"/>
            <a:ext cx="15925455" cy="19052"/>
          </a:xfrm>
          <a:prstGeom prst="line">
            <a:avLst/>
          </a:prstGeom>
          <a:ln w="85725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Google Shape;160;p7">
            <a:extLst>
              <a:ext uri="{FF2B5EF4-FFF2-40B4-BE49-F238E27FC236}">
                <a16:creationId xmlns:a16="http://schemas.microsoft.com/office/drawing/2014/main" id="{613830AA-6C50-E9F6-5D5D-2E4B8692D29B}"/>
              </a:ext>
            </a:extLst>
          </p:cNvPr>
          <p:cNvSpPr/>
          <p:nvPr/>
        </p:nvSpPr>
        <p:spPr>
          <a:xfrm rot="10800000" flipH="1">
            <a:off x="829017" y="1028700"/>
            <a:ext cx="3122576" cy="1175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Rodrigo Gonçalves">
            <a:extLst>
              <a:ext uri="{FF2B5EF4-FFF2-40B4-BE49-F238E27FC236}">
                <a16:creationId xmlns:a16="http://schemas.microsoft.com/office/drawing/2014/main" id="{9373E4C9-697D-B501-98B1-0533F8CE985C}"/>
              </a:ext>
            </a:extLst>
          </p:cNvPr>
          <p:cNvSpPr txBox="1"/>
          <p:nvPr/>
        </p:nvSpPr>
        <p:spPr>
          <a:xfrm>
            <a:off x="1920603" y="2628440"/>
            <a:ext cx="8015016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sz="4500">
                <a:solidFill>
                  <a:srgbClr val="1E9C99"/>
                </a:solidFill>
              </a:defRPr>
            </a:lvl1pPr>
          </a:lstStyle>
          <a:p>
            <a:r>
              <a:rPr lang="pt-BR" dirty="0"/>
              <a:t>Conteúdos desta apresentação</a:t>
            </a:r>
            <a:endParaRPr dirty="0"/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74A1A38D-F620-E710-ADA9-2EAA583D08EB}"/>
              </a:ext>
            </a:extLst>
          </p:cNvPr>
          <p:cNvSpPr>
            <a:spLocks noGrp="1"/>
          </p:cNvSpPr>
          <p:nvPr/>
        </p:nvSpPr>
        <p:spPr>
          <a:xfrm>
            <a:off x="2183130" y="6006367"/>
            <a:ext cx="14196010" cy="6832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github.com/renatogroffe/OWASP-APITop10_Joinville-2025-04</a:t>
            </a:r>
          </a:p>
        </p:txBody>
      </p:sp>
      <p:pic>
        <p:nvPicPr>
          <p:cNvPr id="3" name="Imagem 3" descr="Imagem 3">
            <a:extLst>
              <a:ext uri="{FF2B5EF4-FFF2-40B4-BE49-F238E27FC236}">
                <a16:creationId xmlns:a16="http://schemas.microsoft.com/office/drawing/2014/main" id="{CFEDB908-8BDF-66D4-9B87-B9753F1DA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806"/>
          <a:stretch>
            <a:fillRect/>
          </a:stretch>
        </p:blipFill>
        <p:spPr>
          <a:xfrm>
            <a:off x="7466546" y="6696306"/>
            <a:ext cx="3354908" cy="3414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7454E7-A296-11FB-5D4B-E6E4DE397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64" y="2358394"/>
            <a:ext cx="3322316" cy="33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662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34;p4"/>
          <p:cNvSpPr txBox="1"/>
          <p:nvPr/>
        </p:nvSpPr>
        <p:spPr>
          <a:xfrm>
            <a:off x="228600" y="139273"/>
            <a:ext cx="4921334" cy="1270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40002"/>
              </a:lnSpc>
              <a:defRPr sz="9000">
                <a:solidFill>
                  <a:srgbClr val="1E9C99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25" name="Google Shape;85;p1"/>
          <p:cNvSpPr/>
          <p:nvPr/>
        </p:nvSpPr>
        <p:spPr>
          <a:xfrm>
            <a:off x="12849590" y="-391284"/>
            <a:ext cx="6105714" cy="110695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Alguns conceitos importantes de segurança…"/>
          <p:cNvSpPr txBox="1">
            <a:spLocks noGrp="1"/>
          </p:cNvSpPr>
          <p:nvPr>
            <p:ph type="body" sz="half" idx="4294967295"/>
          </p:nvPr>
        </p:nvSpPr>
        <p:spPr>
          <a:xfrm>
            <a:off x="257798" y="2019140"/>
            <a:ext cx="12568790" cy="4231086"/>
          </a:xfrm>
          <a:prstGeom prst="rect">
            <a:avLst/>
          </a:prstGeom>
        </p:spPr>
        <p:txBody>
          <a:bodyPr lIns="91439" tIns="91439" rIns="91439" bIns="91439">
            <a:normAutofit lnSpcReduction="10000"/>
          </a:bodyPr>
          <a:lstStyle/>
          <a:p>
            <a:pPr marL="525779" indent="-525779" defTabSz="858122">
              <a:lnSpc>
                <a:spcPct val="90000"/>
              </a:lnSpc>
              <a:spcBef>
                <a:spcPts val="700"/>
              </a:spcBef>
              <a:buClrTx/>
              <a:buSzPct val="90000"/>
              <a:defRPr sz="368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Alguns conceitos importantes de segurança</a:t>
            </a:r>
          </a:p>
          <a:p>
            <a:pPr marL="525779" indent="-525779" defTabSz="858122">
              <a:lnSpc>
                <a:spcPct val="90000"/>
              </a:lnSpc>
              <a:spcBef>
                <a:spcPts val="700"/>
              </a:spcBef>
              <a:buClrTx/>
              <a:buSzPct val="90000"/>
              <a:defRPr sz="368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25779" indent="-525779" defTabSz="858122">
              <a:lnSpc>
                <a:spcPct val="90000"/>
              </a:lnSpc>
              <a:spcBef>
                <a:spcPts val="700"/>
              </a:spcBef>
              <a:buClrTx/>
              <a:buSzPct val="90000"/>
              <a:defRPr sz="368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OWASP API Security Top 10: uma visão geral</a:t>
            </a:r>
          </a:p>
          <a:p>
            <a:pPr marL="525779" indent="-525779" defTabSz="858122">
              <a:lnSpc>
                <a:spcPct val="90000"/>
              </a:lnSpc>
              <a:spcBef>
                <a:spcPts val="700"/>
              </a:spcBef>
              <a:buClrTx/>
              <a:buSzPct val="90000"/>
              <a:defRPr sz="368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25779" indent="-525779" defTabSz="858122">
              <a:lnSpc>
                <a:spcPct val="90000"/>
              </a:lnSpc>
              <a:spcBef>
                <a:spcPts val="700"/>
              </a:spcBef>
              <a:buClrTx/>
              <a:buSzPct val="90000"/>
              <a:defRPr sz="368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Certificações gratuitas na área</a:t>
            </a:r>
          </a:p>
          <a:p>
            <a:pPr marL="525779" indent="-525779" defTabSz="858122">
              <a:lnSpc>
                <a:spcPct val="90000"/>
              </a:lnSpc>
              <a:spcBef>
                <a:spcPts val="700"/>
              </a:spcBef>
              <a:buClrTx/>
              <a:buSzPct val="90000"/>
              <a:defRPr sz="368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525779" indent="-525779" defTabSz="858122">
              <a:lnSpc>
                <a:spcPct val="90000"/>
              </a:lnSpc>
              <a:spcBef>
                <a:spcPts val="700"/>
              </a:spcBef>
              <a:buClrTx/>
              <a:buSzPct val="90000"/>
              <a:defRPr sz="3680">
                <a:solidFill>
                  <a:srgbClr val="49494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Outras iniciativas OWASP importantes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40;p5"/>
          <p:cNvSpPr/>
          <p:nvPr/>
        </p:nvSpPr>
        <p:spPr>
          <a:xfrm>
            <a:off x="7452752" y="9927798"/>
            <a:ext cx="10512699" cy="9526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Google Shape;141;p5"/>
          <p:cNvSpPr/>
          <p:nvPr/>
        </p:nvSpPr>
        <p:spPr>
          <a:xfrm flipV="1">
            <a:off x="17958033" y="5817058"/>
            <a:ext cx="4807" cy="41148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Google Shape;142;p5"/>
          <p:cNvSpPr/>
          <p:nvPr/>
        </p:nvSpPr>
        <p:spPr>
          <a:xfrm flipH="1" flipV="1">
            <a:off x="333773" y="355700"/>
            <a:ext cx="10512699" cy="9525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Google Shape;143;p5"/>
          <p:cNvSpPr/>
          <p:nvPr/>
        </p:nvSpPr>
        <p:spPr>
          <a:xfrm flipH="1">
            <a:off x="321395" y="361165"/>
            <a:ext cx="4808" cy="4114800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34" name="Rounded Rectangle 10"/>
          <p:cNvGrpSpPr/>
          <p:nvPr/>
        </p:nvGrpSpPr>
        <p:grpSpPr>
          <a:xfrm>
            <a:off x="11216439" y="3469545"/>
            <a:ext cx="3297284" cy="4067390"/>
            <a:chOff x="0" y="0"/>
            <a:chExt cx="3297282" cy="4067388"/>
          </a:xfrm>
        </p:grpSpPr>
        <p:sp>
          <p:nvSpPr>
            <p:cNvPr id="132" name="Rounded Rectangle"/>
            <p:cNvSpPr/>
            <p:nvPr/>
          </p:nvSpPr>
          <p:spPr>
            <a:xfrm>
              <a:off x="0" y="0"/>
              <a:ext cx="3297283" cy="4067389"/>
            </a:xfrm>
            <a:prstGeom prst="roundRect">
              <a:avLst>
                <a:gd name="adj" fmla="val 7303"/>
              </a:avLst>
            </a:prstGeom>
            <a:solidFill>
              <a:srgbClr val="C0D6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4400" b="1"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/>
            </a:p>
          </p:txBody>
        </p:sp>
        <p:sp>
          <p:nvSpPr>
            <p:cNvPr id="133" name="4%"/>
            <p:cNvSpPr txBox="1"/>
            <p:nvPr/>
          </p:nvSpPr>
          <p:spPr>
            <a:xfrm>
              <a:off x="116248" y="70527"/>
              <a:ext cx="3064787" cy="1043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 b="1"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/>
            </a:p>
            <a:p>
              <a:pPr algn="ctr">
                <a:defRPr sz="4400" b="1">
                  <a:solidFill>
                    <a:srgbClr val="E84A3A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4%</a:t>
              </a:r>
            </a:p>
          </p:txBody>
        </p:sp>
      </p:grpSp>
      <p:grpSp>
        <p:nvGrpSpPr>
          <p:cNvPr id="137" name="Rounded Rectangle 9"/>
          <p:cNvGrpSpPr/>
          <p:nvPr/>
        </p:nvGrpSpPr>
        <p:grpSpPr>
          <a:xfrm>
            <a:off x="7463109" y="3469545"/>
            <a:ext cx="3297284" cy="4067390"/>
            <a:chOff x="0" y="0"/>
            <a:chExt cx="3297282" cy="4067388"/>
          </a:xfrm>
        </p:grpSpPr>
        <p:sp>
          <p:nvSpPr>
            <p:cNvPr id="135" name="Rounded Rectangle"/>
            <p:cNvSpPr/>
            <p:nvPr/>
          </p:nvSpPr>
          <p:spPr>
            <a:xfrm>
              <a:off x="0" y="0"/>
              <a:ext cx="3297283" cy="4067389"/>
            </a:xfrm>
            <a:prstGeom prst="roundRect">
              <a:avLst>
                <a:gd name="adj" fmla="val 7303"/>
              </a:avLst>
            </a:prstGeom>
            <a:solidFill>
              <a:srgbClr val="C0D6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4400" b="1"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/>
            </a:p>
          </p:txBody>
        </p:sp>
        <p:sp>
          <p:nvSpPr>
            <p:cNvPr id="136" name="#1"/>
            <p:cNvSpPr txBox="1"/>
            <p:nvPr/>
          </p:nvSpPr>
          <p:spPr>
            <a:xfrm>
              <a:off x="116248" y="70527"/>
              <a:ext cx="3064787" cy="1043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 b="1"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/>
            </a:p>
            <a:p>
              <a:pPr algn="ctr">
                <a:defRPr sz="4400" b="1">
                  <a:solidFill>
                    <a:srgbClr val="E84A3A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#1</a:t>
              </a:r>
            </a:p>
          </p:txBody>
        </p:sp>
      </p:grpSp>
      <p:grpSp>
        <p:nvGrpSpPr>
          <p:cNvPr id="140" name="Rounded Rectangle 8"/>
          <p:cNvGrpSpPr/>
          <p:nvPr/>
        </p:nvGrpSpPr>
        <p:grpSpPr>
          <a:xfrm>
            <a:off x="3709779" y="3469545"/>
            <a:ext cx="3297284" cy="4067390"/>
            <a:chOff x="0" y="0"/>
            <a:chExt cx="3297282" cy="4067388"/>
          </a:xfrm>
        </p:grpSpPr>
        <p:sp>
          <p:nvSpPr>
            <p:cNvPr id="138" name="Rounded Rectangle"/>
            <p:cNvSpPr/>
            <p:nvPr/>
          </p:nvSpPr>
          <p:spPr>
            <a:xfrm>
              <a:off x="0" y="0"/>
              <a:ext cx="3297283" cy="4067389"/>
            </a:xfrm>
            <a:prstGeom prst="roundRect">
              <a:avLst>
                <a:gd name="adj" fmla="val 7303"/>
              </a:avLst>
            </a:prstGeom>
            <a:solidFill>
              <a:srgbClr val="C0D6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9" name="83%"/>
            <p:cNvSpPr txBox="1"/>
            <p:nvPr/>
          </p:nvSpPr>
          <p:spPr>
            <a:xfrm>
              <a:off x="116248" y="70527"/>
              <a:ext cx="3064787" cy="1043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 b="1"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/>
            </a:p>
            <a:p>
              <a:pPr algn="ctr">
                <a:defRPr sz="4400" b="1">
                  <a:solidFill>
                    <a:srgbClr val="E84A3A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83%</a:t>
              </a:r>
              <a:r>
                <a:rPr>
                  <a:solidFill>
                    <a:srgbClr val="000000"/>
                  </a:solidFill>
                </a:rPr>
                <a:t> </a:t>
              </a:r>
            </a:p>
          </p:txBody>
        </p:sp>
      </p:grpSp>
      <p:sp>
        <p:nvSpPr>
          <p:cNvPr id="141" name="TextBox 13"/>
          <p:cNvSpPr txBox="1"/>
          <p:nvPr/>
        </p:nvSpPr>
        <p:spPr>
          <a:xfrm>
            <a:off x="3855129" y="2750064"/>
            <a:ext cx="30065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40404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t>Uso massivo de API</a:t>
            </a:r>
          </a:p>
        </p:txBody>
      </p:sp>
      <p:sp>
        <p:nvSpPr>
          <p:cNvPr id="142" name="TextBox 14"/>
          <p:cNvSpPr txBox="1"/>
          <p:nvPr/>
        </p:nvSpPr>
        <p:spPr>
          <a:xfrm>
            <a:off x="7860031" y="2750064"/>
            <a:ext cx="251485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40404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t>APIs sob Ataque</a:t>
            </a:r>
          </a:p>
        </p:txBody>
      </p:sp>
      <p:sp>
        <p:nvSpPr>
          <p:cNvPr id="143" name="TextBox 15"/>
          <p:cNvSpPr txBox="1"/>
          <p:nvPr/>
        </p:nvSpPr>
        <p:spPr>
          <a:xfrm>
            <a:off x="11391803" y="2750064"/>
            <a:ext cx="294973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40404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t>APIs desprotegidas</a:t>
            </a:r>
          </a:p>
        </p:txBody>
      </p:sp>
      <p:sp>
        <p:nvSpPr>
          <p:cNvPr id="144" name="Content Placeholder 2"/>
          <p:cNvSpPr txBox="1"/>
          <p:nvPr/>
        </p:nvSpPr>
        <p:spPr>
          <a:xfrm>
            <a:off x="10979584" y="7208413"/>
            <a:ext cx="3598636" cy="328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ctr">
              <a:lnSpc>
                <a:spcPct val="90000"/>
              </a:lnSpc>
              <a:spcBef>
                <a:spcPts val="1600"/>
              </a:spcBef>
              <a:defRPr>
                <a:solidFill>
                  <a:srgbClr val="40404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t>Source: stateofapis.com</a:t>
            </a:r>
          </a:p>
        </p:txBody>
      </p:sp>
      <p:grpSp>
        <p:nvGrpSpPr>
          <p:cNvPr id="150" name="Group 37"/>
          <p:cNvGrpSpPr/>
          <p:nvPr/>
        </p:nvGrpSpPr>
        <p:grpSpPr>
          <a:xfrm>
            <a:off x="11423354" y="4649480"/>
            <a:ext cx="2781262" cy="2781262"/>
            <a:chOff x="0" y="0"/>
            <a:chExt cx="2781261" cy="2781261"/>
          </a:xfrm>
        </p:grpSpPr>
        <p:grpSp>
          <p:nvGrpSpPr>
            <p:cNvPr id="147" name="Group 36"/>
            <p:cNvGrpSpPr/>
            <p:nvPr/>
          </p:nvGrpSpPr>
          <p:grpSpPr>
            <a:xfrm>
              <a:off x="-1" y="-1"/>
              <a:ext cx="2781263" cy="2781263"/>
              <a:chOff x="0" y="0"/>
              <a:chExt cx="2781261" cy="2781261"/>
            </a:xfrm>
          </p:grpSpPr>
          <p:sp>
            <p:nvSpPr>
              <p:cNvPr id="145" name="Pie 34"/>
              <p:cNvSpPr/>
              <p:nvPr/>
            </p:nvSpPr>
            <p:spPr>
              <a:xfrm rot="20061407">
                <a:off x="348391" y="348391"/>
                <a:ext cx="2084479" cy="2084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lnTo>
                      <a:pt x="10800" y="10800"/>
                    </a:lnTo>
                    <a:close/>
                  </a:path>
                </a:pathLst>
              </a:custGeom>
              <a:solidFill>
                <a:srgbClr val="E84A3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6" name="Pie 33"/>
              <p:cNvSpPr/>
              <p:nvPr/>
            </p:nvSpPr>
            <p:spPr>
              <a:xfrm rot="636978">
                <a:off x="344154" y="342765"/>
                <a:ext cx="2084479" cy="2084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5126" y="0"/>
                      <a:pt x="19035" y="2581"/>
                      <a:pt x="20733" y="6560"/>
                    </a:cubicBezTo>
                    <a:lnTo>
                      <a:pt x="10800" y="10800"/>
                    </a:lnTo>
                    <a:close/>
                  </a:path>
                </a:pathLst>
              </a:custGeom>
              <a:solidFill>
                <a:srgbClr val="005C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48" name="TextBox 28"/>
            <p:cNvSpPr txBox="1"/>
            <p:nvPr/>
          </p:nvSpPr>
          <p:spPr>
            <a:xfrm>
              <a:off x="494303" y="662514"/>
              <a:ext cx="178418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r>
                <a:t>Unit, Function, Performance, other</a:t>
              </a:r>
            </a:p>
          </p:txBody>
        </p:sp>
        <p:sp>
          <p:nvSpPr>
            <p:cNvPr id="149" name="TextBox 35"/>
            <p:cNvSpPr txBox="1"/>
            <p:nvPr/>
          </p:nvSpPr>
          <p:spPr>
            <a:xfrm>
              <a:off x="1655012" y="1226368"/>
              <a:ext cx="83644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r>
                <a:t>Security</a:t>
              </a:r>
            </a:p>
          </p:txBody>
        </p:sp>
      </p:grpSp>
      <p:pic>
        <p:nvPicPr>
          <p:cNvPr id="151" name="Picture 4" descr="Picture 4"/>
          <p:cNvPicPr>
            <a:picLocks noChangeAspect="1"/>
          </p:cNvPicPr>
          <p:nvPr/>
        </p:nvPicPr>
        <p:blipFill>
          <a:blip r:embed="rId2"/>
          <a:srcRect t="27781" b="29441"/>
          <a:stretch>
            <a:fillRect/>
          </a:stretch>
        </p:blipFill>
        <p:spPr>
          <a:xfrm>
            <a:off x="8493933" y="6588813"/>
            <a:ext cx="1235637" cy="297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19" y="6484837"/>
            <a:ext cx="1237802" cy="50527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3"/>
          <p:cNvSpPr txBox="1"/>
          <p:nvPr/>
        </p:nvSpPr>
        <p:spPr>
          <a:xfrm>
            <a:off x="4229003" y="4818072"/>
            <a:ext cx="2258833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indent="11113" algn="ctr">
              <a:defRPr sz="2400">
                <a:solidFill>
                  <a:srgbClr val="40404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do trafego da internet é tráfego de </a:t>
            </a:r>
            <a:br/>
            <a:r>
              <a:t>API</a:t>
            </a:r>
          </a:p>
        </p:txBody>
      </p:sp>
      <p:sp>
        <p:nvSpPr>
          <p:cNvPr id="154" name="TextBox 5"/>
          <p:cNvSpPr txBox="1"/>
          <p:nvPr/>
        </p:nvSpPr>
        <p:spPr>
          <a:xfrm>
            <a:off x="7663346" y="4818072"/>
            <a:ext cx="275239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indent="11113" algn="ctr">
              <a:defRPr sz="2400">
                <a:solidFill>
                  <a:srgbClr val="40404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“É o vetor de ataque mais frequente</a:t>
            </a:r>
            <a:r>
              <a:rPr b="1"/>
              <a:t>”</a:t>
            </a:r>
          </a:p>
        </p:txBody>
      </p:sp>
      <p:sp>
        <p:nvSpPr>
          <p:cNvPr id="155" name="TextBox 7"/>
          <p:cNvSpPr txBox="1"/>
          <p:nvPr/>
        </p:nvSpPr>
        <p:spPr>
          <a:xfrm>
            <a:off x="11221504" y="4542598"/>
            <a:ext cx="329728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11113" algn="ctr">
              <a:defRPr sz="1900">
                <a:solidFill>
                  <a:srgbClr val="40404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t>dos testes são de segurança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49;p6"/>
          <p:cNvSpPr/>
          <p:nvPr/>
        </p:nvSpPr>
        <p:spPr>
          <a:xfrm flipH="1">
            <a:off x="373077" y="9620"/>
            <a:ext cx="1" cy="986400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Google Shape;150;p6"/>
          <p:cNvSpPr/>
          <p:nvPr/>
        </p:nvSpPr>
        <p:spPr>
          <a:xfrm>
            <a:off x="369017" y="9874369"/>
            <a:ext cx="2131374" cy="1"/>
          </a:xfrm>
          <a:prstGeom prst="line">
            <a:avLst/>
          </a:prstGeom>
          <a:ln w="95250" cap="rnd">
            <a:solidFill>
              <a:srgbClr val="0AAE7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Google Shape;151;p6"/>
          <p:cNvSpPr/>
          <p:nvPr/>
        </p:nvSpPr>
        <p:spPr>
          <a:xfrm>
            <a:off x="14421910" y="261387"/>
            <a:ext cx="3526258" cy="7673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Google Shape;152;p6"/>
          <p:cNvSpPr txBox="1"/>
          <p:nvPr/>
        </p:nvSpPr>
        <p:spPr>
          <a:xfrm>
            <a:off x="584200" y="584200"/>
            <a:ext cx="4073886" cy="64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40004"/>
              </a:lnSpc>
              <a:defRPr sz="4500">
                <a:solidFill>
                  <a:srgbClr val="1E9C99"/>
                </a:solidFill>
              </a:defRPr>
            </a:lvl1pPr>
          </a:lstStyle>
          <a:p>
            <a:r>
              <a:t>API Exploradas</a:t>
            </a:r>
          </a:p>
        </p:txBody>
      </p:sp>
      <p:graphicFrame>
        <p:nvGraphicFramePr>
          <p:cNvPr id="161" name="Table 6"/>
          <p:cNvGraphicFramePr/>
          <p:nvPr/>
        </p:nvGraphicFramePr>
        <p:xfrm>
          <a:off x="3681573" y="2918967"/>
          <a:ext cx="3401385" cy="44500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4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Target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Impact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USPS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60M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Coinbase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Fraudulent transactions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Experian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10s of millions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Instagram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Account takeover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Optus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10M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T-Mobile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30M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Dell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49M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Parler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70TB data harvested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Waze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Data exposure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Bumble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95M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Zoom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Unauthorized access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2" name="Table 7"/>
          <p:cNvGraphicFramePr/>
          <p:nvPr/>
        </p:nvGraphicFramePr>
        <p:xfrm>
          <a:off x="11205041" y="2917951"/>
          <a:ext cx="3206542" cy="44500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Target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Impact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7-Eleven 7Pay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Account takeover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Tinder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Data exposure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Wordle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Data manipulation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Duolingo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2.6M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Echelon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Data exposure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Clubhouse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1.3M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Grindr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Account takeover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Venmo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207M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Ring App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Data exposure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Plenty of Fish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Data exposure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JustDial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100M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3" name="Table 8"/>
          <p:cNvGraphicFramePr/>
          <p:nvPr/>
        </p:nvGraphicFramePr>
        <p:xfrm>
          <a:off x="7528926" y="2917951"/>
          <a:ext cx="3230147" cy="44500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8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Target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Impact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Facebook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530M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John Deere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Account harvesting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Trello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15M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Twitter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5.4M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Sumo Logic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Key leak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Pokemon Go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Data exposure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Peloton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4M records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Yandex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Hacktivism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LinkedIn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700M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Tesla Backup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Data exposure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First American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</a:rPr>
                        <a:t>885M</a:t>
                      </a:r>
                    </a:p>
                  </a:txBody>
                  <a:tcPr marL="19050" marR="19050" marT="19050" marB="1905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4" name="Google Shape;187;p22"/>
          <p:cNvSpPr/>
          <p:nvPr/>
        </p:nvSpPr>
        <p:spPr>
          <a:xfrm>
            <a:off x="3681573" y="3673442"/>
            <a:ext cx="3401386" cy="316552"/>
          </a:xfrm>
          <a:prstGeom prst="rect">
            <a:avLst/>
          </a:prstGeom>
          <a:ln w="19050">
            <a:solidFill>
              <a:srgbClr val="D83B01"/>
            </a:solidFill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187;p22"/>
          <p:cNvSpPr/>
          <p:nvPr/>
        </p:nvSpPr>
        <p:spPr>
          <a:xfrm>
            <a:off x="3681573" y="4433462"/>
            <a:ext cx="3401386" cy="316552"/>
          </a:xfrm>
          <a:prstGeom prst="rect">
            <a:avLst/>
          </a:prstGeom>
          <a:ln w="19050">
            <a:solidFill>
              <a:srgbClr val="D83B01"/>
            </a:solidFill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187;p22"/>
          <p:cNvSpPr/>
          <p:nvPr/>
        </p:nvSpPr>
        <p:spPr>
          <a:xfrm>
            <a:off x="7443307" y="4037738"/>
            <a:ext cx="3401386" cy="316552"/>
          </a:xfrm>
          <a:prstGeom prst="rect">
            <a:avLst/>
          </a:prstGeom>
          <a:ln w="19050">
            <a:solidFill>
              <a:srgbClr val="D83B01"/>
            </a:solidFill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7" name="Google Shape;187;p22"/>
          <p:cNvSpPr/>
          <p:nvPr/>
        </p:nvSpPr>
        <p:spPr>
          <a:xfrm>
            <a:off x="7443307" y="5522154"/>
            <a:ext cx="3401386" cy="316552"/>
          </a:xfrm>
          <a:prstGeom prst="rect">
            <a:avLst/>
          </a:prstGeom>
          <a:ln w="19050">
            <a:solidFill>
              <a:srgbClr val="D83B01"/>
            </a:solidFill>
          </a:ln>
        </p:spPr>
        <p:txBody>
          <a:bodyPr lIns="45719" rIns="45719" anchor="ctr"/>
          <a:lstStyle/>
          <a:p>
            <a:pPr>
              <a:defRPr sz="2400">
                <a:solidFill>
                  <a:srgbClr val="D83B01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" name="Google Shape;187;p22"/>
          <p:cNvSpPr/>
          <p:nvPr/>
        </p:nvSpPr>
        <p:spPr>
          <a:xfrm>
            <a:off x="11205041" y="4393993"/>
            <a:ext cx="3401386" cy="316552"/>
          </a:xfrm>
          <a:prstGeom prst="rect">
            <a:avLst/>
          </a:prstGeom>
          <a:ln w="19050">
            <a:solidFill>
              <a:srgbClr val="D83B01"/>
            </a:solidFill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9" name="Google Shape;187;p22"/>
          <p:cNvSpPr/>
          <p:nvPr/>
        </p:nvSpPr>
        <p:spPr>
          <a:xfrm>
            <a:off x="3681573" y="6638435"/>
            <a:ext cx="3401386" cy="316552"/>
          </a:xfrm>
          <a:prstGeom prst="rect">
            <a:avLst/>
          </a:prstGeom>
          <a:ln w="19050">
            <a:solidFill>
              <a:srgbClr val="D83B01"/>
            </a:solidFill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0" name="Google Shape;187;p22"/>
          <p:cNvSpPr/>
          <p:nvPr/>
        </p:nvSpPr>
        <p:spPr>
          <a:xfrm>
            <a:off x="11205041" y="5891271"/>
            <a:ext cx="3401386" cy="316552"/>
          </a:xfrm>
          <a:prstGeom prst="rect">
            <a:avLst/>
          </a:prstGeom>
          <a:ln w="19050">
            <a:solidFill>
              <a:srgbClr val="D83B01"/>
            </a:solidFill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Personalizar</PresentationFormat>
  <Paragraphs>241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Segoe UI</vt:lpstr>
      <vt:lpstr>Segoe UI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https://www.apisecuniversity.com/</vt:lpstr>
      <vt:lpstr>https://www.linuxfoundation.org/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Palestrantre3</cp:lastModifiedBy>
  <cp:revision>2</cp:revision>
  <dcterms:modified xsi:type="dcterms:W3CDTF">2025-04-04T12:17:04Z</dcterms:modified>
</cp:coreProperties>
</file>