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33"/>
  </p:notesMasterIdLst>
  <p:handoutMasterIdLst>
    <p:handoutMasterId r:id="rId34"/>
  </p:handoutMasterIdLst>
  <p:sldIdLst>
    <p:sldId id="1393" r:id="rId8"/>
    <p:sldId id="1690" r:id="rId9"/>
    <p:sldId id="1702" r:id="rId10"/>
    <p:sldId id="1518" r:id="rId11"/>
    <p:sldId id="1708" r:id="rId12"/>
    <p:sldId id="1794" r:id="rId13"/>
    <p:sldId id="1753" r:id="rId14"/>
    <p:sldId id="1772" r:id="rId15"/>
    <p:sldId id="1777" r:id="rId16"/>
    <p:sldId id="1778" r:id="rId17"/>
    <p:sldId id="1780" r:id="rId18"/>
    <p:sldId id="1790" r:id="rId19"/>
    <p:sldId id="1791" r:id="rId20"/>
    <p:sldId id="1789" r:id="rId21"/>
    <p:sldId id="1792" r:id="rId22"/>
    <p:sldId id="1775" r:id="rId23"/>
    <p:sldId id="1785" r:id="rId24"/>
    <p:sldId id="1783" r:id="rId25"/>
    <p:sldId id="1774" r:id="rId26"/>
    <p:sldId id="1782" r:id="rId27"/>
    <p:sldId id="1786" r:id="rId28"/>
    <p:sldId id="1769" r:id="rId29"/>
    <p:sldId id="1795" r:id="rId30"/>
    <p:sldId id="1615" r:id="rId31"/>
    <p:sldId id="1750" r:id="rId3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690"/>
            <p14:sldId id="1702"/>
            <p14:sldId id="1518"/>
            <p14:sldId id="1708"/>
            <p14:sldId id="1794"/>
            <p14:sldId id="1753"/>
            <p14:sldId id="1772"/>
            <p14:sldId id="1777"/>
            <p14:sldId id="1778"/>
            <p14:sldId id="1780"/>
            <p14:sldId id="1790"/>
            <p14:sldId id="1791"/>
            <p14:sldId id="1789"/>
            <p14:sldId id="1792"/>
            <p14:sldId id="1775"/>
            <p14:sldId id="1785"/>
            <p14:sldId id="1783"/>
            <p14:sldId id="1774"/>
            <p14:sldId id="1782"/>
            <p14:sldId id="1786"/>
          </p14:sldIdLst>
        </p14:section>
        <p14:section name="Finalizando" id="{CF622469-3E87-46BA-8ED6-912C47B00EF3}">
          <p14:sldIdLst>
            <p14:sldId id="1769"/>
            <p14:sldId id="1795"/>
            <p14:sldId id="1615"/>
            <p14:sldId id="17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88" autoAdjust="0"/>
    <p:restoredTop sz="79472" autoAdjust="0"/>
  </p:normalViewPr>
  <p:slideViewPr>
    <p:cSldViewPr>
      <p:cViewPr varScale="1">
        <p:scale>
          <a:sx n="81" d="100"/>
          <a:sy n="81" d="100"/>
        </p:scale>
        <p:origin x="629" y="5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ableStyles" Target="tableStyles.xml"/><Relationship Id="rId21" Type="http://schemas.openxmlformats.org/officeDocument/2006/relationships/slide" Target="slides/slide14.xml"/><Relationship Id="rId34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commentAuthors" Target="commentAuthor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6/20/2024 7:49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6/20/2024 7:49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6/20/2024 7:49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6/20/2024 7:49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16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6/20/2024 7:49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00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6/20/2024 7:49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2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6/20/2024 7:49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147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6/20/2024 7:49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619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6/20/2024 7:49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64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6/20/2024 7:49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82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6/20/2024 7:49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36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6/20/2024 7:49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90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6/20/2024 7:49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79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4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6/20/2024 7:49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521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6/20/2024 7:49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764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65639-B6BE-D0C5-7B6D-CF87244FA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91D5ADA-6AE4-B3F6-C83F-404B3329F3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926BCE4-1D94-F697-751C-17A7BF76F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39BB3D03-EEE3-5287-60CA-4202846D0726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F48C61-164F-83F2-56AC-2E544A87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6BE2228F-6B49-4599-7275-B696C8D51F20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6/20/2024 7:55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979304-98C1-DED5-A0BC-536B799B33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5842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65639-B6BE-D0C5-7B6D-CF87244FA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91D5ADA-6AE4-B3F6-C83F-404B3329F3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926BCE4-1D94-F697-751C-17A7BF76F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39BB3D03-EEE3-5287-60CA-4202846D0726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F48C61-164F-83F2-56AC-2E544A87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6BE2228F-6B49-4599-7275-B696C8D51F20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6/20/2024 7:53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979304-98C1-DED5-A0BC-536B799B33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643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6/20/2024 7:49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6/20/2024 7:49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158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8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6/20/2024 7:49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6/20/2024 7:49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6/20/2024 7:49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64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6/20/2024 7:49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08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6/20/2024 7:49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934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6/20/2024 7:49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9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isecuniversity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uxfoundation.or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jp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394849"/>
            <a:ext cx="11201400" cy="2297169"/>
          </a:xfrm>
        </p:spPr>
        <p:txBody>
          <a:bodyPr/>
          <a:lstStyle/>
          <a:p>
            <a:r>
              <a:rPr lang="pt-BR" b="1" dirty="0"/>
              <a:t>OWASP API Security Top 10</a:t>
            </a:r>
            <a:br>
              <a:rPr lang="pt-BR" sz="4800" b="1" dirty="0"/>
            </a:br>
            <a:r>
              <a:rPr lang="pt-BR" sz="4800" b="1" dirty="0"/>
              <a:t>Recomendações importantes para tornar suas APIs mais seguras</a:t>
            </a:r>
            <a:endParaRPr lang="pt-BR" sz="36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146455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EBBD7B-35A1-4BE2-9F49-F4BD57DCE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037" y="5946344"/>
            <a:ext cx="1675417" cy="802691"/>
          </a:xfrm>
          <a:prstGeom prst="rect">
            <a:avLst/>
          </a:prstGeom>
        </p:spPr>
      </p:pic>
      <p:pic>
        <p:nvPicPr>
          <p:cNvPr id="9" name="Imagem 8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97BFF5E5-5269-C40B-2B35-083E899802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4237" y="5874212"/>
            <a:ext cx="2789238" cy="881399"/>
          </a:xfrm>
          <a:prstGeom prst="rect">
            <a:avLst/>
          </a:prstGeom>
        </p:spPr>
      </p:pic>
      <p:pic>
        <p:nvPicPr>
          <p:cNvPr id="3" name="Imagem 2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9E5E2309-B944-410F-85A9-E9650CD8B5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6237" y="2708433"/>
            <a:ext cx="2365249" cy="236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API2:2023 - Broken Authentication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12420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Tokens de autenticação podem ser comprometidos através de manipulação dos dados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Senhas fracas, </a:t>
            </a:r>
            <a:r>
              <a:rPr lang="pt-BR" sz="3200" dirty="0" err="1">
                <a:solidFill>
                  <a:srgbClr val="494949"/>
                </a:solidFill>
              </a:rPr>
              <a:t>credential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stuffing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JWT não envolve criptografia num </a:t>
            </a:r>
            <a:r>
              <a:rPr lang="pt-BR" sz="3200" dirty="0" err="1">
                <a:solidFill>
                  <a:srgbClr val="494949"/>
                </a:solidFill>
              </a:rPr>
              <a:t>payload</a:t>
            </a:r>
            <a:r>
              <a:rPr lang="pt-BR" sz="3200" dirty="0">
                <a:solidFill>
                  <a:srgbClr val="494949"/>
                </a:solidFill>
              </a:rPr>
              <a:t> (</a:t>
            </a:r>
            <a:r>
              <a:rPr lang="pt-BR" sz="3200" b="1" dirty="0">
                <a:solidFill>
                  <a:srgbClr val="494949"/>
                </a:solidFill>
              </a:rPr>
              <a:t>base64</a:t>
            </a:r>
            <a:r>
              <a:rPr lang="pt-BR" sz="3200" dirty="0">
                <a:solidFill>
                  <a:srgbClr val="494949"/>
                </a:solidFill>
              </a:rPr>
              <a:t>)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5697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API3:2023 - Broken Object Property Level Authorization (BOPLA)</a:t>
            </a:r>
            <a:endParaRPr lang="pt-BR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90083"/>
            <a:ext cx="7008034" cy="520757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Exposição de dados em excesso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Dados sensíveis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Possibilidade de edição de dados sensíveis (senha, dados pessoais, documentos)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Falta de melhores controles de autenticação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6460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API4:2023 - Unrestricted Resource Consumption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90083"/>
            <a:ext cx="8077198" cy="323780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Uso de APIs sem restrições e até a exaustão de recursos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rgbClr val="494949"/>
                </a:solidFill>
              </a:rPr>
              <a:t>Denial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of</a:t>
            </a:r>
            <a:r>
              <a:rPr lang="pt-BR" sz="3200" dirty="0">
                <a:solidFill>
                  <a:srgbClr val="494949"/>
                </a:solidFill>
              </a:rPr>
              <a:t> Service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Degradação de performance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3917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API4:2023 - Unrestricted Resource Consumption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90083"/>
            <a:ext cx="8077198" cy="323780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APIs Gateways com policies limitando uso de APIs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Rate </a:t>
            </a:r>
            <a:r>
              <a:rPr lang="pt-BR" sz="3200" dirty="0" err="1">
                <a:solidFill>
                  <a:srgbClr val="494949"/>
                </a:solidFill>
              </a:rPr>
              <a:t>Limit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Erro 429 (Too </a:t>
            </a:r>
            <a:r>
              <a:rPr lang="pt-BR" sz="3200" dirty="0" err="1">
                <a:solidFill>
                  <a:srgbClr val="494949"/>
                </a:solidFill>
              </a:rPr>
              <a:t>many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requests</a:t>
            </a:r>
            <a:r>
              <a:rPr lang="pt-BR" sz="3200" dirty="0">
                <a:solidFill>
                  <a:srgbClr val="494949"/>
                </a:solidFill>
              </a:rPr>
              <a:t>)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8986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API5:2023 - Broken Function Level Authorization (BFLA)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90083"/>
            <a:ext cx="7008034" cy="496751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Capacidade do Usuário A executar transações em nome do Usuário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BOLA (visualização de dados) x</a:t>
            </a:r>
            <a:br>
              <a:rPr lang="pt-BR" sz="2800" dirty="0">
                <a:solidFill>
                  <a:srgbClr val="494949"/>
                </a:solidFill>
              </a:rPr>
            </a:br>
            <a:r>
              <a:rPr lang="pt-BR" sz="2800" dirty="0">
                <a:solidFill>
                  <a:srgbClr val="494949"/>
                </a:solidFill>
              </a:rPr>
              <a:t>BFLA (transações)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Cuidados expondo </a:t>
            </a:r>
            <a:r>
              <a:rPr lang="pt-BR" sz="2800" dirty="0" err="1">
                <a:solidFill>
                  <a:srgbClr val="494949"/>
                </a:solidFill>
              </a:rPr>
              <a:t>endpoints</a:t>
            </a:r>
            <a:r>
              <a:rPr lang="pt-BR" sz="2800" dirty="0">
                <a:solidFill>
                  <a:srgbClr val="494949"/>
                </a:solidFill>
              </a:rPr>
              <a:t> do tipo POST, PUT, DELETE ou de funções administrativas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Definir controles de autorização claros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1509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API6:2023 - Unrestricted Access to Sensitive Business Flows</a:t>
            </a:r>
            <a:endParaRPr lang="pt-BR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90083"/>
            <a:ext cx="7008034" cy="419191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Ataques direcionados a APIs que fazem parte de um fluxo específico do negócio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Comprometer operações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Limitar o acesso a APIs críticas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Instrumentação/</a:t>
            </a:r>
            <a:r>
              <a:rPr lang="pt-BR" sz="2800" dirty="0" err="1">
                <a:solidFill>
                  <a:srgbClr val="494949"/>
                </a:solidFill>
              </a:rPr>
              <a:t>Observabilidade</a:t>
            </a:r>
            <a:r>
              <a:rPr lang="pt-BR" sz="2800" dirty="0">
                <a:solidFill>
                  <a:srgbClr val="494949"/>
                </a:solidFill>
              </a:rPr>
              <a:t>, analisando tráfegos anormais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2288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API7:2023 Server Side Request Forgery  (SSRF)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619998" cy="323780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URLs informadas por um consumidor podem levar a eventuais ataques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Validar dados fornecidos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Evitar redirecionamentos via HTTP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904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API7:2023 Server Side Request Forgery  (SSRF)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7589D9C-81B5-5C3F-9461-1B49FCE87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037" y="2201862"/>
            <a:ext cx="9018576" cy="3677478"/>
          </a:xfrm>
          <a:prstGeom prst="rect">
            <a:avLst/>
          </a:prstGeom>
        </p:spPr>
      </p:pic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CBA30A4E-E500-FC29-233C-7CFF515D8E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037" y="1287462"/>
            <a:ext cx="7619998" cy="62786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Uma tentativa de </a:t>
            </a:r>
            <a:r>
              <a:rPr lang="pt-BR" sz="3200" dirty="0" err="1">
                <a:solidFill>
                  <a:srgbClr val="494949"/>
                </a:solidFill>
              </a:rPr>
              <a:t>port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scanning</a:t>
            </a:r>
            <a:r>
              <a:rPr lang="pt-BR" sz="3200" dirty="0">
                <a:solidFill>
                  <a:srgbClr val="494949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6683978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API8:2023 - Security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Misconfiguration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619998" cy="520757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Cuidados com o que for manipulado via Header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Evitar o uso de contas default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Evitar mensagens de erro “verbosas”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Necessidade de implementar CORS (Cross-</a:t>
            </a:r>
            <a:r>
              <a:rPr lang="pt-BR" sz="3200" dirty="0" err="1">
                <a:solidFill>
                  <a:srgbClr val="494949"/>
                </a:solidFill>
              </a:rPr>
              <a:t>Origin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Resource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Sharing</a:t>
            </a:r>
            <a:r>
              <a:rPr lang="pt-BR" sz="3200" dirty="0">
                <a:solidFill>
                  <a:srgbClr val="494949"/>
                </a:solidFill>
              </a:rPr>
              <a:t>)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2461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API8:2023 - Security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Misconfiguration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12420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Não libere o uso de métodos HTTP desnecessários para um </a:t>
            </a:r>
            <a:r>
              <a:rPr lang="pt-BR" sz="3200" dirty="0" err="1">
                <a:solidFill>
                  <a:srgbClr val="494949"/>
                </a:solidFill>
              </a:rPr>
              <a:t>endpoint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Falta de um melhor tratamento de dados de Input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Forçar o tráfego de dados em formato encriptado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3404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8957810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35" y="4120388"/>
            <a:ext cx="1733820" cy="17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API9:2023 -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Improper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Inventory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Management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8229598" cy="457971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94949"/>
                </a:solidFill>
              </a:rPr>
              <a:t>Endpoints</a:t>
            </a:r>
            <a:r>
              <a:rPr lang="pt-BR" sz="2800" dirty="0">
                <a:solidFill>
                  <a:srgbClr val="494949"/>
                </a:solidFill>
              </a:rPr>
              <a:t> de versões antigas podem permanecer disponíveis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Constituem brechas para outros tipos de ataque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Cuidados com o que será exposto via Swagger/</a:t>
            </a:r>
            <a:r>
              <a:rPr lang="pt-BR" sz="2800" dirty="0" err="1">
                <a:solidFill>
                  <a:srgbClr val="494949"/>
                </a:solidFill>
              </a:rPr>
              <a:t>OpenAPI</a:t>
            </a: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94949"/>
                </a:solidFill>
              </a:rPr>
              <a:t>APIOps</a:t>
            </a:r>
            <a:r>
              <a:rPr lang="pt-BR" sz="2800" dirty="0">
                <a:solidFill>
                  <a:srgbClr val="494949"/>
                </a:solidFill>
              </a:rPr>
              <a:t> e API Gateways contribuem para uma melhor governança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5267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API10:2023 - Unsafe Consumption of APIs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8229598" cy="45674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Integrações sempre estão presentes em projetos corporativos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APIs de terceiros podem ser uma porta de entrada para ataques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Garantir que boas práticas de segurança são também adotadas por parceiros e fornecedores 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4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0A402-A681-AAB8-87F7-3F744774A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5B2F6-ED3E-210B-8BAD-4647C8680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Certificações Gratuitas em Segurança de APIs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6CCD85-C464-1FC1-3FF8-2C4B1C3359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7754" y="1836896"/>
            <a:ext cx="11810999" cy="572464"/>
          </a:xfrm>
        </p:spPr>
        <p:txBody>
          <a:bodyPr/>
          <a:lstStyle/>
          <a:p>
            <a:pPr algn="ctr"/>
            <a:r>
              <a:rPr lang="pt-BR" sz="2800" b="1" dirty="0">
                <a:solidFill>
                  <a:srgbClr val="494949"/>
                </a:solidFill>
                <a:hlinkClick r:id="rId3"/>
              </a:rPr>
              <a:t>https://www.apisecuniversity.com/</a:t>
            </a: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674156B2-BB9B-AF9A-961C-C4CEE2A5A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912" y="2811462"/>
            <a:ext cx="29146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1914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0A402-A681-AAB8-87F7-3F744774A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5B2F6-ED3E-210B-8BAD-4647C8680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Certificações Gratuitas em Cibersegurança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6CCD85-C464-1FC1-3FF8-2C4B1C3359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7754" y="1836896"/>
            <a:ext cx="11810999" cy="572464"/>
          </a:xfrm>
        </p:spPr>
        <p:txBody>
          <a:bodyPr/>
          <a:lstStyle/>
          <a:p>
            <a:pPr algn="ctr"/>
            <a:r>
              <a:rPr lang="pt-BR" sz="2800" b="1" dirty="0">
                <a:solidFill>
                  <a:srgbClr val="494949"/>
                </a:solidFill>
                <a:hlinkClick r:id="rId3"/>
              </a:rPr>
              <a:t>https://www.linuxfoundation.org/</a:t>
            </a: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8" name="Imagem 7" descr="Texto, Logotipo&#10;&#10;Descrição gerada automaticamente">
            <a:extLst>
              <a:ext uri="{FF2B5EF4-FFF2-40B4-BE49-F238E27FC236}">
                <a16:creationId xmlns:a16="http://schemas.microsoft.com/office/drawing/2014/main" id="{2A8C92F2-839E-025D-3E72-44B36FAC1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337" y="2887662"/>
            <a:ext cx="5255799" cy="159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1791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049462"/>
            <a:ext cx="4876800" cy="3013448"/>
          </a:xfrm>
        </p:spPr>
        <p:txBody>
          <a:bodyPr/>
          <a:lstStyle/>
          <a:p>
            <a:r>
              <a:rPr lang="pt-BR" dirty="0"/>
              <a:t>EXEMPLOS PRÁTICOS</a:t>
            </a:r>
          </a:p>
        </p:txBody>
      </p:sp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2076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6858000" cy="1174896"/>
          </a:xfrm>
        </p:spPr>
        <p:txBody>
          <a:bodyPr anchor="ctr">
            <a:normAutofit fontScale="90000"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 - Comunidades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pt-BR" sz="1836" spc="300" dirty="0">
              <a:solidFill>
                <a:schemeClr val="bg1"/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A823CF2-4106-46F7-BF17-D4F09BF3E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74" y="1211262"/>
            <a:ext cx="2667000" cy="127775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0CF2432-EBD5-4003-B298-BBCD76531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112" y="1135062"/>
            <a:ext cx="2286000" cy="143532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0A77A51-D29C-483B-908F-627A9646A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624" y="3280394"/>
            <a:ext cx="2121091" cy="142466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EA180D2-85C9-47A7-AC89-A2AD7F9B54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437" y="5274352"/>
            <a:ext cx="3140110" cy="849400"/>
          </a:xfrm>
          <a:prstGeom prst="rect">
            <a:avLst/>
          </a:prstGeom>
        </p:spPr>
      </p:pic>
      <p:pic>
        <p:nvPicPr>
          <p:cNvPr id="4" name="Imagem 3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60457943-C228-4C82-8C07-7722A24D1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4237" y="1363662"/>
            <a:ext cx="2789238" cy="881399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1C2FC707-5D7E-4623-A4D4-987D812CCA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847" y="3398073"/>
            <a:ext cx="3188653" cy="1004909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2F4B3F8-0854-4134-8BD3-CA20E2A291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5871" y="5254858"/>
            <a:ext cx="3836841" cy="80573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D3849A0-6EC5-440C-9E64-977E433BBE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7637" y="4705060"/>
            <a:ext cx="1668463" cy="166846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5B8603-4901-4D84-AFF1-45240D0E7B44}"/>
              </a:ext>
            </a:extLst>
          </p:cNvPr>
          <p:cNvSpPr txBox="1">
            <a:spLocks/>
          </p:cNvSpPr>
          <p:nvPr/>
        </p:nvSpPr>
        <p:spPr>
          <a:xfrm>
            <a:off x="1765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4A70903-4388-4FD7-94A6-7FD3DB8AFC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37916" y="2889331"/>
            <a:ext cx="1780922" cy="183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5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2053046"/>
            <a:ext cx="11810999" cy="190205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Alguns conceitos importantes de segurança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94949"/>
                </a:solidFill>
              </a:rPr>
              <a:t>OWASP API Security Top 10: </a:t>
            </a:r>
            <a:r>
              <a:rPr lang="en-US" sz="3600" dirty="0" err="1">
                <a:solidFill>
                  <a:srgbClr val="494949"/>
                </a:solidFill>
              </a:rPr>
              <a:t>uma</a:t>
            </a:r>
            <a:r>
              <a:rPr lang="en-US" sz="3600" dirty="0">
                <a:solidFill>
                  <a:srgbClr val="494949"/>
                </a:solidFill>
              </a:rPr>
              <a:t> </a:t>
            </a:r>
            <a:r>
              <a:rPr lang="en-US" sz="3600" dirty="0" err="1">
                <a:solidFill>
                  <a:srgbClr val="494949"/>
                </a:solidFill>
              </a:rPr>
              <a:t>visão</a:t>
            </a:r>
            <a:r>
              <a:rPr lang="en-US" sz="3600" dirty="0">
                <a:solidFill>
                  <a:srgbClr val="494949"/>
                </a:solidFill>
              </a:rPr>
              <a:t> </a:t>
            </a:r>
            <a:r>
              <a:rPr lang="en-US" sz="3600" dirty="0" err="1">
                <a:solidFill>
                  <a:srgbClr val="494949"/>
                </a:solidFill>
              </a:rPr>
              <a:t>geral</a:t>
            </a:r>
            <a:endParaRPr lang="en-US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494949"/>
                </a:solidFill>
              </a:rPr>
              <a:t>Certificações</a:t>
            </a:r>
            <a:r>
              <a:rPr lang="en-US" sz="3600" dirty="0">
                <a:solidFill>
                  <a:srgbClr val="494949"/>
                </a:solidFill>
              </a:rPr>
              <a:t> </a:t>
            </a:r>
            <a:r>
              <a:rPr lang="en-US" sz="3600" dirty="0" err="1">
                <a:solidFill>
                  <a:srgbClr val="494949"/>
                </a:solidFill>
              </a:rPr>
              <a:t>gratuitas</a:t>
            </a:r>
            <a:r>
              <a:rPr lang="en-US" sz="3600" dirty="0">
                <a:solidFill>
                  <a:srgbClr val="494949"/>
                </a:solidFill>
              </a:rPr>
              <a:t> </a:t>
            </a:r>
            <a:r>
              <a:rPr lang="en-US" sz="3600" dirty="0" err="1">
                <a:solidFill>
                  <a:srgbClr val="494949"/>
                </a:solidFill>
              </a:rPr>
              <a:t>na</a:t>
            </a:r>
            <a:r>
              <a:rPr lang="en-US" sz="3600" dirty="0">
                <a:solidFill>
                  <a:srgbClr val="494949"/>
                </a:solidFill>
              </a:rPr>
              <a:t> </a:t>
            </a:r>
            <a:r>
              <a:rPr lang="en-US" sz="3600" dirty="0" err="1">
                <a:solidFill>
                  <a:srgbClr val="494949"/>
                </a:solidFill>
              </a:rPr>
              <a:t>área</a:t>
            </a: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5" name="Imagem 4" descr="Forma&#10;&#10;Descrição gerada automaticamente com confiança média">
            <a:extLst>
              <a:ext uri="{FF2B5EF4-FFF2-40B4-BE49-F238E27FC236}">
                <a16:creationId xmlns:a16="http://schemas.microsoft.com/office/drawing/2014/main" id="{9295D969-6C6C-0C69-1164-09DC8DE30A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4873774" y="3802062"/>
            <a:ext cx="2612725" cy="265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1D0BBDA0-21FD-A441-0C70-0AF1FD1BA764}"/>
              </a:ext>
            </a:extLst>
          </p:cNvPr>
          <p:cNvSpPr/>
          <p:nvPr/>
        </p:nvSpPr>
        <p:spPr bwMode="auto">
          <a:xfrm>
            <a:off x="7970837" y="2201862"/>
            <a:ext cx="1828800" cy="18288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pt-BR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Conceitos e pontos importantes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344709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Autenticação (identidade)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Autorização (permissões)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Tokens JWT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A2D92A28-D731-12EC-F3BA-B2DED0FFB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9637" y="3268662"/>
            <a:ext cx="1609725" cy="160972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7E588C9C-A3C5-07BC-FC99-69FAC85661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3237" y="23542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146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OWASP API Security Top 10: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5674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Última compilação realizada em 2023 pela OWASP (</a:t>
            </a:r>
            <a:r>
              <a:rPr lang="en-US" sz="3200" dirty="0">
                <a:solidFill>
                  <a:srgbClr val="494949"/>
                </a:solidFill>
              </a:rPr>
              <a:t>Open Worldwide Application Security Project)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494949"/>
                </a:solidFill>
              </a:rPr>
              <a:t>Vulnerabilidades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mais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comuns</a:t>
            </a:r>
            <a:endParaRPr lang="en-US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94949"/>
                </a:solidFill>
              </a:rPr>
              <a:t>APIs </a:t>
            </a:r>
            <a:r>
              <a:rPr lang="en-US" sz="3200" dirty="0" err="1">
                <a:solidFill>
                  <a:srgbClr val="494949"/>
                </a:solidFill>
              </a:rPr>
              <a:t>são</a:t>
            </a:r>
            <a:r>
              <a:rPr lang="en-US" sz="3200" dirty="0">
                <a:solidFill>
                  <a:srgbClr val="494949"/>
                </a:solidFill>
              </a:rPr>
              <a:t> um </a:t>
            </a:r>
            <a:r>
              <a:rPr lang="en-US" sz="3200" dirty="0" err="1">
                <a:solidFill>
                  <a:srgbClr val="494949"/>
                </a:solidFill>
              </a:rPr>
              <a:t>elemento</a:t>
            </a:r>
            <a:r>
              <a:rPr lang="en-US" sz="3200" dirty="0">
                <a:solidFill>
                  <a:srgbClr val="494949"/>
                </a:solidFill>
              </a:rPr>
              <a:t> central </a:t>
            </a:r>
            <a:r>
              <a:rPr lang="en-US" sz="3200" dirty="0" err="1">
                <a:solidFill>
                  <a:srgbClr val="494949"/>
                </a:solidFill>
              </a:rPr>
              <a:t>nas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mais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variadas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arquiteturas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4" name="Imagem 3" descr="Forma&#10;&#10;Descrição gerada automaticamente com confiança média">
            <a:extLst>
              <a:ext uri="{FF2B5EF4-FFF2-40B4-BE49-F238E27FC236}">
                <a16:creationId xmlns:a16="http://schemas.microsoft.com/office/drawing/2014/main" id="{93F2250E-6EAF-9091-98B6-21C8977DEB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123237" y="2125662"/>
            <a:ext cx="3354907" cy="341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1684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4F29711E-11E6-4672-C24E-C8C9E2006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450" y="0"/>
            <a:ext cx="7247574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6032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API1:2023 - Broken Object Level Authorization (BOLA)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12420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Acesso indevido a informações, utilizando </a:t>
            </a:r>
            <a:r>
              <a:rPr lang="pt-BR" sz="3200" dirty="0" err="1">
                <a:solidFill>
                  <a:srgbClr val="494949"/>
                </a:solidFill>
              </a:rPr>
              <a:t>IDs</a:t>
            </a:r>
            <a:r>
              <a:rPr lang="pt-BR" sz="3200" dirty="0">
                <a:solidFill>
                  <a:srgbClr val="494949"/>
                </a:solidFill>
              </a:rPr>
              <a:t> e outros dados que podem ser inferidos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Definir níveis de acesso às informações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Usar </a:t>
            </a:r>
            <a:r>
              <a:rPr lang="pt-BR" sz="3200" dirty="0" err="1">
                <a:solidFill>
                  <a:srgbClr val="494949"/>
                </a:solidFill>
              </a:rPr>
              <a:t>IDs</a:t>
            </a:r>
            <a:r>
              <a:rPr lang="pt-BR" sz="3200" dirty="0">
                <a:solidFill>
                  <a:srgbClr val="494949"/>
                </a:solidFill>
              </a:rPr>
              <a:t> gerados randomicamente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3007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API1:2023 - Broken Object Level Authorization (BOLA)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20B32832-82AB-3509-DA0E-D9A7630C2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9237" y="3125787"/>
            <a:ext cx="1295400" cy="129540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E139DE19-5B36-7CC2-1A28-64B8DDACA9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56437" y="1744662"/>
            <a:ext cx="1381125" cy="1381125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879B47DB-666E-DB4C-7476-E02040A645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56437" y="4030662"/>
            <a:ext cx="1381125" cy="138112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24ACDE5-7B9D-48E5-E10A-025999DD29C9}"/>
              </a:ext>
            </a:extLst>
          </p:cNvPr>
          <p:cNvSpPr txBox="1"/>
          <p:nvPr/>
        </p:nvSpPr>
        <p:spPr>
          <a:xfrm>
            <a:off x="2484437" y="4421187"/>
            <a:ext cx="20574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pt-BR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Usuário 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482F954-3150-888D-9527-0789DA85AF1E}"/>
              </a:ext>
            </a:extLst>
          </p:cNvPr>
          <p:cNvSpPr txBox="1"/>
          <p:nvPr/>
        </p:nvSpPr>
        <p:spPr>
          <a:xfrm>
            <a:off x="8351837" y="1955092"/>
            <a:ext cx="2057400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pt-BR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Dados Usuário 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1F8F5DE-C062-DBAC-A676-015A5BEC5EDF}"/>
              </a:ext>
            </a:extLst>
          </p:cNvPr>
          <p:cNvSpPr txBox="1"/>
          <p:nvPr/>
        </p:nvSpPr>
        <p:spPr>
          <a:xfrm>
            <a:off x="8351837" y="4241092"/>
            <a:ext cx="2057400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pt-BR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Dados Usuário B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3E991ED-CECA-1DF3-CC2E-725E3B23D6E2}"/>
              </a:ext>
            </a:extLst>
          </p:cNvPr>
          <p:cNvCxnSpPr/>
          <p:nvPr/>
        </p:nvCxnSpPr>
        <p:spPr>
          <a:xfrm flipV="1">
            <a:off x="4160837" y="2435223"/>
            <a:ext cx="2667000" cy="113823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4CE11B9F-6E22-B6A9-E2F8-82EF182EC851}"/>
              </a:ext>
            </a:extLst>
          </p:cNvPr>
          <p:cNvCxnSpPr>
            <a:cxnSpLocks/>
          </p:cNvCxnSpPr>
          <p:nvPr/>
        </p:nvCxnSpPr>
        <p:spPr>
          <a:xfrm>
            <a:off x="4198937" y="4183062"/>
            <a:ext cx="2781300" cy="6858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04426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1322</TotalTime>
  <Words>1374</Words>
  <Application>Microsoft Office PowerPoint</Application>
  <PresentationFormat>Personalizar</PresentationFormat>
  <Paragraphs>221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25</vt:i4>
      </vt:variant>
    </vt:vector>
  </HeadingPairs>
  <TitlesOfParts>
    <vt:vector size="34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OWASP API Security Top 10 Recomendações importantes para tornar suas APIs mais seguras</vt:lpstr>
      <vt:lpstr>Renato Groffe</vt:lpstr>
      <vt:lpstr>Renato Groffe - Comunidades</vt:lpstr>
      <vt:lpstr>Agenda</vt:lpstr>
      <vt:lpstr>Conceitos e pontos importantes</vt:lpstr>
      <vt:lpstr>OWASP API Security Top 10: uma visão geral</vt:lpstr>
      <vt:lpstr>Apresentação do PowerPoint</vt:lpstr>
      <vt:lpstr>API1:2023 - Broken Object Level Authorization (BOLA)</vt:lpstr>
      <vt:lpstr>API1:2023 - Broken Object Level Authorization (BOLA)</vt:lpstr>
      <vt:lpstr>API2:2023 - Broken Authentication</vt:lpstr>
      <vt:lpstr>API3:2023 - Broken Object Property Level Authorization (BOPLA)</vt:lpstr>
      <vt:lpstr>API4:2023 - Unrestricted Resource Consumption</vt:lpstr>
      <vt:lpstr>API4:2023 - Unrestricted Resource Consumption</vt:lpstr>
      <vt:lpstr>API5:2023 - Broken Function Level Authorization (BFLA)</vt:lpstr>
      <vt:lpstr>API6:2023 - Unrestricted Access to Sensitive Business Flows</vt:lpstr>
      <vt:lpstr>API7:2023 Server Side Request Forgery  (SSRF)</vt:lpstr>
      <vt:lpstr>API7:2023 Server Side Request Forgery  (SSRF)</vt:lpstr>
      <vt:lpstr>API8:2023 - Security Misconfiguration</vt:lpstr>
      <vt:lpstr>API8:2023 - Security Misconfiguration</vt:lpstr>
      <vt:lpstr>API9:2023 - Improper Inventory Management</vt:lpstr>
      <vt:lpstr>API10:2023 - Unsafe Consumption of APIs</vt:lpstr>
      <vt:lpstr>Certificações Gratuitas em Segurança de APIs</vt:lpstr>
      <vt:lpstr>Certificações Gratuitas em Cibersegurança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485</cp:revision>
  <dcterms:created xsi:type="dcterms:W3CDTF">2016-08-05T22:03:34Z</dcterms:created>
  <dcterms:modified xsi:type="dcterms:W3CDTF">2024-06-20T22:56:53Z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