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4"/>
  </p:notesMasterIdLst>
  <p:handoutMasterIdLst>
    <p:handoutMasterId r:id="rId35"/>
  </p:handoutMasterIdLst>
  <p:sldIdLst>
    <p:sldId id="1393" r:id="rId8"/>
    <p:sldId id="1800" r:id="rId9"/>
    <p:sldId id="1518" r:id="rId10"/>
    <p:sldId id="1708" r:id="rId11"/>
    <p:sldId id="1794" r:id="rId12"/>
    <p:sldId id="1796" r:id="rId13"/>
    <p:sldId id="1772" r:id="rId14"/>
    <p:sldId id="1777" r:id="rId15"/>
    <p:sldId id="1778" r:id="rId16"/>
    <p:sldId id="1780" r:id="rId17"/>
    <p:sldId id="1790" r:id="rId18"/>
    <p:sldId id="1791" r:id="rId19"/>
    <p:sldId id="1797" r:id="rId20"/>
    <p:sldId id="1789" r:id="rId21"/>
    <p:sldId id="1792" r:id="rId22"/>
    <p:sldId id="1775" r:id="rId23"/>
    <p:sldId id="1785" r:id="rId24"/>
    <p:sldId id="1783" r:id="rId25"/>
    <p:sldId id="1774" r:id="rId26"/>
    <p:sldId id="1782" r:id="rId27"/>
    <p:sldId id="1786" r:id="rId28"/>
    <p:sldId id="1769" r:id="rId29"/>
    <p:sldId id="1795" r:id="rId30"/>
    <p:sldId id="1801" r:id="rId31"/>
    <p:sldId id="1798" r:id="rId32"/>
    <p:sldId id="1750" r:id="rId3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518"/>
            <p14:sldId id="1708"/>
            <p14:sldId id="1794"/>
            <p14:sldId id="1796"/>
            <p14:sldId id="1772"/>
            <p14:sldId id="1777"/>
            <p14:sldId id="1778"/>
            <p14:sldId id="1780"/>
            <p14:sldId id="1790"/>
            <p14:sldId id="1791"/>
            <p14:sldId id="1797"/>
            <p14:sldId id="1789"/>
            <p14:sldId id="1792"/>
            <p14:sldId id="1775"/>
            <p14:sldId id="1785"/>
            <p14:sldId id="1783"/>
            <p14:sldId id="1774"/>
            <p14:sldId id="1782"/>
            <p14:sldId id="1786"/>
          </p14:sldIdLst>
        </p14:section>
        <p14:section name="Finalizando" id="{CF622469-3E87-46BA-8ED6-912C47B00EF3}">
          <p14:sldIdLst>
            <p14:sldId id="1769"/>
            <p14:sldId id="1795"/>
            <p14:sldId id="1801"/>
            <p14:sldId id="1798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8" autoAdjust="0"/>
    <p:restoredTop sz="79472" autoAdjust="0"/>
  </p:normalViewPr>
  <p:slideViewPr>
    <p:cSldViewPr>
      <p:cViewPr varScale="1">
        <p:scale>
          <a:sx n="73" d="100"/>
          <a:sy n="73" d="100"/>
        </p:scale>
        <p:origin x="955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3/19/2025 7:09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24371-6419-F00C-4B32-D41877E0A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1D03AE-AA61-14DF-04E1-623380FF6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EE6024-3BFF-A82D-4E2C-EF141D851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DEB0DD-4396-DF87-AC11-7B3D1FD648A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96306-A491-696F-2242-22927CC0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0C1E0E3-67E3-E478-3F85-EDC1BE3BDC7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2BE54-34FF-9228-2D6E-15C020CDF3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9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2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2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8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64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AB576-FEF9-C7A0-B686-7F37E5C6D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A60A82B-F571-0D14-5E82-B5306F458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577D54-8910-7866-70C9-B956C9252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B9632B9-CF8C-B404-8814-89351B8DCB8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70AF0-F613-B3F3-2975-ACDA0DDA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A634CD0-6FAF-8F80-777E-8250561AC06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221460-6235-0A30-C2F9-BEECB3A7AE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35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C9290-3A11-B457-7589-9A212BA5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EE2561F-191B-E245-3B30-D2F21026E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F36EA4-0677-A666-0E29-E4B49EE2E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869BDE4-9988-96BA-AF59-139512F4920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2172D3-4784-B9C0-E71C-18153C19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FDD198A-566C-DEDC-86BF-F0E7F776420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A4A50C-712D-E77B-0A87-9A55BADEBE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36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3/19/2025 7:09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CF4D-3A3B-12E0-D4CF-AA1EFC63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25D509-B508-F85F-5489-CFB5FFC70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421CEC-05ED-9F28-7CC9-70696C043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68E25C9-8F4B-C887-50FB-6E7DB7B9960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1A5AA-B1E9-E05C-2539-AECA5C97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8D56D23-EFB9-0E95-21D0-B588837EBDB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AD07D-1690-674F-5662-7B3BFF956C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6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4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3/19/2025 7:09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isecuniversit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foundation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microsoft.com/office/2007/relationships/hdphoto" Target="../media/hdphoto1.wdp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OWASP API Security Top 10</a:t>
            </a:r>
            <a:br>
              <a:rPr lang="pt-BR" sz="4800" b="1" dirty="0"/>
            </a:br>
            <a:r>
              <a:rPr lang="pt-BR" sz="4800" b="1" dirty="0"/>
              <a:t>Recomendações importantes para tornar suas APIs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5E2309-B944-410F-85A9-E9650CD8B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237" y="2708433"/>
            <a:ext cx="2365249" cy="2365249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02C6C39A-6FB8-FEA8-D6D0-B29B5DC4C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F111A027-91BE-9F0D-48E9-5202A9FE86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90" r="25492"/>
          <a:stretch/>
        </p:blipFill>
        <p:spPr>
          <a:xfrm>
            <a:off x="4084637" y="5920754"/>
            <a:ext cx="2752086" cy="8992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AEF75013-50C9-C7E1-EE8A-85C5A6B939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723" y="5542508"/>
            <a:ext cx="1324974" cy="132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API3:2023 - Broken Object Property Level Authorization (BOPLA)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Exposição de dados em excesso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edição de dados sensíveis (senha, dados pessoais, documentos)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melhores controles de autenticação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6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APIs sem restrições e até a exaustão de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Denial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Degradação de performance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91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Gateways com policies limitando uso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Rate </a:t>
            </a:r>
            <a:r>
              <a:rPr lang="pt-BR" sz="3200" dirty="0" err="1">
                <a:solidFill>
                  <a:srgbClr val="494949"/>
                </a:solidFill>
              </a:rPr>
              <a:t>Limit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Erro 429 (Too </a:t>
            </a:r>
            <a:r>
              <a:rPr lang="pt-BR" sz="3200" dirty="0" err="1">
                <a:solidFill>
                  <a:srgbClr val="494949"/>
                </a:solidFill>
              </a:rPr>
              <a:t>many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requests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8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2949-00EF-401E-C663-77756B4D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7FB35-17E5-7A40-6033-67AFCD45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66A31-3CB0-841B-ABC2-30EB8E6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66" y="1363662"/>
            <a:ext cx="10839741" cy="49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183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API5:2023 - Broken Function Level Authorization (BFLA)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do Usuário A executar transações em nome do Usuário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BOLA (visualização de dados) x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800" dirty="0">
                <a:solidFill>
                  <a:srgbClr val="494949"/>
                </a:solidFill>
              </a:rPr>
              <a:t>BFLA (transações)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expondo </a:t>
            </a: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do tipo POST, PUT, DELETE ou de funções administrativas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controles de autorização claros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509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API6:2023 - Unrestricted Access to Sensitive Business Flows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Ataques direcionados a APIs que fazem parte de um fluxo específico do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Comprometer operações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Limitar o acesso a APIs críticas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Instrumentação/</a:t>
            </a:r>
            <a:r>
              <a:rPr lang="pt-BR" sz="2800" dirty="0" err="1">
                <a:solidFill>
                  <a:srgbClr val="494949"/>
                </a:solidFill>
              </a:rPr>
              <a:t>Observabilidade</a:t>
            </a:r>
            <a:r>
              <a:rPr lang="pt-BR" sz="2800" dirty="0">
                <a:solidFill>
                  <a:srgbClr val="494949"/>
                </a:solidFill>
              </a:rPr>
              <a:t>, analisando tráfegos anormais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288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URLs informadas por um consumidor podem levar a eventuais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Validar dados fornecidos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redirecionamentos via HTTP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0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589D9C-81B5-5C3F-9461-1B49FCE8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2201862"/>
            <a:ext cx="9018576" cy="3677478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BA30A4E-E500-FC29-233C-7CFF515D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287462"/>
            <a:ext cx="76199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tentativa de </a:t>
            </a:r>
            <a:r>
              <a:rPr lang="pt-BR" sz="3200" dirty="0" err="1">
                <a:solidFill>
                  <a:srgbClr val="494949"/>
                </a:solidFill>
              </a:rPr>
              <a:t>port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scanning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68397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o que for manipulado via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contas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mensagens de erro “verbosas”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implementar CORS (Cross-</a:t>
            </a:r>
            <a:r>
              <a:rPr lang="pt-BR" sz="3200" dirty="0" err="1">
                <a:solidFill>
                  <a:srgbClr val="494949"/>
                </a:solidFill>
              </a:rPr>
              <a:t>Origin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Resource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Sharing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Não libere o uso de métodos HTTP desnecessários para um </a:t>
            </a:r>
            <a:r>
              <a:rPr lang="pt-BR" sz="3200" dirty="0" err="1">
                <a:solidFill>
                  <a:srgbClr val="494949"/>
                </a:solidFill>
              </a:rPr>
              <a:t>endpoint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um melhor tratamento de dados de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Forçar o tráfego de dados em formato encriptado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0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API9:2023 -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Improper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Inventory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Management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de versões antigas podem permanecer disponíveis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Constituem brechas para outros tipos de ataque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o que será exposto via Swagger/</a:t>
            </a:r>
            <a:r>
              <a:rPr lang="pt-BR" sz="2800" dirty="0" err="1">
                <a:solidFill>
                  <a:srgbClr val="494949"/>
                </a:solidFill>
              </a:rPr>
              <a:t>OpenAPI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APIOps</a:t>
            </a:r>
            <a:r>
              <a:rPr lang="pt-BR" sz="2800" dirty="0">
                <a:solidFill>
                  <a:srgbClr val="494949"/>
                </a:solidFill>
              </a:rPr>
              <a:t> e API Gateways contribuem para uma melhor governança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2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API10:2023 - Unsafe Consumption of APIs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Integrações sempre estão presentes em projetos corporativos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de terceiros podem ser uma porta de entrada para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que boas práticas de segurança são também adotadas por parceiros e fornecedores 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 de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https://www.apisecuniversity.com/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674156B2-BB9B-AF9A-961C-C4CEE2A5A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12" y="2811462"/>
            <a:ext cx="2914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191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Cibersegurança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72464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https://www.linuxfoundation.org/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Imagem 7" descr="Texto, Logotipo&#10;&#10;Descrição gerada automaticamente">
            <a:extLst>
              <a:ext uri="{FF2B5EF4-FFF2-40B4-BE49-F238E27FC236}">
                <a16:creationId xmlns:a16="http://schemas.microsoft.com/office/drawing/2014/main" id="{2A8C92F2-839E-025D-3E72-44B36FAC1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337" y="2887662"/>
            <a:ext cx="5255799" cy="15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1791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84867-273C-D392-5A40-B16480F41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CF4CC-F811-F522-35EF-33481BFA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OWASP Top 10 for LLMs and Gen AI Apps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CA359FF8-2927-DCD8-52BF-20F8C3D40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7251017" y="1238670"/>
            <a:ext cx="3429000" cy="3489816"/>
          </a:xfrm>
          <a:prstGeom prst="rect">
            <a:avLst/>
          </a:prstGeom>
        </p:spPr>
      </p:pic>
      <p:pic>
        <p:nvPicPr>
          <p:cNvPr id="3" name="Imagem 2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5B65BC3E-B629-BC31-8082-4FBC7C2F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4837" y="4214813"/>
            <a:ext cx="2006044" cy="2036135"/>
          </a:xfrm>
          <a:prstGeom prst="rect">
            <a:avLst/>
          </a:prstGeom>
          <a:noFill/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AC9C5E9-51C0-FFEC-AC8E-9AB498E30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158" y="4444226"/>
            <a:ext cx="1806722" cy="18067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F0C9865-4A01-F2EC-9E86-45F6BC13A0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725" y="1363662"/>
            <a:ext cx="467742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9645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3265-090E-BAC8-C43C-823FA5B4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731DB-BA86-8878-FB64-B0A2C6C4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OWASP Docker Top 10 (Em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desenvolvimento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50727A66-3788-580C-F00D-C546C647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7251017" y="1238670"/>
            <a:ext cx="3429000" cy="34898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87E11C-BF53-C64C-9F4D-D941FA18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7" y="1189145"/>
            <a:ext cx="5713765" cy="535665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C8AACD1-3D1D-BF63-EAFF-7DD1E4E186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7340" y="4148137"/>
            <a:ext cx="2605353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85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874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Alguns conceitos importantes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Certificações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gratuitas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na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área</a:t>
            </a:r>
            <a:endParaRPr lang="en-US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Outras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iniciativas</a:t>
            </a:r>
            <a:r>
              <a:rPr lang="en-US" sz="3600" dirty="0">
                <a:solidFill>
                  <a:srgbClr val="494949"/>
                </a:solidFill>
              </a:rPr>
              <a:t> OWASP </a:t>
            </a:r>
            <a:r>
              <a:rPr lang="en-US" sz="3600" dirty="0" err="1">
                <a:solidFill>
                  <a:srgbClr val="494949"/>
                </a:solidFill>
              </a:rPr>
              <a:t>importantes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9295D969-6C6C-0C69-1164-09DC8DE3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4873774" y="3802062"/>
            <a:ext cx="2612725" cy="2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D0BBDA0-21FD-A441-0C70-0AF1FD1BA764}"/>
              </a:ext>
            </a:extLst>
          </p:cNvPr>
          <p:cNvSpPr/>
          <p:nvPr/>
        </p:nvSpPr>
        <p:spPr bwMode="auto">
          <a:xfrm>
            <a:off x="7970837" y="2201862"/>
            <a:ext cx="1828800" cy="1828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e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Autenticação (identidade)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Autorização (permissões)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Tokens JWT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D92A28-D731-12EC-F3BA-B2DED0FF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3268662"/>
            <a:ext cx="1609725" cy="16097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E588C9C-A3C5-07BC-FC99-69FAC856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237" y="23542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Última compilação realizada em </a:t>
            </a:r>
            <a:r>
              <a:rPr lang="pt-BR" sz="3200" b="1" dirty="0">
                <a:solidFill>
                  <a:srgbClr val="494949"/>
                </a:solidFill>
              </a:rPr>
              <a:t>2023</a:t>
            </a:r>
            <a:r>
              <a:rPr lang="pt-BR" sz="3200" dirty="0">
                <a:solidFill>
                  <a:srgbClr val="494949"/>
                </a:solidFill>
              </a:rPr>
              <a:t> pela </a:t>
            </a:r>
            <a:r>
              <a:rPr lang="pt-BR" sz="3200" b="1" dirty="0">
                <a:solidFill>
                  <a:srgbClr val="494949"/>
                </a:solidFill>
              </a:rPr>
              <a:t>OWASP (</a:t>
            </a:r>
            <a:r>
              <a:rPr lang="en-US" sz="3200" b="1" dirty="0">
                <a:solidFill>
                  <a:srgbClr val="494949"/>
                </a:solidFill>
              </a:rPr>
              <a:t>Open Worldwide Application Security Project)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Vulnerabilidades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comuns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APIs </a:t>
            </a:r>
            <a:r>
              <a:rPr lang="en-US" sz="3200" dirty="0" err="1">
                <a:solidFill>
                  <a:srgbClr val="494949"/>
                </a:solidFill>
              </a:rPr>
              <a:t>são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dirty="0" err="1">
                <a:solidFill>
                  <a:srgbClr val="494949"/>
                </a:solidFill>
              </a:rPr>
              <a:t>elemento</a:t>
            </a:r>
            <a:r>
              <a:rPr lang="en-US" sz="3200" dirty="0">
                <a:solidFill>
                  <a:srgbClr val="494949"/>
                </a:solidFill>
              </a:rPr>
              <a:t> central </a:t>
            </a:r>
            <a:r>
              <a:rPr lang="en-US" sz="3200" dirty="0" err="1">
                <a:solidFill>
                  <a:srgbClr val="494949"/>
                </a:solidFill>
              </a:rPr>
              <a:t>nas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variadas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arquiteturas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93F2250E-6EAF-9091-98B6-21C8977D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68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5FE4-2691-6508-5A2E-1CFD9594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EABB7-8C85-7382-4E1D-096BD9BE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40E1B978-BFBB-93D5-5636-2EA0A56AB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E99763-FD8B-B2E4-9B9A-33399FA98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" y="1058862"/>
            <a:ext cx="7315200" cy="57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193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indevido a informações, utilizando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e outros dados que podem ser inferidos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Definir níveis de acesso às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Usar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gerados randomicamente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00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0B32832-82AB-3509-DA0E-D9A7630C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9237" y="3125787"/>
            <a:ext cx="1295400" cy="12954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139DE19-5B36-7CC2-1A28-64B8DDAC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1744662"/>
            <a:ext cx="1381125" cy="13811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79B47DB-666E-DB4C-7476-E02040A64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030662"/>
            <a:ext cx="1381125" cy="1381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ACDE5-7B9D-48E5-E10A-025999DD29C9}"/>
              </a:ext>
            </a:extLst>
          </p:cNvPr>
          <p:cNvSpPr txBox="1"/>
          <p:nvPr/>
        </p:nvSpPr>
        <p:spPr>
          <a:xfrm>
            <a:off x="2484437" y="4421187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Usuário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2F954-3150-888D-9527-0789DA85AF1E}"/>
              </a:ext>
            </a:extLst>
          </p:cNvPr>
          <p:cNvSpPr txBox="1"/>
          <p:nvPr/>
        </p:nvSpPr>
        <p:spPr>
          <a:xfrm>
            <a:off x="8351837" y="1955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F8F5DE-C062-DBAC-A676-015A5BEC5EDF}"/>
              </a:ext>
            </a:extLst>
          </p:cNvPr>
          <p:cNvSpPr txBox="1"/>
          <p:nvPr/>
        </p:nvSpPr>
        <p:spPr>
          <a:xfrm>
            <a:off x="8351837" y="4241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3E991ED-CECA-1DF3-CC2E-725E3B23D6E2}"/>
              </a:ext>
            </a:extLst>
          </p:cNvPr>
          <p:cNvCxnSpPr/>
          <p:nvPr/>
        </p:nvCxnSpPr>
        <p:spPr>
          <a:xfrm flipV="1">
            <a:off x="4160837" y="2435223"/>
            <a:ext cx="2667000" cy="11382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CE11B9F-6E22-B6A9-E2F8-82EF182EC851}"/>
              </a:ext>
            </a:extLst>
          </p:cNvPr>
          <p:cNvCxnSpPr>
            <a:cxnSpLocks/>
          </p:cNvCxnSpPr>
          <p:nvPr/>
        </p:nvCxnSpPr>
        <p:spPr>
          <a:xfrm>
            <a:off x="4198937" y="4183062"/>
            <a:ext cx="2781300" cy="685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426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API2:2023 - Broken Authentication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Tokens de autenticação podem ser comprometidos através de manipulação dos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Senhas fracas, </a:t>
            </a:r>
            <a:r>
              <a:rPr lang="pt-BR" sz="3200" dirty="0" err="1">
                <a:solidFill>
                  <a:srgbClr val="494949"/>
                </a:solidFill>
              </a:rPr>
              <a:t>credential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stuffing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JWT não envolve criptografia num </a:t>
            </a:r>
            <a:r>
              <a:rPr lang="pt-BR" sz="3200" dirty="0" err="1">
                <a:solidFill>
                  <a:srgbClr val="494949"/>
                </a:solidFill>
              </a:rPr>
              <a:t>payload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base64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1471</TotalTime>
  <Words>1467</Words>
  <Application>Microsoft Office PowerPoint</Application>
  <PresentationFormat>Personalizar</PresentationFormat>
  <Paragraphs>228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OWASP API Security Top 10 Recomendações importantes para tornar suas APIs mais seguras</vt:lpstr>
      <vt:lpstr>Renato Groffe</vt:lpstr>
      <vt:lpstr>Agenda</vt:lpstr>
      <vt:lpstr>Conceitos e pontos importantes</vt:lpstr>
      <vt:lpstr>OWASP API Security Top 10: uma visão geral</vt:lpstr>
      <vt:lpstr>OWASP API Security Top 10: uma visão geral</vt:lpstr>
      <vt:lpstr>API1:2023 - Broken Object Level Authorization (BOLA)</vt:lpstr>
      <vt:lpstr>API1:2023 - Broken Object Level Authorization (BOLA)</vt:lpstr>
      <vt:lpstr>API2:2023 - Broken Authentication</vt:lpstr>
      <vt:lpstr>API3:2023 - Broken Object Property Level Authorization (BOPLA)</vt:lpstr>
      <vt:lpstr>API4:2023 - Unrestricted Resource Consumption</vt:lpstr>
      <vt:lpstr>API4:2023 - Unrestricted Resource Consumption</vt:lpstr>
      <vt:lpstr>API4:2023 - Unrestricted Resource Consumption</vt:lpstr>
      <vt:lpstr>API5:2023 - Broken Function Level Authorization (BFLA)</vt:lpstr>
      <vt:lpstr>API6:2023 - Unrestricted Access to Sensitive Business Flows</vt:lpstr>
      <vt:lpstr>API7:2023 Server Side Request Forgery  (SSRF)</vt:lpstr>
      <vt:lpstr>API7:2023 Server Side Request Forgery  (SSRF)</vt:lpstr>
      <vt:lpstr>API8:2023 - Security Misconfiguration</vt:lpstr>
      <vt:lpstr>API8:2023 - Security Misconfiguration</vt:lpstr>
      <vt:lpstr>API9:2023 - Improper Inventory Management</vt:lpstr>
      <vt:lpstr>API10:2023 - Unsafe Consumption of APIs</vt:lpstr>
      <vt:lpstr>Certificações Gratuitas em Segurança de APIs</vt:lpstr>
      <vt:lpstr>Certificações Gratuitas em Cibersegurança</vt:lpstr>
      <vt:lpstr>OWASP Top 10 for LLMs and Gen AI Apps</vt:lpstr>
      <vt:lpstr>OWASP Docker Top 10 (Em desenvolvimento)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496</cp:revision>
  <dcterms:created xsi:type="dcterms:W3CDTF">2016-08-05T22:03:34Z</dcterms:created>
  <dcterms:modified xsi:type="dcterms:W3CDTF">2025-03-19T22:35:22Z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