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9"/>
  </p:notesMasterIdLst>
  <p:handoutMasterIdLst>
    <p:handoutMasterId r:id="rId40"/>
  </p:handoutMasterIdLst>
  <p:sldIdLst>
    <p:sldId id="1804" r:id="rId8"/>
    <p:sldId id="1393" r:id="rId9"/>
    <p:sldId id="1802" r:id="rId10"/>
    <p:sldId id="1690" r:id="rId11"/>
    <p:sldId id="1518" r:id="rId12"/>
    <p:sldId id="1800" r:id="rId13"/>
    <p:sldId id="1708" r:id="rId14"/>
    <p:sldId id="1753" r:id="rId15"/>
    <p:sldId id="1772" r:id="rId16"/>
    <p:sldId id="1777" r:id="rId17"/>
    <p:sldId id="1778" r:id="rId18"/>
    <p:sldId id="1780" r:id="rId19"/>
    <p:sldId id="1790" r:id="rId20"/>
    <p:sldId id="1791" r:id="rId21"/>
    <p:sldId id="1789" r:id="rId22"/>
    <p:sldId id="1792" r:id="rId23"/>
    <p:sldId id="1775" r:id="rId24"/>
    <p:sldId id="1785" r:id="rId25"/>
    <p:sldId id="1783" r:id="rId26"/>
    <p:sldId id="1774" r:id="rId27"/>
    <p:sldId id="1782" r:id="rId28"/>
    <p:sldId id="1786" r:id="rId29"/>
    <p:sldId id="1806" r:id="rId30"/>
    <p:sldId id="1807" r:id="rId31"/>
    <p:sldId id="1810" r:id="rId32"/>
    <p:sldId id="1808" r:id="rId33"/>
    <p:sldId id="1809" r:id="rId34"/>
    <p:sldId id="1797" r:id="rId35"/>
    <p:sldId id="1798" r:id="rId36"/>
    <p:sldId id="1805" r:id="rId37"/>
    <p:sldId id="1750" r:id="rId3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804"/>
            <p14:sldId id="1393"/>
            <p14:sldId id="1802"/>
            <p14:sldId id="1690"/>
            <p14:sldId id="1518"/>
            <p14:sldId id="1800"/>
            <p14:sldId id="1708"/>
            <p14:sldId id="1753"/>
            <p14:sldId id="1772"/>
            <p14:sldId id="1777"/>
            <p14:sldId id="1778"/>
            <p14:sldId id="1780"/>
            <p14:sldId id="1790"/>
            <p14:sldId id="1791"/>
            <p14:sldId id="1789"/>
            <p14:sldId id="1792"/>
            <p14:sldId id="1775"/>
            <p14:sldId id="1785"/>
            <p14:sldId id="1783"/>
            <p14:sldId id="1774"/>
            <p14:sldId id="1782"/>
            <p14:sldId id="1786"/>
            <p14:sldId id="1806"/>
            <p14:sldId id="1807"/>
            <p14:sldId id="1810"/>
            <p14:sldId id="1808"/>
            <p14:sldId id="1809"/>
            <p14:sldId id="1797"/>
            <p14:sldId id="1798"/>
          </p14:sldIdLst>
        </p14:section>
        <p14:section name="Finalizando" id="{CF622469-3E87-46BA-8ED6-912C47B00EF3}">
          <p14:sldIdLst>
            <p14:sldId id="180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9/19/2024 2:17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0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7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8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05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2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37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2:21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76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2:26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9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2:23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87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2:24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43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7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4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9/19/2024 2:17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9/19/2024 2:17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proxy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OWASP-ApiTop10-Vulnerabilites_TDC-SP-2024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OWASP-ApiTop10-Vulnerabilites_TDC-SP-2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7A949-D0E1-9AAD-2820-05B8359E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9FDD5-AFA2-495C-726A-3E2FC563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EAE387-0602-2EBF-9E2D-A2A0426B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9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0B32832-82AB-3509-DA0E-D9A7630C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9237" y="3125787"/>
            <a:ext cx="1295400" cy="12954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139DE19-5B36-7CC2-1A28-64B8DDACA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1744662"/>
            <a:ext cx="1381125" cy="13811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79B47DB-666E-DB4C-7476-E02040A64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030662"/>
            <a:ext cx="1381125" cy="1381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ACDE5-7B9D-48E5-E10A-025999DD29C9}"/>
              </a:ext>
            </a:extLst>
          </p:cNvPr>
          <p:cNvSpPr txBox="1"/>
          <p:nvPr/>
        </p:nvSpPr>
        <p:spPr>
          <a:xfrm>
            <a:off x="2484437" y="4421187"/>
            <a:ext cx="2057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Usuário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82F954-3150-888D-9527-0789DA85AF1E}"/>
              </a:ext>
            </a:extLst>
          </p:cNvPr>
          <p:cNvSpPr txBox="1"/>
          <p:nvPr/>
        </p:nvSpPr>
        <p:spPr>
          <a:xfrm>
            <a:off x="8351837" y="1955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F8F5DE-C062-DBAC-A676-015A5BEC5EDF}"/>
              </a:ext>
            </a:extLst>
          </p:cNvPr>
          <p:cNvSpPr txBox="1"/>
          <p:nvPr/>
        </p:nvSpPr>
        <p:spPr>
          <a:xfrm>
            <a:off x="8351837" y="4241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3E991ED-CECA-1DF3-CC2E-725E3B23D6E2}"/>
              </a:ext>
            </a:extLst>
          </p:cNvPr>
          <p:cNvCxnSpPr/>
          <p:nvPr/>
        </p:nvCxnSpPr>
        <p:spPr>
          <a:xfrm flipV="1">
            <a:off x="4160837" y="2435223"/>
            <a:ext cx="2667000" cy="11382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CE11B9F-6E22-B6A9-E2F8-82EF182EC851}"/>
              </a:ext>
            </a:extLst>
          </p:cNvPr>
          <p:cNvCxnSpPr>
            <a:cxnSpLocks/>
          </p:cNvCxnSpPr>
          <p:nvPr/>
        </p:nvCxnSpPr>
        <p:spPr>
          <a:xfrm>
            <a:off x="4198937" y="4183062"/>
            <a:ext cx="2781300" cy="685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442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API2:2023 - Broken Authentication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Tokens de autenticação podem ser comprometidos através de manipulação dos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Senhas fracas, </a:t>
            </a:r>
            <a:r>
              <a:rPr lang="pt-BR" sz="3200" dirty="0" err="1">
                <a:solidFill>
                  <a:srgbClr val="494949"/>
                </a:solidFill>
              </a:rPr>
              <a:t>credential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stuffing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JWT não envolve criptografia num </a:t>
            </a:r>
            <a:r>
              <a:rPr lang="pt-BR" sz="3200" dirty="0" err="1">
                <a:solidFill>
                  <a:srgbClr val="494949"/>
                </a:solidFill>
              </a:rPr>
              <a:t>payload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base64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C923608F-3764-A604-6025-BF0B1C390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69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API3:2023 - Broken Object Property Level Authorization (BOPLA)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Exposição de dados em excesso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sensíveis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edição de dados sensíveis (senha, dados pessoais, documentos)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melhores controles de autenticação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B4C85FC2-B00C-DC49-FD6D-64A8588743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6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de APIs sem restrições e até a exaustão de recursos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Denial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Degradação de performance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B209559A-171D-A75E-E68D-2766A471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91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Gateways com policies limitando uso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Rate </a:t>
            </a:r>
            <a:r>
              <a:rPr lang="pt-BR" sz="3200" dirty="0" err="1">
                <a:solidFill>
                  <a:srgbClr val="494949"/>
                </a:solidFill>
              </a:rPr>
              <a:t>Limit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Erro 429 (Too </a:t>
            </a:r>
            <a:r>
              <a:rPr lang="pt-BR" sz="3200" dirty="0" err="1">
                <a:solidFill>
                  <a:srgbClr val="494949"/>
                </a:solidFill>
              </a:rPr>
              <a:t>many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requests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A3B4A0FB-B78D-5F78-211E-81181C57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9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API5:2023 - Broken Function Level Authorization (BFLA)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do Usuário A executar transações em nome do Usuário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BOLA (visualização de dados) x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800" dirty="0">
                <a:solidFill>
                  <a:srgbClr val="494949"/>
                </a:solidFill>
              </a:rPr>
              <a:t>BFLA (transações)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expondo </a:t>
            </a: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do tipo POST, PUT, DELETE ou de funções administrativas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controles de autorização claros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0C767D0D-BA99-3EC4-3B43-57B7FB4943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5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API6:2023 - Unrestricted Access to Sensitive Business Flows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Ataques direcionados a APIs que fazem parte de um fluxo específico do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Comprometer operações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Limitar o acesso a APIs críticas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Instrumentação/</a:t>
            </a:r>
            <a:r>
              <a:rPr lang="pt-BR" sz="2800" dirty="0" err="1">
                <a:solidFill>
                  <a:srgbClr val="494949"/>
                </a:solidFill>
              </a:rPr>
              <a:t>Observabilidade</a:t>
            </a:r>
            <a:r>
              <a:rPr lang="pt-BR" sz="2800" dirty="0">
                <a:solidFill>
                  <a:srgbClr val="494949"/>
                </a:solidFill>
              </a:rPr>
              <a:t>, analisando tráfegos anormais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22DE08E0-1C19-8FA8-268C-4BE554BA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228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URLs informadas por um consumidor podem levar a eventuais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Validar dados fornecidos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redirecionamentos via HTTP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F4FAE774-B071-F8BF-5987-BD3C5370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0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7589D9C-81B5-5C3F-9461-1B49FCE8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2201862"/>
            <a:ext cx="9018576" cy="3677478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BA30A4E-E500-FC29-233C-7CFF515D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287462"/>
            <a:ext cx="76199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tentativa de </a:t>
            </a:r>
            <a:r>
              <a:rPr lang="pt-BR" sz="3200" dirty="0" err="1">
                <a:solidFill>
                  <a:srgbClr val="494949"/>
                </a:solidFill>
              </a:rPr>
              <a:t>port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scanning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68397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 o que for manipulado via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contas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mensagens de erro “verbosas”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implementar CORS (Cross-</a:t>
            </a:r>
            <a:r>
              <a:rPr lang="pt-BR" sz="3200" dirty="0" err="1">
                <a:solidFill>
                  <a:srgbClr val="494949"/>
                </a:solidFill>
              </a:rPr>
              <a:t>Origin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Resource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Sharing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DA6CEF63-B1ED-DA25-4B78-932ED469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OWASP API Security Top 10</a:t>
            </a:r>
            <a:br>
              <a:rPr lang="pt-BR" sz="4800" b="1" dirty="0"/>
            </a:br>
            <a:r>
              <a:rPr lang="pt-BR" sz="4800" b="1" dirty="0"/>
              <a:t>Recomendações importantes para tornar suas APIs mais seguras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2735262"/>
            <a:ext cx="6111478" cy="1872045"/>
          </a:xfrm>
        </p:spPr>
        <p:txBody>
          <a:bodyPr/>
          <a:lstStyle/>
          <a:p>
            <a:r>
              <a:rPr lang="en-US" b="1" dirty="0"/>
              <a:t>Bruno Brito</a:t>
            </a:r>
          </a:p>
          <a:p>
            <a:r>
              <a:rPr lang="en-US" sz="2800" dirty="0"/>
              <a:t>Microsoft MVP</a:t>
            </a:r>
          </a:p>
          <a:p>
            <a:endParaRPr lang="en-US" sz="2800" dirty="0"/>
          </a:p>
          <a:p>
            <a:r>
              <a:rPr lang="en-US" sz="2800" b="1" dirty="0"/>
              <a:t>Renato Groffe</a:t>
            </a:r>
          </a:p>
          <a:p>
            <a:r>
              <a:rPr lang="en-US" sz="2800" dirty="0"/>
              <a:t>Microsoft MVP, MTAC</a:t>
            </a:r>
          </a:p>
          <a:p>
            <a:endParaRPr lang="en-US" sz="2800" dirty="0"/>
          </a:p>
        </p:txBody>
      </p:sp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E5E2309-B944-410F-85A9-E9650CD8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237" y="2708433"/>
            <a:ext cx="2365249" cy="2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Não libere o uso de métodos HTTP desnecessários para um </a:t>
            </a:r>
            <a:r>
              <a:rPr lang="pt-BR" sz="3200" dirty="0" err="1">
                <a:solidFill>
                  <a:srgbClr val="494949"/>
                </a:solidFill>
              </a:rPr>
              <a:t>endpoint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um melhor tratamento de dados de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Forçar o tráfego de dados em formato encriptado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4B78BA79-AA09-94CE-C8E4-2E94BCE1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0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API9:2023 -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Improper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Inventory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Management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de versões antigas podem permanecer disponíveis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Constituem brechas para outros tipos de ataque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o que será exposto via Swagger/</a:t>
            </a:r>
            <a:r>
              <a:rPr lang="pt-BR" sz="2800" dirty="0" err="1">
                <a:solidFill>
                  <a:srgbClr val="494949"/>
                </a:solidFill>
              </a:rPr>
              <a:t>OpenAPI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APIOps</a:t>
            </a:r>
            <a:r>
              <a:rPr lang="pt-BR" sz="2800" dirty="0">
                <a:solidFill>
                  <a:srgbClr val="494949"/>
                </a:solidFill>
              </a:rPr>
              <a:t> e API Gateways contribuem para uma melhor governança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BB461260-37BE-B30B-1EFA-2185FBEE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26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API10:2023 - Unsafe Consumption of APIs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Integrações sempre estão presentes em projetos corporativos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de terceiros podem ser uma porta de entrada para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que boas práticas de segurança são também adotadas por parceiros e fornecedores </a:t>
            </a:r>
          </a:p>
        </p:txBody>
      </p:sp>
      <p:pic>
        <p:nvPicPr>
          <p:cNvPr id="4" name="Imagem 3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BDF9EE7A-91B4-3530-C41D-41A4ABEF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Microsoft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Identity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(não reinventar a roda)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8C9857-5E1E-3543-3165-2BB17766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18" y="2049462"/>
            <a:ext cx="10256838" cy="16033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CE7C94B-3AB6-F873-88B9-372FF211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837" y="4564062"/>
            <a:ext cx="712569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529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Evitar tokens forjados (Azure API Management + Microsoft Entra ID)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24EC3D-7DE9-566F-3EDF-1228820C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74" y="2582862"/>
            <a:ext cx="717332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956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Rate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Limit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(Azure API Management)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8F75F0-E9BD-24DF-EC3D-48DCBA43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87" y="1668462"/>
            <a:ext cx="10564699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7356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Rate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Limit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(Consumo seguro)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E94E83-E5A4-B7EF-B890-505612ECE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7" y="1212849"/>
            <a:ext cx="8839966" cy="531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6995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Rate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Limit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(Consumo seguro)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C1E502-11CA-5310-ED78-F464CBCC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37" y="1212849"/>
            <a:ext cx="8087854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5232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DAST x Pen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Tests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211262"/>
            <a:ext cx="8839199" cy="61924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Ambos testarão </a:t>
            </a:r>
            <a:r>
              <a:rPr lang="pt-BR" sz="3200" b="1" dirty="0">
                <a:solidFill>
                  <a:srgbClr val="494949"/>
                </a:solidFill>
              </a:rPr>
              <a:t>aplicações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do tipo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en-US" sz="3200" b="1" dirty="0">
                <a:solidFill>
                  <a:srgbClr val="494949"/>
                </a:solidFill>
              </a:rPr>
              <a:t>(Dynamic Application Security Testing) </a:t>
            </a:r>
            <a:r>
              <a:rPr lang="pt-BR" sz="3200" dirty="0">
                <a:solidFill>
                  <a:srgbClr val="494949"/>
                </a:solidFill>
              </a:rPr>
              <a:t>requerem sempre o uso de </a:t>
            </a:r>
            <a:r>
              <a:rPr lang="pt-BR" sz="3200" b="1" dirty="0">
                <a:solidFill>
                  <a:srgbClr val="494949"/>
                </a:solidFill>
              </a:rPr>
              <a:t>ferramentas de automação</a:t>
            </a:r>
            <a:r>
              <a:rPr lang="pt-BR" sz="3200" dirty="0">
                <a:solidFill>
                  <a:srgbClr val="494949"/>
                </a:solidFill>
              </a:rPr>
              <a:t>, possibilitando com isto sua integração com esteiras de </a:t>
            </a:r>
            <a:r>
              <a:rPr lang="pt-BR" sz="3200" b="1" dirty="0">
                <a:solidFill>
                  <a:srgbClr val="494949"/>
                </a:solidFill>
              </a:rPr>
              <a:t>CI/CD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Penetration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Tests</a:t>
            </a:r>
            <a:r>
              <a:rPr lang="pt-BR" sz="3200" dirty="0">
                <a:solidFill>
                  <a:srgbClr val="494949"/>
                </a:solidFill>
              </a:rPr>
              <a:t> envolvem tanto o uso de automação, quanto checagens manuais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D8F0600-5079-447C-42FC-67C3A58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29638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97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Zed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Attack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Proxy (ZAP): implementando DAST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Alternativa para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de </a:t>
            </a:r>
            <a:r>
              <a:rPr lang="pt-BR" sz="3200" b="1" dirty="0">
                <a:solidFill>
                  <a:srgbClr val="494949"/>
                </a:solidFill>
              </a:rPr>
              <a:t>sites </a:t>
            </a:r>
            <a:r>
              <a:rPr lang="pt-BR" sz="3200" dirty="0">
                <a:solidFill>
                  <a:srgbClr val="494949"/>
                </a:solidFill>
              </a:rPr>
              <a:t>e </a:t>
            </a:r>
            <a:r>
              <a:rPr lang="pt-BR" sz="3200" b="1" dirty="0">
                <a:solidFill>
                  <a:srgbClr val="494949"/>
                </a:solidFill>
              </a:rPr>
              <a:t>APIs REST</a:t>
            </a:r>
            <a:r>
              <a:rPr lang="pt-BR" sz="3200" dirty="0">
                <a:solidFill>
                  <a:srgbClr val="494949"/>
                </a:solidFill>
              </a:rPr>
              <a:t>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Projeto </a:t>
            </a: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OWASP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https://www.zaproxy.org/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5D20C252-C7C0-82C6-FD82-B5573D40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240478"/>
            <a:ext cx="2276753" cy="22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56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Architect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Bruno Brito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https://avera.com.br/</a:t>
            </a: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to preta e branca de homem de terno e gravata&#10;&#10;Descrição gerada automaticamente">
            <a:extLst>
              <a:ext uri="{FF2B5EF4-FFF2-40B4-BE49-F238E27FC236}">
                <a16:creationId xmlns:a16="http://schemas.microsoft.com/office/drawing/2014/main" id="{E82DF781-27FF-31D4-2B93-02DC5C39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726" y="675997"/>
            <a:ext cx="2070388" cy="20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https://github.com/renatogroffe/OWASP-ApiTop10-Vulnerabilites_TDC-SP-2024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EB0D2826-C33E-85A1-0561-DF6A39BBD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806"/>
          <a:stretch/>
        </p:blipFill>
        <p:spPr>
          <a:xfrm>
            <a:off x="5151437" y="4643236"/>
            <a:ext cx="1981200" cy="2016338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3DF93A9B-4B1C-ED83-8A2B-7771112BC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837" y="136822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564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60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Alguns conceitos importantes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OWASP API Security Top 10: </a:t>
            </a:r>
            <a:r>
              <a:rPr lang="en-US" sz="3600" dirty="0" err="1">
                <a:solidFill>
                  <a:srgbClr val="494949"/>
                </a:solidFill>
              </a:rPr>
              <a:t>uma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visão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geral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Outras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considerações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3D9DD10A-BA62-0273-64D1-C81109AE07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5151437" y="4643236"/>
            <a:ext cx="1981200" cy="20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https://github.com/renatogroffe/OWASP-ApiTop10-Vulnerabilites_TDC-SP-2024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EB0D2826-C33E-85A1-0561-DF6A39BBD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806"/>
          <a:stretch/>
        </p:blipFill>
        <p:spPr>
          <a:xfrm>
            <a:off x="5151437" y="4643236"/>
            <a:ext cx="1981200" cy="2016338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3DF93A9B-4B1C-ED83-8A2B-7771112BC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837" y="136822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07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1D0BBDA0-21FD-A441-0C70-0AF1FD1BA764}"/>
              </a:ext>
            </a:extLst>
          </p:cNvPr>
          <p:cNvSpPr/>
          <p:nvPr/>
        </p:nvSpPr>
        <p:spPr bwMode="auto">
          <a:xfrm>
            <a:off x="7970837" y="2201862"/>
            <a:ext cx="1828800" cy="1828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e pontos importantes (mas banalizados)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Autenticação (identidade)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Autorização (permissões)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Tokens JWT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2D92A28-D731-12EC-F3BA-B2DED0FF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3268662"/>
            <a:ext cx="1609725" cy="16097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E588C9C-A3C5-07BC-FC99-69FAC8566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237" y="23542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F29711E-11E6-4672-C24E-C8C9E200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50" y="0"/>
            <a:ext cx="7247574" cy="699452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657720-7CA1-B9EF-ED7F-BDE206D81BA2}"/>
              </a:ext>
            </a:extLst>
          </p:cNvPr>
          <p:cNvSpPr txBox="1"/>
          <p:nvPr/>
        </p:nvSpPr>
        <p:spPr>
          <a:xfrm>
            <a:off x="7285037" y="6469062"/>
            <a:ext cx="1295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Fonte:</a:t>
            </a:r>
          </a:p>
        </p:txBody>
      </p:sp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Acesso indevido a informações, utilizando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e outros dados que podem ser inferidos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Definir níveis de acesso às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Usar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gerados randomicamente</a:t>
            </a:r>
          </a:p>
        </p:txBody>
      </p:sp>
      <p:pic>
        <p:nvPicPr>
          <p:cNvPr id="5" name="Imagem 4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79603F83-E3B3-BADC-3779-077FB273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81" b="10193"/>
          <a:stretch/>
        </p:blipFill>
        <p:spPr>
          <a:xfrm>
            <a:off x="8580437" y="2320865"/>
            <a:ext cx="29554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00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1429</TotalTime>
  <Words>1639</Words>
  <Application>Microsoft Office PowerPoint</Application>
  <PresentationFormat>Personalizar</PresentationFormat>
  <Paragraphs>262</Paragraphs>
  <Slides>31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Apresentação do PowerPoint</vt:lpstr>
      <vt:lpstr>OWASP API Security Top 10 Recomendações importantes para tornar suas APIs mais seguras</vt:lpstr>
      <vt:lpstr>Bruno Brito</vt:lpstr>
      <vt:lpstr>Renato Groffe</vt:lpstr>
      <vt:lpstr>Agenda</vt:lpstr>
      <vt:lpstr>Conteúdos desta apresentação</vt:lpstr>
      <vt:lpstr>Conceitos e pontos importantes (mas banalizados)</vt:lpstr>
      <vt:lpstr>Apresentação do PowerPoint</vt:lpstr>
      <vt:lpstr>API1:2023 - Broken Object Level Authorization (BOLA)</vt:lpstr>
      <vt:lpstr>API1:2023 - Broken Object Level Authorization (BOLA)</vt:lpstr>
      <vt:lpstr>API2:2023 - Broken Authentication</vt:lpstr>
      <vt:lpstr>API3:2023 - Broken Object Property Level Authorization (BOPLA)</vt:lpstr>
      <vt:lpstr>API4:2023 - Unrestricted Resource Consumption</vt:lpstr>
      <vt:lpstr>API4:2023 - Unrestricted Resource Consumption</vt:lpstr>
      <vt:lpstr>API5:2023 - Broken Function Level Authorization (BFLA)</vt:lpstr>
      <vt:lpstr>API6:2023 - Unrestricted Access to Sensitive Business Flows</vt:lpstr>
      <vt:lpstr>API7:2023 Server Side Request Forgery  (SSRF)</vt:lpstr>
      <vt:lpstr>API7:2023 Server Side Request Forgery  (SSRF)</vt:lpstr>
      <vt:lpstr>API8:2023 - Security Misconfiguration</vt:lpstr>
      <vt:lpstr>API8:2023 - Security Misconfiguration</vt:lpstr>
      <vt:lpstr>API9:2023 - Improper Inventory Management</vt:lpstr>
      <vt:lpstr>API10:2023 - Unsafe Consumption of APIs</vt:lpstr>
      <vt:lpstr>Microsoft Identity (não reinventar a roda)</vt:lpstr>
      <vt:lpstr>Evitar tokens forjados (Azure API Management + Microsoft Entra ID)</vt:lpstr>
      <vt:lpstr>Rate Limit (Azure API Management)</vt:lpstr>
      <vt:lpstr>Rate Limit (Consumo seguro)</vt:lpstr>
      <vt:lpstr>Rate Limit (Consumo seguro)</vt:lpstr>
      <vt:lpstr>DAST x Pen Tests</vt:lpstr>
      <vt:lpstr>Zed Attack Proxy (ZAP): implementando DAST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498</cp:revision>
  <dcterms:created xsi:type="dcterms:W3CDTF">2016-08-05T22:03:34Z</dcterms:created>
  <dcterms:modified xsi:type="dcterms:W3CDTF">2024-09-19T05:27:50Z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