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33"/>
  </p:notesMasterIdLst>
  <p:handoutMasterIdLst>
    <p:handoutMasterId r:id="rId34"/>
  </p:handoutMasterIdLst>
  <p:sldIdLst>
    <p:sldId id="1393" r:id="rId8"/>
    <p:sldId id="1690" r:id="rId9"/>
    <p:sldId id="1766" r:id="rId10"/>
    <p:sldId id="1793" r:id="rId11"/>
    <p:sldId id="1518" r:id="rId12"/>
    <p:sldId id="1708" r:id="rId13"/>
    <p:sldId id="1794" r:id="rId14"/>
    <p:sldId id="1753" r:id="rId15"/>
    <p:sldId id="1772" r:id="rId16"/>
    <p:sldId id="1777" r:id="rId17"/>
    <p:sldId id="1778" r:id="rId18"/>
    <p:sldId id="1780" r:id="rId19"/>
    <p:sldId id="1790" r:id="rId20"/>
    <p:sldId id="1791" r:id="rId21"/>
    <p:sldId id="1789" r:id="rId22"/>
    <p:sldId id="1792" r:id="rId23"/>
    <p:sldId id="1775" r:id="rId24"/>
    <p:sldId id="1785" r:id="rId25"/>
    <p:sldId id="1783" r:id="rId26"/>
    <p:sldId id="1774" r:id="rId27"/>
    <p:sldId id="1782" r:id="rId28"/>
    <p:sldId id="1786" r:id="rId29"/>
    <p:sldId id="1795" r:id="rId30"/>
    <p:sldId id="1615" r:id="rId31"/>
    <p:sldId id="1750" r:id="rId3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66"/>
            <p14:sldId id="1793"/>
            <p14:sldId id="1518"/>
            <p14:sldId id="1708"/>
            <p14:sldId id="1794"/>
            <p14:sldId id="1753"/>
            <p14:sldId id="1772"/>
            <p14:sldId id="1777"/>
            <p14:sldId id="1778"/>
            <p14:sldId id="1780"/>
            <p14:sldId id="1790"/>
            <p14:sldId id="1791"/>
            <p14:sldId id="1789"/>
            <p14:sldId id="1792"/>
            <p14:sldId id="1775"/>
            <p14:sldId id="1785"/>
            <p14:sldId id="1783"/>
            <p14:sldId id="1774"/>
            <p14:sldId id="1782"/>
            <p14:sldId id="1786"/>
            <p14:sldId id="1795"/>
          </p14:sldIdLst>
        </p14:section>
        <p14:section name="Finalizando" id="{CF622469-3E87-46BA-8ED6-912C47B00EF3}">
          <p14:sldIdLst>
            <p14:sldId id="1615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8" autoAdjust="0"/>
    <p:restoredTop sz="79472" autoAdjust="0"/>
  </p:normalViewPr>
  <p:slideViewPr>
    <p:cSldViewPr>
      <p:cViewPr varScale="1">
        <p:scale>
          <a:sx n="81" d="100"/>
          <a:sy n="81" d="100"/>
        </p:scale>
        <p:origin x="629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21" Type="http://schemas.openxmlformats.org/officeDocument/2006/relationships/slide" Target="slides/slide14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commentAuthors" Target="commentAuthor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6/12/2024 4:59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6/12/2024 4:59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6/12/2024 4:59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6/12/2024 4:59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94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6/12/2024 4:59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16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6/12/2024 4:59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00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6/12/2024 4:59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2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6/12/2024 4:59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47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6/12/2024 4:59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19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6/12/2024 4:59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64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6/12/2024 4:59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82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6/12/2024 4:59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36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6/12/2024 4:59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90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6/12/2024 4:59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79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6/12/2024 4:59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52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6/12/2024 4:59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76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5639-B6BE-D0C5-7B6D-CF87244FA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1D5ADA-6AE4-B3F6-C83F-404B3329F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926BCE4-1D94-F697-751C-17A7BF76F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9BB3D03-EEE3-5287-60CA-4202846D072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F48C61-164F-83F2-56AC-2E544A8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BE2228F-6B49-4599-7275-B696C8D51F2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6/12/2024 5:06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979304-98C1-DED5-A0BC-536B799B33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45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6/12/2024 4:59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6/12/2024 4:59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77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65639-B6BE-D0C5-7B6D-CF87244FA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1D5ADA-6AE4-B3F6-C83F-404B3329F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926BCE4-1D94-F697-751C-17A7BF76F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9BB3D03-EEE3-5287-60CA-4202846D072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F48C61-164F-83F2-56AC-2E544A8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BE2228F-6B49-4599-7275-B696C8D51F2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6/12/2024 4:59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979304-98C1-DED5-A0BC-536B799B33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19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6/12/2024 4:59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6/12/2024 4:59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6/12/2024 4:59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64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6/12/2024 4:59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08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6/12/2024 4:59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3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12/06/2024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FB4FE97-3D3F-3F0B-014A-505CA1E46A55}"/>
              </a:ext>
            </a:extLst>
          </p:cNvPr>
          <p:cNvSpPr txBox="1">
            <a:spLocks/>
          </p:cNvSpPr>
          <p:nvPr/>
        </p:nvSpPr>
        <p:spPr bwMode="white">
          <a:xfrm>
            <a:off x="884237" y="3146455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Renato </a:t>
            </a:r>
            <a:r>
              <a:rPr lang="en-US" sz="2400" b="1" dirty="0" err="1"/>
              <a:t>Groffe</a:t>
            </a:r>
            <a:endParaRPr lang="en-US" sz="2400" b="1" dirty="0"/>
          </a:p>
          <a:p>
            <a:r>
              <a:rPr lang="en-US" sz="2000" dirty="0"/>
              <a:t>Microsoft MVP, MTAC</a:t>
            </a:r>
          </a:p>
          <a:p>
            <a:r>
              <a:rPr lang="en-US" sz="2000" dirty="0"/>
              <a:t>linkedin.com/in/</a:t>
            </a:r>
            <a:r>
              <a:rPr lang="en-US" sz="2000" dirty="0" err="1"/>
              <a:t>renatogroffe</a:t>
            </a:r>
            <a:br>
              <a:rPr lang="en-US" sz="2000" dirty="0"/>
            </a:br>
            <a:r>
              <a:rPr lang="en-US" sz="2000" dirty="0"/>
              <a:t>renatogroffe.medium.com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394849"/>
            <a:ext cx="11201400" cy="2297169"/>
          </a:xfrm>
        </p:spPr>
        <p:txBody>
          <a:bodyPr/>
          <a:lstStyle/>
          <a:p>
            <a:r>
              <a:rPr lang="pt-BR" b="1" dirty="0"/>
              <a:t>OWASP API Security Top 10</a:t>
            </a:r>
            <a:br>
              <a:rPr lang="pt-BR" sz="4800" b="1" dirty="0"/>
            </a:br>
            <a:r>
              <a:rPr lang="pt-BR" sz="4800" b="1" dirty="0"/>
              <a:t>Recomendações importantes para tornar suas APIs mais seguras</a:t>
            </a:r>
            <a:endParaRPr lang="pt-BR" sz="36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CEBBD7B-35A1-4BE2-9F49-F4BD57DCE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37" y="5946344"/>
            <a:ext cx="1675417" cy="802691"/>
          </a:xfrm>
          <a:prstGeom prst="rect">
            <a:avLst/>
          </a:prstGeom>
        </p:spPr>
      </p:pic>
      <p:pic>
        <p:nvPicPr>
          <p:cNvPr id="9" name="Imagem 8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97BFF5E5-5269-C40B-2B35-083E89980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237" y="5874212"/>
            <a:ext cx="2789238" cy="881399"/>
          </a:xfrm>
          <a:prstGeom prst="rect">
            <a:avLst/>
          </a:prstGeom>
        </p:spPr>
      </p:pic>
      <p:pic>
        <p:nvPicPr>
          <p:cNvPr id="3" name="Imagem 2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9E5E2309-B944-410F-85A9-E9650CD8B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6237" y="2708433"/>
            <a:ext cx="2365249" cy="236524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704E9-64F4-F49A-451D-830F48450AC1}"/>
              </a:ext>
            </a:extLst>
          </p:cNvPr>
          <p:cNvSpPr txBox="1">
            <a:spLocks/>
          </p:cNvSpPr>
          <p:nvPr/>
        </p:nvSpPr>
        <p:spPr bwMode="white">
          <a:xfrm>
            <a:off x="4694237" y="3146454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Walter </a:t>
            </a:r>
            <a:r>
              <a:rPr lang="en-US" sz="2400" b="1" dirty="0" err="1"/>
              <a:t>Coan</a:t>
            </a:r>
            <a:endParaRPr lang="en-US" sz="2400" b="1" dirty="0"/>
          </a:p>
          <a:p>
            <a:r>
              <a:rPr lang="en-US" sz="2000" dirty="0"/>
              <a:t>Microsoft MVP</a:t>
            </a:r>
          </a:p>
          <a:p>
            <a:r>
              <a:rPr lang="en-US" sz="2000" dirty="0"/>
              <a:t>linkedin.com/in/waltercoan/</a:t>
            </a:r>
            <a:br>
              <a:rPr lang="en-US" sz="2000" dirty="0"/>
            </a:br>
            <a:r>
              <a:rPr lang="en-US" sz="2000" dirty="0"/>
              <a:t>waltercoan.com.br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API1:2023 - Broken Object Level Authorization (BOLA)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20B32832-82AB-3509-DA0E-D9A7630C2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9237" y="3125787"/>
            <a:ext cx="1295400" cy="12954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E139DE19-5B36-7CC2-1A28-64B8DDACA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6437" y="1744662"/>
            <a:ext cx="1381125" cy="138112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879B47DB-666E-DB4C-7476-E02040A64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6437" y="4030662"/>
            <a:ext cx="1381125" cy="13811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4ACDE5-7B9D-48E5-E10A-025999DD29C9}"/>
              </a:ext>
            </a:extLst>
          </p:cNvPr>
          <p:cNvSpPr txBox="1"/>
          <p:nvPr/>
        </p:nvSpPr>
        <p:spPr>
          <a:xfrm>
            <a:off x="2484437" y="4421187"/>
            <a:ext cx="20574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Usuário 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82F954-3150-888D-9527-0789DA85AF1E}"/>
              </a:ext>
            </a:extLst>
          </p:cNvPr>
          <p:cNvSpPr txBox="1"/>
          <p:nvPr/>
        </p:nvSpPr>
        <p:spPr>
          <a:xfrm>
            <a:off x="8351837" y="1955092"/>
            <a:ext cx="20574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Dados Usuário 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1F8F5DE-C062-DBAC-A676-015A5BEC5EDF}"/>
              </a:ext>
            </a:extLst>
          </p:cNvPr>
          <p:cNvSpPr txBox="1"/>
          <p:nvPr/>
        </p:nvSpPr>
        <p:spPr>
          <a:xfrm>
            <a:off x="8351837" y="4241092"/>
            <a:ext cx="20574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pt-BR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Dados Usuário B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3E991ED-CECA-1DF3-CC2E-725E3B23D6E2}"/>
              </a:ext>
            </a:extLst>
          </p:cNvPr>
          <p:cNvCxnSpPr/>
          <p:nvPr/>
        </p:nvCxnSpPr>
        <p:spPr>
          <a:xfrm flipV="1">
            <a:off x="4160837" y="2435223"/>
            <a:ext cx="2667000" cy="11382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4CE11B9F-6E22-B6A9-E2F8-82EF182EC851}"/>
              </a:ext>
            </a:extLst>
          </p:cNvPr>
          <p:cNvCxnSpPr>
            <a:cxnSpLocks/>
          </p:cNvCxnSpPr>
          <p:nvPr/>
        </p:nvCxnSpPr>
        <p:spPr>
          <a:xfrm>
            <a:off x="4198937" y="4183062"/>
            <a:ext cx="2781300" cy="6858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4426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API2:2023 - Broken Authentication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Tokens de autenticação podem ser comprometidos através de manipulação dos dados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Senhas fracas, </a:t>
            </a:r>
            <a:r>
              <a:rPr lang="pt-BR" sz="3200" dirty="0" err="1">
                <a:solidFill>
                  <a:srgbClr val="494949"/>
                </a:solidFill>
              </a:rPr>
              <a:t>credential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stuffing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JWT não envolve criptografia num </a:t>
            </a:r>
            <a:r>
              <a:rPr lang="pt-BR" sz="3200" dirty="0" err="1">
                <a:solidFill>
                  <a:srgbClr val="494949"/>
                </a:solidFill>
              </a:rPr>
              <a:t>payload</a:t>
            </a:r>
            <a:r>
              <a:rPr lang="pt-BR" sz="3200" dirty="0">
                <a:solidFill>
                  <a:srgbClr val="494949"/>
                </a:solidFill>
              </a:rPr>
              <a:t> (</a:t>
            </a:r>
            <a:r>
              <a:rPr lang="pt-BR" sz="3200" b="1" dirty="0">
                <a:solidFill>
                  <a:srgbClr val="494949"/>
                </a:solidFill>
              </a:rPr>
              <a:t>base64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5697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API3:2023 - Broken Object Property Level Authorization (BOPLA)</a:t>
            </a:r>
            <a:endParaRPr lang="pt-BR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7008034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Exposição de dados em excesso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Dados sensíveis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Possibilidade de edição de dados sensíveis (senha, dados pessoais, documentos)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Falta de melhores controles de autenticação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646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API4:2023 - Unrestricted Resource Consumption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8077198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Uso de APIs sem restrições e até a exaustão de recursos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Denial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of</a:t>
            </a:r>
            <a:r>
              <a:rPr lang="pt-BR" sz="3200" dirty="0">
                <a:solidFill>
                  <a:srgbClr val="494949"/>
                </a:solidFill>
              </a:rPr>
              <a:t>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Degradação de performance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391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API4:2023 - Unrestricted Resource Consumption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8077198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APIs Gateways com policies limitando uso de APIs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Rate </a:t>
            </a:r>
            <a:r>
              <a:rPr lang="pt-BR" sz="3200" dirty="0" err="1">
                <a:solidFill>
                  <a:srgbClr val="494949"/>
                </a:solidFill>
              </a:rPr>
              <a:t>Limit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Erro 429 (Too </a:t>
            </a:r>
            <a:r>
              <a:rPr lang="pt-BR" sz="3200" dirty="0" err="1">
                <a:solidFill>
                  <a:srgbClr val="494949"/>
                </a:solidFill>
              </a:rPr>
              <a:t>many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requests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898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API5:2023 - Broken Function Level Authorization (BFLA)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7008034" cy="49675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Capacidade do Usuário A executar transações em nome do Usuário 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BOLA (visualização de dados) x</a:t>
            </a:r>
            <a:br>
              <a:rPr lang="pt-BR" sz="2800" dirty="0">
                <a:solidFill>
                  <a:srgbClr val="494949"/>
                </a:solidFill>
              </a:rPr>
            </a:br>
            <a:r>
              <a:rPr lang="pt-BR" sz="2800" dirty="0">
                <a:solidFill>
                  <a:srgbClr val="494949"/>
                </a:solidFill>
              </a:rPr>
              <a:t>BFLA (transações)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Cuidados expondo </a:t>
            </a:r>
            <a:r>
              <a:rPr lang="pt-BR" sz="2800" dirty="0" err="1">
                <a:solidFill>
                  <a:srgbClr val="494949"/>
                </a:solidFill>
              </a:rPr>
              <a:t>endpoints</a:t>
            </a:r>
            <a:r>
              <a:rPr lang="pt-BR" sz="2800" dirty="0">
                <a:solidFill>
                  <a:srgbClr val="494949"/>
                </a:solidFill>
              </a:rPr>
              <a:t> do tipo POST, PUT, DELETE ou de funções administrativas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Definir controles de autorização claros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150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API6:2023 - Unrestricted Access to Sensitive Business Flows</a:t>
            </a:r>
            <a:endParaRPr lang="pt-BR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90083"/>
            <a:ext cx="7008034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Ataques direcionados a APIs que fazem parte de um fluxo específico do negócio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Comprometer operações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Limitar o acesso a APIs críticas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Instrumentação/</a:t>
            </a:r>
            <a:r>
              <a:rPr lang="pt-BR" sz="2800" dirty="0" err="1">
                <a:solidFill>
                  <a:srgbClr val="494949"/>
                </a:solidFill>
              </a:rPr>
              <a:t>Observabilidade</a:t>
            </a:r>
            <a:r>
              <a:rPr lang="pt-BR" sz="2800" dirty="0">
                <a:solidFill>
                  <a:srgbClr val="494949"/>
                </a:solidFill>
              </a:rPr>
              <a:t>, analisando tráfegos anormais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2288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API7:2023 Server Side Request Forgery  (SSRF)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619998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URLs informadas por um consumidor podem levar a eventuais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Validar dados fornecidos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redirecionamentos via HTTP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904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API7:2023 Server Side Request Forgery  (SSRF)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7589D9C-81B5-5C3F-9461-1B49FCE87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37" y="2201862"/>
            <a:ext cx="9018576" cy="3677478"/>
          </a:xfrm>
          <a:prstGeom prst="rect">
            <a:avLst/>
          </a:prstGeom>
        </p:spPr>
      </p:pic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CBA30A4E-E500-FC29-233C-7CFF515D8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1287462"/>
            <a:ext cx="7619998" cy="62786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Uma tentativa de </a:t>
            </a:r>
            <a:r>
              <a:rPr lang="pt-BR" sz="3200" dirty="0" err="1">
                <a:solidFill>
                  <a:srgbClr val="494949"/>
                </a:solidFill>
              </a:rPr>
              <a:t>port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scanning</a:t>
            </a:r>
            <a:r>
              <a:rPr lang="pt-BR" sz="3200" dirty="0">
                <a:solidFill>
                  <a:srgbClr val="494949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6683978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API8:2023 - Security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Misconfiguration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619998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Cuidados com o que for manipulado via Header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o uso de contas default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Evitar mensagens de erro “verbosas”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Necessidade de implementar CORS (Cross-</a:t>
            </a:r>
            <a:r>
              <a:rPr lang="pt-BR" sz="3200" dirty="0" err="1">
                <a:solidFill>
                  <a:srgbClr val="494949"/>
                </a:solidFill>
              </a:rPr>
              <a:t>Origin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Resource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Sharing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246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8957810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API8:2023 - Security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Misconfiguration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Não libere o uso de métodos HTTP desnecessários para um </a:t>
            </a:r>
            <a:r>
              <a:rPr lang="pt-BR" sz="3200" dirty="0" err="1">
                <a:solidFill>
                  <a:srgbClr val="494949"/>
                </a:solidFill>
              </a:rPr>
              <a:t>endpoint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Falta de um melhor tratamento de dados de Input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Forçar o tráfego de dados em formato encriptado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3404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API9:2023 -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Improper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Inventory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Management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8229598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Endpoints</a:t>
            </a:r>
            <a:r>
              <a:rPr lang="pt-BR" sz="2800" dirty="0">
                <a:solidFill>
                  <a:srgbClr val="494949"/>
                </a:solidFill>
              </a:rPr>
              <a:t> de versões antigas podem permanecer disponíveis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Constituem brechas para outros tipos de ataque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Cuidados com o que será exposto via Swagger/</a:t>
            </a:r>
            <a:r>
              <a:rPr lang="pt-BR" sz="2800" dirty="0" err="1">
                <a:solidFill>
                  <a:srgbClr val="494949"/>
                </a:solidFill>
              </a:rPr>
              <a:t>OpenAPI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APIOps</a:t>
            </a:r>
            <a:r>
              <a:rPr lang="pt-BR" sz="2800" dirty="0">
                <a:solidFill>
                  <a:srgbClr val="494949"/>
                </a:solidFill>
              </a:rPr>
              <a:t> e API Gateways contribuem para uma melhor governança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267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API10:2023 - Unsafe Consumption of APIs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8229598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Integrações sempre estão presentes em projetos corporativos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APIs de terceiros podem ser uma porta de entrada para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Garantir que boas práticas de segurança são também adotadas por parceiros e fornecedores 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4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0A402-A681-AAB8-87F7-3F744774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5B2F6-ED3E-210B-8BAD-4647C868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Download dos materiais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6CCD85-C464-1FC1-3FF8-2C4B1C335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754" y="1836896"/>
            <a:ext cx="11810999" cy="517065"/>
          </a:xfrm>
        </p:spPr>
        <p:txBody>
          <a:bodyPr/>
          <a:lstStyle/>
          <a:p>
            <a:r>
              <a:rPr lang="pt-BR" sz="2400" b="1" dirty="0">
                <a:solidFill>
                  <a:srgbClr val="494949"/>
                </a:solidFill>
              </a:rPr>
              <a:t>https://github.com/renatogroffe/OWASP-ApiTop10-Vulnerabilites_TDCFloripa2024</a:t>
            </a:r>
          </a:p>
        </p:txBody>
      </p:sp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5012E037-0FFE-46F2-CEB2-907A32359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740773" y="3033407"/>
            <a:ext cx="2612725" cy="2659064"/>
          </a:xfrm>
          <a:prstGeom prst="rect">
            <a:avLst/>
          </a:prstGeom>
        </p:spPr>
      </p:pic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3C1613B4-3D9A-C55E-B694-DBC64A77A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637" y="3296139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926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049462"/>
            <a:ext cx="4876800" cy="301344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437" y="1211262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 autorizado Microsoft (MCT) e AWS na Ka Solution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Desenvolvedor de software na CDB Data Solution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Professor universitário na UNIVILLE – Joinville/SC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Walter Coan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http://www.waltercoan.com.br</a:t>
            </a:r>
          </a:p>
        </p:txBody>
      </p:sp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Foto em preto e branco de homem com óculos de grau&#10;&#10;Descrição gerada automaticamente">
            <a:extLst>
              <a:ext uri="{FF2B5EF4-FFF2-40B4-BE49-F238E27FC236}">
                <a16:creationId xmlns:a16="http://schemas.microsoft.com/office/drawing/2014/main" id="{2953D49F-2520-9C1F-DE3E-6F395279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010" y="685239"/>
            <a:ext cx="2182638" cy="218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0A402-A681-AAB8-87F7-3F744774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5B2F6-ED3E-210B-8BAD-4647C868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Download dos materiais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6CCD85-C464-1FC1-3FF8-2C4B1C335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754" y="1836896"/>
            <a:ext cx="11810999" cy="517065"/>
          </a:xfrm>
        </p:spPr>
        <p:txBody>
          <a:bodyPr/>
          <a:lstStyle/>
          <a:p>
            <a:r>
              <a:rPr lang="pt-BR" sz="2400" b="1" dirty="0">
                <a:solidFill>
                  <a:srgbClr val="494949"/>
                </a:solidFill>
              </a:rPr>
              <a:t>https://github.com/renatogroffe/OWASP-ApiTop10-Vulnerabilites_TDCFloripa2024</a:t>
            </a:r>
          </a:p>
        </p:txBody>
      </p:sp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5012E037-0FFE-46F2-CEB2-907A32359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740773" y="3033407"/>
            <a:ext cx="2612725" cy="2659064"/>
          </a:xfrm>
          <a:prstGeom prst="rect">
            <a:avLst/>
          </a:prstGeom>
        </p:spPr>
      </p:pic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3C1613B4-3D9A-C55E-B694-DBC64A77A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637" y="3296139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207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2053046"/>
            <a:ext cx="11810999" cy="12926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Alguns conceitos importantes de segurança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94949"/>
                </a:solidFill>
              </a:rPr>
              <a:t>OWASP API Security Top 10: </a:t>
            </a:r>
            <a:r>
              <a:rPr lang="en-US" sz="3600" dirty="0" err="1">
                <a:solidFill>
                  <a:srgbClr val="494949"/>
                </a:solidFill>
              </a:rPr>
              <a:t>uma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visão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geral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5" name="Imagem 4" descr="Forma&#10;&#10;Descrição gerada automaticamente com confiança média">
            <a:extLst>
              <a:ext uri="{FF2B5EF4-FFF2-40B4-BE49-F238E27FC236}">
                <a16:creationId xmlns:a16="http://schemas.microsoft.com/office/drawing/2014/main" id="{9295D969-6C6C-0C69-1164-09DC8DE30A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4873774" y="3802062"/>
            <a:ext cx="2612725" cy="26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1D0BBDA0-21FD-A441-0C70-0AF1FD1BA764}"/>
              </a:ext>
            </a:extLst>
          </p:cNvPr>
          <p:cNvSpPr/>
          <p:nvPr/>
        </p:nvSpPr>
        <p:spPr bwMode="auto">
          <a:xfrm>
            <a:off x="7970837" y="2201862"/>
            <a:ext cx="1828800" cy="18288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pt-BR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Conceitos e pontos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4470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Autenticação (identidade)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Autorização (permissões)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Tokens JWT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A2D92A28-D731-12EC-F3BA-B2DED0FF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637" y="3268662"/>
            <a:ext cx="1609725" cy="16097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E588C9C-A3C5-07BC-FC99-69FAC85661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3237" y="23542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OWASP API Security Top 10: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Última compilação realizada em 2023 pela OWASP (</a:t>
            </a:r>
            <a:r>
              <a:rPr lang="en-US" sz="3200" dirty="0">
                <a:solidFill>
                  <a:srgbClr val="494949"/>
                </a:solidFill>
              </a:rPr>
              <a:t>Open Worldwide Application Security Project)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Vulnerabilidades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mais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comuns</a:t>
            </a: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94949"/>
                </a:solidFill>
              </a:rPr>
              <a:t>APIs </a:t>
            </a:r>
            <a:r>
              <a:rPr lang="en-US" sz="3200" dirty="0" err="1">
                <a:solidFill>
                  <a:srgbClr val="494949"/>
                </a:solidFill>
              </a:rPr>
              <a:t>são</a:t>
            </a:r>
            <a:r>
              <a:rPr lang="en-US" sz="3200" dirty="0">
                <a:solidFill>
                  <a:srgbClr val="494949"/>
                </a:solidFill>
              </a:rPr>
              <a:t> um </a:t>
            </a:r>
            <a:r>
              <a:rPr lang="en-US" sz="3200" dirty="0" err="1">
                <a:solidFill>
                  <a:srgbClr val="494949"/>
                </a:solidFill>
              </a:rPr>
              <a:t>elemento</a:t>
            </a:r>
            <a:r>
              <a:rPr lang="en-US" sz="3200" dirty="0">
                <a:solidFill>
                  <a:srgbClr val="494949"/>
                </a:solidFill>
              </a:rPr>
              <a:t> central </a:t>
            </a:r>
            <a:r>
              <a:rPr lang="en-US" sz="3200" dirty="0" err="1">
                <a:solidFill>
                  <a:srgbClr val="494949"/>
                </a:solidFill>
              </a:rPr>
              <a:t>nas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mais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variadas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arquiteturas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93F2250E-6EAF-9091-98B6-21C8977DEB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123237" y="2125662"/>
            <a:ext cx="3354907" cy="341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1684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F29711E-11E6-4672-C24E-C8C9E2006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450" y="0"/>
            <a:ext cx="7247574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603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API1:2023 - Broken Object Level Authorization (BOLA)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Acesso indevido a informações, utilizando </a:t>
            </a:r>
            <a:r>
              <a:rPr lang="pt-BR" sz="3200" dirty="0" err="1">
                <a:solidFill>
                  <a:srgbClr val="494949"/>
                </a:solidFill>
              </a:rPr>
              <a:t>IDs</a:t>
            </a:r>
            <a:r>
              <a:rPr lang="pt-BR" sz="3200" dirty="0">
                <a:solidFill>
                  <a:srgbClr val="494949"/>
                </a:solidFill>
              </a:rPr>
              <a:t> e outros dados que podem ser inferidos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Definir níveis de acesso às informações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Usar </a:t>
            </a:r>
            <a:r>
              <a:rPr lang="pt-BR" sz="3200" dirty="0" err="1">
                <a:solidFill>
                  <a:srgbClr val="494949"/>
                </a:solidFill>
              </a:rPr>
              <a:t>IDs</a:t>
            </a:r>
            <a:r>
              <a:rPr lang="pt-BR" sz="3200" dirty="0">
                <a:solidFill>
                  <a:srgbClr val="494949"/>
                </a:solidFill>
              </a:rPr>
              <a:t> gerados randomicamente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806"/>
          <a:stretch/>
        </p:blipFill>
        <p:spPr>
          <a:xfrm>
            <a:off x="8351837" y="1761862"/>
            <a:ext cx="3429000" cy="34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300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1329</TotalTime>
  <Words>1428</Words>
  <Application>Microsoft Office PowerPoint</Application>
  <PresentationFormat>Personalizar</PresentationFormat>
  <Paragraphs>230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25</vt:i4>
      </vt:variant>
    </vt:vector>
  </HeadingPairs>
  <TitlesOfParts>
    <vt:vector size="34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OWASP API Security Top 10 Recomendações importantes para tornar suas APIs mais seguras</vt:lpstr>
      <vt:lpstr>Renato Groffe</vt:lpstr>
      <vt:lpstr>Walter Coan</vt:lpstr>
      <vt:lpstr>Download dos materiais desta apresentação</vt:lpstr>
      <vt:lpstr>Agenda</vt:lpstr>
      <vt:lpstr>Conceitos e pontos importantes</vt:lpstr>
      <vt:lpstr>OWASP API Security Top 10: uma visão geral</vt:lpstr>
      <vt:lpstr>Apresentação do PowerPoint</vt:lpstr>
      <vt:lpstr>API1:2023 - Broken Object Level Authorization (BOLA)</vt:lpstr>
      <vt:lpstr>API1:2023 - Broken Object Level Authorization (BOLA)</vt:lpstr>
      <vt:lpstr>API2:2023 - Broken Authentication</vt:lpstr>
      <vt:lpstr>API3:2023 - Broken Object Property Level Authorization (BOPLA)</vt:lpstr>
      <vt:lpstr>API4:2023 - Unrestricted Resource Consumption</vt:lpstr>
      <vt:lpstr>API4:2023 - Unrestricted Resource Consumption</vt:lpstr>
      <vt:lpstr>API5:2023 - Broken Function Level Authorization (BFLA)</vt:lpstr>
      <vt:lpstr>API6:2023 - Unrestricted Access to Sensitive Business Flows</vt:lpstr>
      <vt:lpstr>API7:2023 Server Side Request Forgery  (SSRF)</vt:lpstr>
      <vt:lpstr>API7:2023 Server Side Request Forgery  (SSRF)</vt:lpstr>
      <vt:lpstr>API8:2023 - Security Misconfiguration</vt:lpstr>
      <vt:lpstr>API8:2023 - Security Misconfiguration</vt:lpstr>
      <vt:lpstr>API9:2023 - Improper Inventory Management</vt:lpstr>
      <vt:lpstr>API10:2023 - Unsafe Consumption of APIs</vt:lpstr>
      <vt:lpstr>Download dos materiais desta apresentação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487</cp:revision>
  <dcterms:created xsi:type="dcterms:W3CDTF">2016-08-05T22:03:34Z</dcterms:created>
  <dcterms:modified xsi:type="dcterms:W3CDTF">2024-06-12T20:07:50Z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