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30"/>
  </p:notesMasterIdLst>
  <p:handoutMasterIdLst>
    <p:handoutMasterId r:id="rId31"/>
  </p:handoutMasterIdLst>
  <p:sldIdLst>
    <p:sldId id="1393" r:id="rId8"/>
    <p:sldId id="1774" r:id="rId9"/>
    <p:sldId id="1776" r:id="rId10"/>
    <p:sldId id="1518" r:id="rId11"/>
    <p:sldId id="1708" r:id="rId12"/>
    <p:sldId id="1758" r:id="rId13"/>
    <p:sldId id="1753" r:id="rId14"/>
    <p:sldId id="1759" r:id="rId15"/>
    <p:sldId id="1754" r:id="rId16"/>
    <p:sldId id="1751" r:id="rId17"/>
    <p:sldId id="1760" r:id="rId18"/>
    <p:sldId id="1762" r:id="rId19"/>
    <p:sldId id="1752" r:id="rId20"/>
    <p:sldId id="1764" r:id="rId21"/>
    <p:sldId id="1766" r:id="rId22"/>
    <p:sldId id="1768" r:id="rId23"/>
    <p:sldId id="1767" r:id="rId24"/>
    <p:sldId id="1773" r:id="rId25"/>
    <p:sldId id="1757" r:id="rId26"/>
    <p:sldId id="1769" r:id="rId27"/>
    <p:sldId id="1615" r:id="rId28"/>
    <p:sldId id="1750" r:id="rId2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774"/>
            <p14:sldId id="1776"/>
            <p14:sldId id="1518"/>
            <p14:sldId id="1708"/>
            <p14:sldId id="1758"/>
            <p14:sldId id="1753"/>
            <p14:sldId id="1759"/>
            <p14:sldId id="1754"/>
            <p14:sldId id="1751"/>
            <p14:sldId id="1760"/>
            <p14:sldId id="1762"/>
            <p14:sldId id="1752"/>
            <p14:sldId id="1764"/>
            <p14:sldId id="1766"/>
            <p14:sldId id="1768"/>
            <p14:sldId id="1767"/>
            <p14:sldId id="1773"/>
            <p14:sldId id="1757"/>
            <p14:sldId id="1769"/>
          </p14:sldIdLst>
        </p14:section>
        <p14:section name="Finalizando" id="{CF622469-3E87-46BA-8ED6-912C47B00EF3}">
          <p14:sldIdLst>
            <p14:sldId id="1615"/>
            <p14:sldId id="17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88" autoAdjust="0"/>
    <p:restoredTop sz="79472" autoAdjust="0"/>
  </p:normalViewPr>
  <p:slideViewPr>
    <p:cSldViewPr>
      <p:cViewPr varScale="1">
        <p:scale>
          <a:sx n="81" d="100"/>
          <a:sy n="81" d="100"/>
        </p:scale>
        <p:origin x="629" y="5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1/6/2025 8:55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1/6/2025 8:10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1/6/2025 8:10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1/6/2025 8:10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52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1/6/2025 8:10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418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1/6/2025 8:10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393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1/6/2025 8:10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89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1/6/2025 8:10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31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1/6/2025 8:10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1/6/2025 8:10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004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1/6/2025 8:10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10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1/6/2025 8:10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51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1/6/2025 8:10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78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5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1/6/2025 8:10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84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1/6/2025 8:10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1/6/2025 8:10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158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1E923-983F-CF11-0B22-6DB23B4F8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2F690EF-2E1B-783B-7412-65BE115107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9C01A22-1985-00B9-DEC9-B694081989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4B2D07-5EE8-E4B6-F36F-65B00BBF76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48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1/6/2025 8:10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1/6/2025 8:10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1/6/2025 8:10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867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1/6/2025 8:10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08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1/6/2025 8:10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391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1/6/2025 8:10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37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elemetry.i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rafana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rafana.com/oss/loki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rafana.com/oss/tempo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666693"/>
            <a:ext cx="11201400" cy="2297169"/>
          </a:xfrm>
        </p:spPr>
        <p:txBody>
          <a:bodyPr/>
          <a:lstStyle/>
          <a:p>
            <a:r>
              <a:rPr lang="pt-BR" sz="4400" b="1" dirty="0" err="1"/>
              <a:t>Observabilidade</a:t>
            </a:r>
            <a:r>
              <a:rPr lang="pt-BR" sz="4400" b="1" dirty="0"/>
              <a:t> e Monitoramento de Aplicações</a:t>
            </a:r>
            <a:br>
              <a:rPr lang="pt-BR" sz="4400" b="1" dirty="0"/>
            </a:br>
            <a:r>
              <a:rPr lang="pt-BR" sz="4400" b="1" dirty="0"/>
              <a:t>com </a:t>
            </a:r>
            <a:r>
              <a:rPr lang="pt-BR" sz="4400" b="1" dirty="0" err="1"/>
              <a:t>OpenTelemetry</a:t>
            </a:r>
            <a:r>
              <a:rPr lang="pt-BR" sz="4400" b="1" dirty="0"/>
              <a:t> + </a:t>
            </a:r>
            <a:r>
              <a:rPr lang="pt-BR" sz="4400" b="1" dirty="0" err="1"/>
              <a:t>stack</a:t>
            </a:r>
            <a:r>
              <a:rPr lang="pt-BR" sz="4400" b="1" dirty="0"/>
              <a:t> </a:t>
            </a:r>
            <a:r>
              <a:rPr lang="pt-BR" sz="4400" b="1" dirty="0" err="1"/>
              <a:t>Grafana</a:t>
            </a:r>
            <a:endParaRPr lang="pt-BR" sz="32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7BB1A81F-C4E5-D37B-118B-A6A74116D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5825" y="2290748"/>
            <a:ext cx="1393856" cy="1393856"/>
          </a:xfrm>
          <a:prstGeom prst="rect">
            <a:avLst/>
          </a:prstGeom>
        </p:spPr>
      </p:pic>
      <p:pic>
        <p:nvPicPr>
          <p:cNvPr id="2" name="Gráfico 1">
            <a:extLst>
              <a:ext uri="{FF2B5EF4-FFF2-40B4-BE49-F238E27FC236}">
                <a16:creationId xmlns:a16="http://schemas.microsoft.com/office/drawing/2014/main" id="{01164D4E-3261-D6DF-D0AC-34AAB0FF88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99637" y="2212441"/>
            <a:ext cx="1490999" cy="1550469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97C5CF0A-049D-C60F-55E2-35AC203023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77469" y="4202382"/>
            <a:ext cx="1335333" cy="108359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A2702316-C6BC-9B6B-5213-93F635FA4A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03751" y="4065074"/>
            <a:ext cx="1065930" cy="1243585"/>
          </a:xfrm>
          <a:prstGeom prst="rect">
            <a:avLst/>
          </a:prstGeom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FBDA6EF-1FF4-1884-E318-C9775D5221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7607" y="2427364"/>
            <a:ext cx="6111478" cy="1872045"/>
          </a:xfrm>
        </p:spPr>
        <p:txBody>
          <a:bodyPr/>
          <a:lstStyle/>
          <a:p>
            <a:r>
              <a:rPr lang="en-US" sz="2800" b="1" dirty="0"/>
              <a:t>Renato </a:t>
            </a:r>
            <a:r>
              <a:rPr lang="en-US" sz="2800" b="1" dirty="0" err="1"/>
              <a:t>Groffe</a:t>
            </a:r>
            <a:endParaRPr lang="en-US" sz="2800" b="1" dirty="0"/>
          </a:p>
          <a:p>
            <a:r>
              <a:rPr lang="en-US" sz="2400" dirty="0"/>
              <a:t>Microsoft MVP, Docker Captain, MTAC</a:t>
            </a:r>
          </a:p>
          <a:p>
            <a:r>
              <a:rPr lang="en-US" sz="2400" dirty="0"/>
              <a:t>linkedin.com/in/</a:t>
            </a:r>
            <a:r>
              <a:rPr lang="en-US" sz="2400" dirty="0" err="1"/>
              <a:t>renatogroffe</a:t>
            </a:r>
            <a:br>
              <a:rPr lang="en-US" sz="2400" dirty="0"/>
            </a:br>
            <a:r>
              <a:rPr lang="en-US" sz="2400" dirty="0"/>
              <a:t>renatogroffe.medium.com</a:t>
            </a:r>
          </a:p>
          <a:p>
            <a:endParaRPr lang="en-US" sz="2400" dirty="0"/>
          </a:p>
          <a:p>
            <a:r>
              <a:rPr lang="en-US" sz="2800" b="1" dirty="0"/>
              <a:t>Diego Matos</a:t>
            </a:r>
          </a:p>
          <a:p>
            <a:r>
              <a:rPr lang="en-US" sz="2400" dirty="0"/>
              <a:t>Microsoft MVP</a:t>
            </a:r>
          </a:p>
          <a:p>
            <a:r>
              <a:rPr lang="en-US" sz="2400" dirty="0"/>
              <a:t>linkedin.com/in/digomatos</a:t>
            </a:r>
            <a:br>
              <a:rPr lang="en-US" sz="2400" dirty="0"/>
            </a:br>
            <a:endParaRPr lang="en-US" sz="2400" dirty="0"/>
          </a:p>
          <a:p>
            <a:br>
              <a:rPr lang="en-US" sz="2400" dirty="0"/>
            </a:br>
            <a:endParaRPr lang="en-US" sz="2400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ADB9246-A864-2849-E632-040526E9EB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89237" y="5920754"/>
            <a:ext cx="1135344" cy="940713"/>
          </a:xfrm>
          <a:prstGeom prst="rect">
            <a:avLst/>
          </a:prstGeom>
        </p:spPr>
      </p:pic>
      <p:pic>
        <p:nvPicPr>
          <p:cNvPr id="9" name="Imagem 8" descr="Uma imagem contendo desenho&#10;&#10;Descrição gerada automaticamente">
            <a:extLst>
              <a:ext uri="{FF2B5EF4-FFF2-40B4-BE49-F238E27FC236}">
                <a16:creationId xmlns:a16="http://schemas.microsoft.com/office/drawing/2014/main" id="{0BFF81DC-DE29-51A5-F50E-F3348B04628D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0590" r="25492"/>
          <a:stretch/>
        </p:blipFill>
        <p:spPr>
          <a:xfrm>
            <a:off x="3924581" y="5920754"/>
            <a:ext cx="2752086" cy="89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OpenTelemetry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11580034" cy="419191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Instrumentação em aplicações para coleta de métricas </a:t>
            </a: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Viabiliza a implementação de </a:t>
            </a:r>
            <a:r>
              <a:rPr lang="pt-BR" sz="2800" b="1" dirty="0" err="1">
                <a:solidFill>
                  <a:srgbClr val="494949"/>
                </a:solidFill>
              </a:rPr>
              <a:t>tracing</a:t>
            </a:r>
            <a:r>
              <a:rPr lang="pt-BR" sz="2800" b="1" dirty="0">
                <a:solidFill>
                  <a:srgbClr val="494949"/>
                </a:solidFill>
              </a:rPr>
              <a:t> distribuído</a:t>
            </a:r>
            <a:r>
              <a:rPr lang="pt-BR" sz="2800" dirty="0">
                <a:solidFill>
                  <a:srgbClr val="494949"/>
                </a:solidFill>
              </a:rPr>
              <a:t> de forma descomplicada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Nível de maturidade na </a:t>
            </a:r>
            <a:r>
              <a:rPr lang="pt-BR" sz="2800" b="1" dirty="0">
                <a:solidFill>
                  <a:srgbClr val="494949"/>
                </a:solidFill>
              </a:rPr>
              <a:t>CNCF (Cloud </a:t>
            </a:r>
            <a:r>
              <a:rPr lang="pt-BR" sz="2800" b="1" dirty="0" err="1">
                <a:solidFill>
                  <a:srgbClr val="494949"/>
                </a:solidFill>
              </a:rPr>
              <a:t>Native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Computing</a:t>
            </a:r>
            <a:r>
              <a:rPr lang="pt-BR" sz="2800" b="1" dirty="0">
                <a:solidFill>
                  <a:srgbClr val="494949"/>
                </a:solidFill>
              </a:rPr>
              <a:t> Foundation): </a:t>
            </a:r>
            <a:r>
              <a:rPr lang="pt-BR" sz="2800" b="1" dirty="0" err="1">
                <a:solidFill>
                  <a:srgbClr val="494949"/>
                </a:solidFill>
              </a:rPr>
              <a:t>Incubating</a:t>
            </a:r>
            <a:endParaRPr lang="pt-BR" sz="2800" b="1" dirty="0">
              <a:solidFill>
                <a:srgbClr val="494949"/>
              </a:solidFill>
            </a:endParaRPr>
          </a:p>
          <a:p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Site: </a:t>
            </a:r>
            <a:r>
              <a:rPr lang="pt-BR" sz="2800" dirty="0">
                <a:solidFill>
                  <a:srgbClr val="494949"/>
                </a:solidFill>
                <a:hlinkClick r:id="rId3"/>
              </a:rPr>
              <a:t>https://opentelemetry.io/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71416CE1-D397-1F5F-0498-E6FA02D7FD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94637" y="5021262"/>
            <a:ext cx="3822701" cy="143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8476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OpenTelemetry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11199034" cy="304083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Suporte a múltiplas </a:t>
            </a:r>
            <a:r>
              <a:rPr lang="pt-BR" sz="3200" dirty="0" err="1">
                <a:solidFill>
                  <a:srgbClr val="494949"/>
                </a:solidFill>
              </a:rPr>
              <a:t>stacks</a:t>
            </a:r>
            <a:r>
              <a:rPr lang="pt-BR" sz="3200" dirty="0">
                <a:solidFill>
                  <a:srgbClr val="494949"/>
                </a:solidFill>
              </a:rPr>
              <a:t>: </a:t>
            </a:r>
            <a:r>
              <a:rPr lang="pt-BR" sz="3200" b="1" dirty="0">
                <a:solidFill>
                  <a:srgbClr val="494949"/>
                </a:solidFill>
              </a:rPr>
              <a:t>.NET, Java, Node.js, Python...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Exporters</a:t>
            </a:r>
            <a:r>
              <a:rPr lang="pt-BR" sz="3200" dirty="0">
                <a:solidFill>
                  <a:srgbClr val="494949"/>
                </a:solidFill>
              </a:rPr>
              <a:t>/soluções de monitoramento com suporte</a:t>
            </a:r>
            <a:r>
              <a:rPr lang="pt-BR" sz="3200" b="1" dirty="0">
                <a:solidFill>
                  <a:srgbClr val="494949"/>
                </a:solidFill>
              </a:rPr>
              <a:t>: Console, </a:t>
            </a:r>
            <a:r>
              <a:rPr lang="pt-BR" sz="3200" b="1" dirty="0" err="1">
                <a:solidFill>
                  <a:srgbClr val="494949"/>
                </a:solidFill>
              </a:rPr>
              <a:t>Grafana</a:t>
            </a:r>
            <a:r>
              <a:rPr lang="pt-BR" sz="3200" b="1" dirty="0">
                <a:solidFill>
                  <a:srgbClr val="494949"/>
                </a:solidFill>
              </a:rPr>
              <a:t> Tempo, Jaeger, </a:t>
            </a:r>
            <a:r>
              <a:rPr lang="pt-BR" sz="3200" b="1" dirty="0" err="1">
                <a:solidFill>
                  <a:srgbClr val="494949"/>
                </a:solidFill>
              </a:rPr>
              <a:t>Zipkin</a:t>
            </a:r>
            <a:r>
              <a:rPr lang="pt-BR" sz="3200" b="1" dirty="0">
                <a:solidFill>
                  <a:srgbClr val="494949"/>
                </a:solidFill>
              </a:rPr>
              <a:t>, </a:t>
            </a:r>
            <a:r>
              <a:rPr lang="pt-BR" sz="3200" b="1" dirty="0" err="1">
                <a:solidFill>
                  <a:srgbClr val="494949"/>
                </a:solidFill>
              </a:rPr>
              <a:t>Prometheus</a:t>
            </a:r>
            <a:r>
              <a:rPr lang="pt-BR" sz="3200" b="1" dirty="0">
                <a:solidFill>
                  <a:srgbClr val="494949"/>
                </a:solidFill>
              </a:rPr>
              <a:t>, Azure Monitor, </a:t>
            </a:r>
            <a:r>
              <a:rPr lang="pt-BR" sz="3200" b="1" dirty="0" err="1">
                <a:solidFill>
                  <a:srgbClr val="494949"/>
                </a:solidFill>
              </a:rPr>
              <a:t>Application</a:t>
            </a:r>
            <a:r>
              <a:rPr lang="pt-BR" sz="3200" b="1" dirty="0">
                <a:solidFill>
                  <a:srgbClr val="494949"/>
                </a:solidFill>
              </a:rPr>
              <a:t> Insights, </a:t>
            </a:r>
            <a:r>
              <a:rPr lang="pt-BR" sz="3200" b="1" dirty="0" err="1">
                <a:solidFill>
                  <a:srgbClr val="494949"/>
                </a:solidFill>
              </a:rPr>
              <a:t>Dynatrace</a:t>
            </a:r>
            <a:r>
              <a:rPr lang="pt-BR" sz="3200" b="1" dirty="0">
                <a:solidFill>
                  <a:srgbClr val="494949"/>
                </a:solidFill>
              </a:rPr>
              <a:t>, AWS </a:t>
            </a:r>
            <a:r>
              <a:rPr lang="pt-BR" sz="3200" b="1" dirty="0" err="1">
                <a:solidFill>
                  <a:srgbClr val="494949"/>
                </a:solidFill>
              </a:rPr>
              <a:t>CloudWatch</a:t>
            </a:r>
            <a:r>
              <a:rPr lang="pt-BR" sz="3200" b="1" dirty="0">
                <a:solidFill>
                  <a:srgbClr val="494949"/>
                </a:solidFill>
              </a:rPr>
              <a:t>, New </a:t>
            </a:r>
            <a:r>
              <a:rPr lang="pt-BR" sz="3200" b="1" dirty="0" err="1">
                <a:solidFill>
                  <a:srgbClr val="494949"/>
                </a:solidFill>
              </a:rPr>
              <a:t>Relic</a:t>
            </a:r>
            <a:r>
              <a:rPr lang="pt-BR" sz="3200" b="1" dirty="0">
                <a:solidFill>
                  <a:srgbClr val="494949"/>
                </a:solidFill>
              </a:rPr>
              <a:t>...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037172E-9448-3417-252E-5ED7139EF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4637" y="5021262"/>
            <a:ext cx="3822701" cy="143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9086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OpenTelemetry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11199034" cy="259763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OpenTelemetry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Collector</a:t>
            </a:r>
            <a:r>
              <a:rPr lang="pt-BR" sz="3200" dirty="0">
                <a:solidFill>
                  <a:srgbClr val="494949"/>
                </a:solidFill>
              </a:rPr>
              <a:t>: mecanismo para receber, processar e exportar dados de </a:t>
            </a:r>
            <a:r>
              <a:rPr lang="pt-BR" sz="3200" b="1" dirty="0">
                <a:solidFill>
                  <a:srgbClr val="494949"/>
                </a:solidFill>
              </a:rPr>
              <a:t>telemetria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OpenTelemetry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Protocol</a:t>
            </a:r>
            <a:r>
              <a:rPr lang="pt-BR" sz="3200" b="1" dirty="0">
                <a:solidFill>
                  <a:srgbClr val="494949"/>
                </a:solidFill>
              </a:rPr>
              <a:t> (OTLP)</a:t>
            </a:r>
            <a:r>
              <a:rPr lang="pt-BR" sz="3200" dirty="0">
                <a:solidFill>
                  <a:srgbClr val="494949"/>
                </a:solidFill>
              </a:rPr>
              <a:t> → suporte a </a:t>
            </a:r>
            <a:r>
              <a:rPr lang="pt-BR" sz="3200" b="1" dirty="0">
                <a:solidFill>
                  <a:srgbClr val="494949"/>
                </a:solidFill>
              </a:rPr>
              <a:t>HTTP </a:t>
            </a:r>
            <a:r>
              <a:rPr lang="pt-BR" sz="3200" dirty="0">
                <a:solidFill>
                  <a:srgbClr val="494949"/>
                </a:solidFill>
              </a:rPr>
              <a:t>(</a:t>
            </a:r>
            <a:r>
              <a:rPr lang="pt-BR" sz="3200" b="1" dirty="0">
                <a:solidFill>
                  <a:srgbClr val="494949"/>
                </a:solidFill>
              </a:rPr>
              <a:t>porta 4318</a:t>
            </a:r>
            <a:r>
              <a:rPr lang="pt-BR" sz="3200" dirty="0">
                <a:solidFill>
                  <a:srgbClr val="494949"/>
                </a:solidFill>
              </a:rPr>
              <a:t>) e </a:t>
            </a:r>
            <a:r>
              <a:rPr lang="pt-BR" sz="3200" b="1" dirty="0" err="1">
                <a:solidFill>
                  <a:srgbClr val="494949"/>
                </a:solidFill>
              </a:rPr>
              <a:t>gRPC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dirty="0">
                <a:solidFill>
                  <a:srgbClr val="494949"/>
                </a:solidFill>
              </a:rPr>
              <a:t>(</a:t>
            </a:r>
            <a:r>
              <a:rPr lang="pt-BR" sz="3200" b="1" dirty="0">
                <a:solidFill>
                  <a:srgbClr val="494949"/>
                </a:solidFill>
              </a:rPr>
              <a:t>porta 4317</a:t>
            </a:r>
            <a:r>
              <a:rPr lang="pt-BR" sz="3200" dirty="0">
                <a:solidFill>
                  <a:srgbClr val="494949"/>
                </a:solidFill>
              </a:rPr>
              <a:t>)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037172E-9448-3417-252E-5ED7139EF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4637" y="5021262"/>
            <a:ext cx="3822701" cy="143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8422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Grafana: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211262"/>
            <a:ext cx="8379634" cy="482593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b="1" dirty="0">
                <a:solidFill>
                  <a:srgbClr val="494949"/>
                </a:solidFill>
              </a:rPr>
              <a:t>Monitoramento</a:t>
            </a:r>
            <a:r>
              <a:rPr lang="pt-BR" sz="2900" dirty="0">
                <a:solidFill>
                  <a:srgbClr val="494949"/>
                </a:solidFill>
              </a:rPr>
              <a:t> e </a:t>
            </a:r>
            <a:r>
              <a:rPr lang="pt-BR" sz="2900" b="1" dirty="0" err="1">
                <a:solidFill>
                  <a:srgbClr val="494949"/>
                </a:solidFill>
              </a:rPr>
              <a:t>observabilidade</a:t>
            </a:r>
            <a:r>
              <a:rPr lang="pt-BR" sz="2900" dirty="0">
                <a:solidFill>
                  <a:srgbClr val="494949"/>
                </a:solidFill>
              </a:rPr>
              <a:t> de aplicações e infraestrutura</a:t>
            </a:r>
            <a:br>
              <a:rPr lang="pt-BR" sz="2900" b="1" dirty="0">
                <a:solidFill>
                  <a:srgbClr val="494949"/>
                </a:solidFill>
              </a:rPr>
            </a:br>
            <a:endParaRPr lang="pt-BR" sz="29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b="1" dirty="0">
                <a:solidFill>
                  <a:srgbClr val="494949"/>
                </a:solidFill>
              </a:rPr>
              <a:t>Dashboards</a:t>
            </a:r>
            <a:r>
              <a:rPr lang="pt-BR" sz="2900" dirty="0">
                <a:solidFill>
                  <a:srgbClr val="494949"/>
                </a:solidFill>
              </a:rPr>
              <a:t> para visualização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9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b="1" dirty="0">
                <a:solidFill>
                  <a:srgbClr val="494949"/>
                </a:solidFill>
              </a:rPr>
              <a:t>Alertas de monitoramento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9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b="1" dirty="0">
                <a:solidFill>
                  <a:srgbClr val="494949"/>
                </a:solidFill>
              </a:rPr>
              <a:t>Open </a:t>
            </a:r>
            <a:r>
              <a:rPr lang="pt-BR" sz="2900" b="1" dirty="0" err="1">
                <a:solidFill>
                  <a:srgbClr val="494949"/>
                </a:solidFill>
              </a:rPr>
              <a:t>source</a:t>
            </a:r>
            <a:endParaRPr lang="pt-BR" sz="29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9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dirty="0">
                <a:solidFill>
                  <a:srgbClr val="494949"/>
                </a:solidFill>
              </a:rPr>
              <a:t>Site: </a:t>
            </a:r>
            <a:r>
              <a:rPr lang="pt-BR" sz="2900" dirty="0">
                <a:solidFill>
                  <a:srgbClr val="494949"/>
                </a:solidFill>
                <a:hlinkClick r:id="rId3"/>
              </a:rPr>
              <a:t>https://grafana.com/</a:t>
            </a:r>
            <a:endParaRPr lang="pt-BR" sz="2900" dirty="0">
              <a:solidFill>
                <a:srgbClr val="494949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C2199B3-487D-DB28-0D24-9C4B29758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09037" y="2063749"/>
            <a:ext cx="2757057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8179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Grafana: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439504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Flexibilidade, com suporte a diferentes tecnologias/fontes de dados </a:t>
            </a:r>
            <a:r>
              <a:rPr lang="pt-BR" sz="3600" b="1" dirty="0">
                <a:solidFill>
                  <a:srgbClr val="494949"/>
                </a:solidFill>
              </a:rPr>
              <a:t>(Data </a:t>
            </a:r>
            <a:r>
              <a:rPr lang="pt-BR" sz="3600" b="1" dirty="0" err="1">
                <a:solidFill>
                  <a:srgbClr val="494949"/>
                </a:solidFill>
              </a:rPr>
              <a:t>Sources</a:t>
            </a:r>
            <a:r>
              <a:rPr lang="pt-BR" sz="3600" b="1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Exemplos de possíveis Data </a:t>
            </a:r>
            <a:r>
              <a:rPr lang="pt-BR" sz="3600" dirty="0" err="1">
                <a:solidFill>
                  <a:srgbClr val="494949"/>
                </a:solidFill>
              </a:rPr>
              <a:t>Sources</a:t>
            </a:r>
            <a:r>
              <a:rPr lang="pt-BR" sz="3600" dirty="0">
                <a:solidFill>
                  <a:srgbClr val="494949"/>
                </a:solidFill>
              </a:rPr>
              <a:t>: </a:t>
            </a:r>
            <a:r>
              <a:rPr lang="pt-BR" sz="3600" b="1" dirty="0">
                <a:solidFill>
                  <a:srgbClr val="494949"/>
                </a:solidFill>
              </a:rPr>
              <a:t>Azure Monitor, AWS </a:t>
            </a:r>
            <a:r>
              <a:rPr lang="pt-BR" sz="3600" b="1" dirty="0" err="1">
                <a:solidFill>
                  <a:srgbClr val="494949"/>
                </a:solidFill>
              </a:rPr>
              <a:t>CloudWatch</a:t>
            </a:r>
            <a:r>
              <a:rPr lang="pt-BR" sz="3600" b="1" dirty="0">
                <a:solidFill>
                  <a:srgbClr val="494949"/>
                </a:solidFill>
              </a:rPr>
              <a:t>, </a:t>
            </a:r>
            <a:r>
              <a:rPr lang="pt-BR" sz="3600" b="1" dirty="0" err="1">
                <a:solidFill>
                  <a:srgbClr val="494949"/>
                </a:solidFill>
              </a:rPr>
              <a:t>Prometheus</a:t>
            </a:r>
            <a:r>
              <a:rPr lang="pt-BR" sz="3600" b="1" dirty="0">
                <a:solidFill>
                  <a:srgbClr val="494949"/>
                </a:solidFill>
              </a:rPr>
              <a:t>, SQL Server, PostgreSQL, Oracle...</a:t>
            </a: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C2199B3-487D-DB28-0D24-9C4B29758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9037" y="2063749"/>
            <a:ext cx="2757057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2124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Grafana: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483824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Visualização unificada </a:t>
            </a:r>
            <a:r>
              <a:rPr lang="pt-BR" sz="3600" dirty="0">
                <a:solidFill>
                  <a:srgbClr val="494949"/>
                </a:solidFill>
              </a:rPr>
              <a:t>de múltiplas fontes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Centenas de </a:t>
            </a:r>
            <a:r>
              <a:rPr lang="pt-BR" sz="3600" b="1" dirty="0">
                <a:solidFill>
                  <a:srgbClr val="494949"/>
                </a:solidFill>
              </a:rPr>
              <a:t>dashboards pré-definidos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Customização de dashboards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C2199B3-487D-DB28-0D24-9C4B29758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9037" y="2063749"/>
            <a:ext cx="2757057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7996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Grafana: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358251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Facilidade de uso</a:t>
            </a:r>
            <a:r>
              <a:rPr lang="pt-BR" sz="3200" dirty="0">
                <a:solidFill>
                  <a:srgbClr val="494949"/>
                </a:solidFill>
              </a:rPr>
              <a:t>, com uma interface intuitiva e amigável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Principal componente de todo um </a:t>
            </a:r>
            <a:r>
              <a:rPr lang="pt-BR" sz="3200" b="1" dirty="0">
                <a:solidFill>
                  <a:srgbClr val="494949"/>
                </a:solidFill>
              </a:rPr>
              <a:t>ecossistema de </a:t>
            </a:r>
            <a:r>
              <a:rPr lang="pt-BR" sz="3200" b="1" dirty="0" err="1">
                <a:solidFill>
                  <a:srgbClr val="494949"/>
                </a:solidFill>
              </a:rPr>
              <a:t>observabilidade</a:t>
            </a:r>
            <a:r>
              <a:rPr lang="pt-BR" sz="3200" b="1" dirty="0">
                <a:solidFill>
                  <a:srgbClr val="494949"/>
                </a:solidFill>
              </a:rPr>
              <a:t> e monitoramento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C2199B3-487D-DB28-0D24-9C4B29758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9037" y="2063749"/>
            <a:ext cx="2757057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3030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Ecossistema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Grafana (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parte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dele)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667748"/>
            <a:ext cx="8379634" cy="480131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rgbClr val="494949"/>
                </a:solidFill>
              </a:rPr>
              <a:t>Loki</a:t>
            </a:r>
            <a:r>
              <a:rPr lang="pt-BR" b="1" dirty="0">
                <a:solidFill>
                  <a:srgbClr val="494949"/>
                </a:solidFill>
              </a:rPr>
              <a:t> (logs)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494949"/>
                </a:solidFill>
              </a:rPr>
              <a:t>Tempo (trace distribuído)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dirty="0">
              <a:solidFill>
                <a:srgbClr val="494949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C2199B3-487D-DB28-0D24-9C4B29758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37637" y="3727581"/>
            <a:ext cx="1537857" cy="1599196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6D5D3C95-F590-95F3-0763-43051DA81A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06565" y="2277542"/>
            <a:ext cx="1495425" cy="1213501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1AFAAA29-3F0A-CB36-5EED-B8DAF5A519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06924" y="2185393"/>
            <a:ext cx="12192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9531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solidFill>
                  <a:schemeClr val="accent3">
                    <a:lumMod val="75000"/>
                  </a:schemeClr>
                </a:solidFill>
              </a:rPr>
              <a:t>Ecossistema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 Grafana + </a:t>
            </a:r>
            <a:r>
              <a:rPr lang="en-US" sz="4000" dirty="0" err="1">
                <a:solidFill>
                  <a:schemeClr val="accent3">
                    <a:lumMod val="75000"/>
                  </a:schemeClr>
                </a:solidFill>
              </a:rPr>
              <a:t>OpenTelemetry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 + Prometheus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id="{52ABE67C-032C-C185-7F22-B0F3C7DC3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26" y="1363662"/>
            <a:ext cx="11005821" cy="498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8763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Loki: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287462"/>
            <a:ext cx="8379634" cy="540455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Solução escalável </a:t>
            </a:r>
            <a:r>
              <a:rPr lang="pt-BR" sz="3200" dirty="0">
                <a:solidFill>
                  <a:srgbClr val="494949"/>
                </a:solidFill>
              </a:rPr>
              <a:t>para </a:t>
            </a:r>
            <a:r>
              <a:rPr lang="pt-BR" sz="3200" b="1" dirty="0">
                <a:solidFill>
                  <a:srgbClr val="494949"/>
                </a:solidFill>
              </a:rPr>
              <a:t>agregação de logs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Open </a:t>
            </a:r>
            <a:r>
              <a:rPr lang="pt-BR" sz="3200" b="1" dirty="0" err="1">
                <a:solidFill>
                  <a:srgbClr val="494949"/>
                </a:solidFill>
              </a:rPr>
              <a:t>source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Depende do </a:t>
            </a:r>
            <a:r>
              <a:rPr lang="pt-BR" sz="3200" b="1" dirty="0" err="1">
                <a:solidFill>
                  <a:srgbClr val="494949"/>
                </a:solidFill>
              </a:rPr>
              <a:t>Grafana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Promtail</a:t>
            </a:r>
            <a:r>
              <a:rPr lang="pt-BR" sz="3200" dirty="0">
                <a:solidFill>
                  <a:srgbClr val="494949"/>
                </a:solidFill>
              </a:rPr>
              <a:t> (agente de coleta)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Fácil configuração</a:t>
            </a:r>
            <a:r>
              <a:rPr lang="pt-BR" sz="3200" dirty="0">
                <a:solidFill>
                  <a:srgbClr val="494949"/>
                </a:solidFill>
              </a:rPr>
              <a:t> em aplicações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Site: </a:t>
            </a:r>
            <a:r>
              <a:rPr lang="pt-BR" sz="3200" dirty="0">
                <a:solidFill>
                  <a:srgbClr val="494949"/>
                </a:solidFill>
                <a:hlinkClick r:id="rId3"/>
              </a:rPr>
              <a:t>https://grafana.com/oss/loki/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C6F6AC1E-6D31-B559-2B3D-DEDF0471E6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5837" y="2479279"/>
            <a:ext cx="1745113" cy="203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5090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76927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Captain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042" y="4081293"/>
            <a:ext cx="1733820" cy="17338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C07B8D-D885-A29F-54DF-949F73653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7226" y="394920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7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Tempo: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766879"/>
            <a:ext cx="8379634" cy="432118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Solução escalável </a:t>
            </a:r>
            <a:r>
              <a:rPr lang="pt-BR" sz="3200" dirty="0">
                <a:solidFill>
                  <a:srgbClr val="494949"/>
                </a:solidFill>
              </a:rPr>
              <a:t>para </a:t>
            </a:r>
            <a:r>
              <a:rPr lang="pt-BR" sz="3200" b="1" dirty="0" err="1">
                <a:solidFill>
                  <a:srgbClr val="494949"/>
                </a:solidFill>
              </a:rPr>
              <a:t>tracing</a:t>
            </a:r>
            <a:r>
              <a:rPr lang="pt-BR" sz="3200" b="1" dirty="0">
                <a:solidFill>
                  <a:srgbClr val="494949"/>
                </a:solidFill>
              </a:rPr>
              <a:t> distribuído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Open </a:t>
            </a:r>
            <a:r>
              <a:rPr lang="pt-BR" sz="3200" b="1" dirty="0" err="1">
                <a:solidFill>
                  <a:srgbClr val="494949"/>
                </a:solidFill>
              </a:rPr>
              <a:t>source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Integração com </a:t>
            </a:r>
            <a:r>
              <a:rPr lang="pt-BR" sz="3200" b="1" dirty="0" err="1">
                <a:solidFill>
                  <a:srgbClr val="494949"/>
                </a:solidFill>
              </a:rPr>
              <a:t>OpenTelemetry</a:t>
            </a:r>
            <a:r>
              <a:rPr lang="pt-BR" sz="3200" b="1" dirty="0">
                <a:solidFill>
                  <a:srgbClr val="494949"/>
                </a:solidFill>
              </a:rPr>
              <a:t>, </a:t>
            </a:r>
            <a:r>
              <a:rPr lang="pt-BR" sz="3200" b="1" dirty="0" err="1">
                <a:solidFill>
                  <a:srgbClr val="494949"/>
                </a:solidFill>
              </a:rPr>
              <a:t>Loki</a:t>
            </a:r>
            <a:r>
              <a:rPr lang="pt-BR" sz="3200" dirty="0">
                <a:solidFill>
                  <a:srgbClr val="494949"/>
                </a:solidFill>
              </a:rPr>
              <a:t> e </a:t>
            </a:r>
            <a:r>
              <a:rPr lang="pt-BR" sz="3200" b="1" dirty="0" err="1">
                <a:solidFill>
                  <a:srgbClr val="494949"/>
                </a:solidFill>
              </a:rPr>
              <a:t>Prometheus</a:t>
            </a:r>
            <a:endParaRPr lang="pt-BR" sz="3200" b="1" dirty="0">
              <a:solidFill>
                <a:srgbClr val="494949"/>
              </a:solidFill>
            </a:endParaRPr>
          </a:p>
          <a:p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Site: </a:t>
            </a:r>
            <a:r>
              <a:rPr lang="pt-BR" sz="3200" dirty="0">
                <a:solidFill>
                  <a:srgbClr val="494949"/>
                </a:solidFill>
                <a:hlinkClick r:id="rId3"/>
              </a:rPr>
              <a:t>https://grafana.com/oss/tempo/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56E01D2-FE90-4875-8B18-FA48F5E4FC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37637" y="2735262"/>
            <a:ext cx="2321160" cy="188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9599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080204"/>
            <a:ext cx="4876800" cy="2179058"/>
          </a:xfrm>
        </p:spPr>
        <p:txBody>
          <a:bodyPr/>
          <a:lstStyle/>
          <a:p>
            <a:pPr algn="ctr"/>
            <a:r>
              <a:rPr lang="pt-BR" dirty="0"/>
              <a:t>EXEMPLOS PRÁTICOS</a:t>
            </a:r>
          </a:p>
        </p:txBody>
      </p:sp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2076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4281D-433F-962E-1556-B0C307D32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5A1AFB-80F1-A12B-9B87-4C53713E9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16" y="1238303"/>
            <a:ext cx="76927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Soluções/Infraestrutura (Cloud2Go)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+15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EF20E9-FFCB-4C63-985A-A7423D7F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Diego Matos</a:t>
            </a:r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163F9C1F-EE32-A8CD-0EE2-3D986056CA40}"/>
              </a:ext>
            </a:extLst>
          </p:cNvPr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pt-BR" sz="1836" spc="300" dirty="0">
              <a:solidFill>
                <a:schemeClr val="bg1"/>
              </a:solidFill>
            </a:endParaRPr>
          </a:p>
        </p:txBody>
      </p:sp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7794E9AB-A986-5637-F9EB-DA279F066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 descr="Homem com camisa azul&#10;&#10;Descrição gerada automaticamente">
            <a:extLst>
              <a:ext uri="{FF2B5EF4-FFF2-40B4-BE49-F238E27FC236}">
                <a16:creationId xmlns:a16="http://schemas.microsoft.com/office/drawing/2014/main" id="{EC67BEBB-0CD3-5F39-06B3-4CA10484C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8753" y="661296"/>
            <a:ext cx="2174543" cy="221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1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251145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>
                <a:solidFill>
                  <a:srgbClr val="494949"/>
                </a:solidFill>
              </a:rPr>
              <a:t>Tracing</a:t>
            </a:r>
            <a:r>
              <a:rPr lang="pt-BR" sz="3600" dirty="0">
                <a:solidFill>
                  <a:srgbClr val="494949"/>
                </a:solidFill>
              </a:rPr>
              <a:t> Distribuído: uma visão geral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>
                <a:solidFill>
                  <a:srgbClr val="494949"/>
                </a:solidFill>
              </a:rPr>
              <a:t>OpenTelemetry</a:t>
            </a: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Stack </a:t>
            </a:r>
            <a:r>
              <a:rPr lang="pt-BR" sz="3600" dirty="0" err="1">
                <a:solidFill>
                  <a:srgbClr val="494949"/>
                </a:solidFill>
              </a:rPr>
              <a:t>Grafana</a:t>
            </a: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Exemplos práticos</a:t>
            </a: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D0141170-B7B0-0A6C-F1C7-2DCC24787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605" y="4640262"/>
            <a:ext cx="1091452" cy="1091452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407B10AC-514C-DB1C-CB74-04BFC0A49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0718" y="4640262"/>
            <a:ext cx="1167519" cy="1214087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EC17BF62-99EC-F825-50F7-2284FCAE0E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64853" y="4640704"/>
            <a:ext cx="1495603" cy="121364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CE0B728C-7CB5-86A4-EC50-41904B45B0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51885" y="4640262"/>
            <a:ext cx="1045625" cy="121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Aplicações Distribuídas e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Microservices</a:t>
            </a:r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: desafios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56740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 importância da </a:t>
            </a:r>
            <a:r>
              <a:rPr lang="pt-BR" sz="3200" b="1" dirty="0" err="1">
                <a:solidFill>
                  <a:srgbClr val="494949"/>
                </a:solidFill>
              </a:rPr>
              <a:t>Observabilidade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Necessidade de monitorar a </a:t>
            </a:r>
            <a:r>
              <a:rPr lang="pt-BR" sz="3200" b="1" dirty="0">
                <a:solidFill>
                  <a:srgbClr val="494949"/>
                </a:solidFill>
              </a:rPr>
              <a:t>comunicação entre várias aplicações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Como analisar todo o caminho percorrido por um </a:t>
            </a:r>
            <a:r>
              <a:rPr lang="pt-BR" sz="3200" b="1" dirty="0">
                <a:solidFill>
                  <a:srgbClr val="494949"/>
                </a:solidFill>
              </a:rPr>
              <a:t>fluxo de negócio</a:t>
            </a:r>
            <a:r>
              <a:rPr lang="pt-BR" sz="3200" dirty="0">
                <a:solidFill>
                  <a:srgbClr val="494949"/>
                </a:solidFill>
              </a:rPr>
              <a:t>?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318DF229-4204-4297-8235-68F13208E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1837" y="1744662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146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Pilares da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Observabilidade</a:t>
            </a:r>
            <a:endParaRPr lang="pt-BR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312085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Logs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Métricas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Traces (Rastreamento)</a:t>
            </a:r>
          </a:p>
        </p:txBody>
      </p:sp>
      <p:pic>
        <p:nvPicPr>
          <p:cNvPr id="4" name="Imagem 2" descr="Faca em cima de uma superfície de madeira&#10;&#10;Descrição gerada automaticamente com confiança baixa">
            <a:extLst>
              <a:ext uri="{FF2B5EF4-FFF2-40B4-BE49-F238E27FC236}">
                <a16:creationId xmlns:a16="http://schemas.microsoft.com/office/drawing/2014/main" id="{73AC1FF7-5F88-978D-8428-1C3372535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437" y="2430462"/>
            <a:ext cx="3778044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99537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Distributed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Tracing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56740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Monitoramento de transações</a:t>
            </a:r>
            <a:r>
              <a:rPr lang="pt-BR" sz="3200" dirty="0">
                <a:solidFill>
                  <a:srgbClr val="494949"/>
                </a:solidFill>
              </a:rPr>
              <a:t> em cenários de aplicações distribuídas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Comunicação entre </a:t>
            </a:r>
            <a:r>
              <a:rPr lang="pt-BR" sz="3200" b="1" dirty="0">
                <a:solidFill>
                  <a:srgbClr val="494949"/>
                </a:solidFill>
              </a:rPr>
              <a:t>diferentes sistemas, dependências...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Um </a:t>
            </a:r>
            <a:r>
              <a:rPr lang="pt-BR" sz="3200" b="1" dirty="0">
                <a:solidFill>
                  <a:srgbClr val="494949"/>
                </a:solidFill>
              </a:rPr>
              <a:t>melhor entendimento da arquitetura da solução </a:t>
            </a:r>
            <a:r>
              <a:rPr lang="pt-BR" sz="3200" dirty="0">
                <a:solidFill>
                  <a:srgbClr val="494949"/>
                </a:solidFill>
              </a:rPr>
              <a:t>e das relações entre seus componentes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8563EED7-9C8E-C962-8CEB-8C40EE52FB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0837" y="2336533"/>
            <a:ext cx="3524468" cy="259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6032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Distributed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Tracing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368100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Útil na detecção e resolução de problemas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Identificação de </a:t>
            </a:r>
            <a:r>
              <a:rPr lang="pt-BR" sz="3200" b="1" dirty="0">
                <a:solidFill>
                  <a:srgbClr val="494949"/>
                </a:solidFill>
              </a:rPr>
              <a:t>gargalos de performance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Detecção </a:t>
            </a:r>
            <a:r>
              <a:rPr lang="pt-BR" sz="3200">
                <a:solidFill>
                  <a:srgbClr val="494949"/>
                </a:solidFill>
              </a:rPr>
              <a:t>de fraudes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8563EED7-9C8E-C962-8CEB-8C40EE52FB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0837" y="2336533"/>
            <a:ext cx="3524468" cy="259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6358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Tracing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elementos e conceitos importantes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344709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Telemetria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Log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494949"/>
                </a:solidFill>
              </a:rPr>
              <a:t>Span</a:t>
            </a: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Trace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Métricas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588B0960-19A0-06EB-7CF9-BAF23101B51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0837" y="2336533"/>
            <a:ext cx="3524468" cy="259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1522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1270</TotalTime>
  <Words>1242</Words>
  <Application>Microsoft Office PowerPoint</Application>
  <PresentationFormat>Personalizar</PresentationFormat>
  <Paragraphs>213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22</vt:i4>
      </vt:variant>
    </vt:vector>
  </HeadingPairs>
  <TitlesOfParts>
    <vt:vector size="31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Observabilidade e Monitoramento de Aplicações com OpenTelemetry + stack Grafana</vt:lpstr>
      <vt:lpstr>Renato Groffe</vt:lpstr>
      <vt:lpstr>Diego Matos</vt:lpstr>
      <vt:lpstr>Agenda</vt:lpstr>
      <vt:lpstr>Aplicações Distribuídas e Microservices: desafios</vt:lpstr>
      <vt:lpstr>Pilares da Observabilidade</vt:lpstr>
      <vt:lpstr>Distributed Tracing: uma visão geral</vt:lpstr>
      <vt:lpstr>Distributed Tracing: uma visão geral</vt:lpstr>
      <vt:lpstr>Tracing: elementos e conceitos importantes</vt:lpstr>
      <vt:lpstr>OpenTelemetry: uma visão geral</vt:lpstr>
      <vt:lpstr>OpenTelemetry: uma visão geral</vt:lpstr>
      <vt:lpstr>OpenTelemetry: uma visão geral</vt:lpstr>
      <vt:lpstr>Grafana: uma visão geral</vt:lpstr>
      <vt:lpstr>Grafana: uma visão geral</vt:lpstr>
      <vt:lpstr>Grafana: uma visão geral</vt:lpstr>
      <vt:lpstr>Grafana: uma visão geral</vt:lpstr>
      <vt:lpstr>Ecossistema Grafana (parte dele)</vt:lpstr>
      <vt:lpstr>Ecossistema Grafana + OpenTelemetry + Prometheus</vt:lpstr>
      <vt:lpstr>Loki: uma visão geral</vt:lpstr>
      <vt:lpstr>Tempo: uma visão geral</vt:lpstr>
      <vt:lpstr>EXEMPLOS PRÁTICOS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497</cp:revision>
  <dcterms:created xsi:type="dcterms:W3CDTF">2016-08-05T22:03:34Z</dcterms:created>
  <dcterms:modified xsi:type="dcterms:W3CDTF">2025-01-06T23:56:07Z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