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1"/>
  </p:notesMasterIdLst>
  <p:handoutMasterIdLst>
    <p:handoutMasterId r:id="rId32"/>
  </p:handoutMasterIdLst>
  <p:sldIdLst>
    <p:sldId id="1393" r:id="rId8"/>
    <p:sldId id="1774" r:id="rId9"/>
    <p:sldId id="1765" r:id="rId10"/>
    <p:sldId id="1518" r:id="rId11"/>
    <p:sldId id="1708" r:id="rId12"/>
    <p:sldId id="1758" r:id="rId13"/>
    <p:sldId id="1753" r:id="rId14"/>
    <p:sldId id="1759" r:id="rId15"/>
    <p:sldId id="1754" r:id="rId16"/>
    <p:sldId id="1751" r:id="rId17"/>
    <p:sldId id="1760" r:id="rId18"/>
    <p:sldId id="1762" r:id="rId19"/>
    <p:sldId id="1752" r:id="rId20"/>
    <p:sldId id="1764" r:id="rId21"/>
    <p:sldId id="1766" r:id="rId22"/>
    <p:sldId id="1768" r:id="rId23"/>
    <p:sldId id="1767" r:id="rId24"/>
    <p:sldId id="1773" r:id="rId25"/>
    <p:sldId id="1757" r:id="rId26"/>
    <p:sldId id="1769" r:id="rId27"/>
    <p:sldId id="1776" r:id="rId28"/>
    <p:sldId id="1615" r:id="rId29"/>
    <p:sldId id="1750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765"/>
            <p14:sldId id="1518"/>
            <p14:sldId id="1708"/>
            <p14:sldId id="1758"/>
            <p14:sldId id="1753"/>
            <p14:sldId id="1759"/>
            <p14:sldId id="1754"/>
            <p14:sldId id="1751"/>
            <p14:sldId id="1760"/>
            <p14:sldId id="1762"/>
            <p14:sldId id="1752"/>
            <p14:sldId id="1764"/>
            <p14:sldId id="1766"/>
            <p14:sldId id="1768"/>
            <p14:sldId id="1767"/>
            <p14:sldId id="1773"/>
            <p14:sldId id="1757"/>
            <p14:sldId id="1769"/>
            <p14:sldId id="1776"/>
          </p14:sldIdLst>
        </p14:section>
        <p14:section name="Finalizando" id="{CF622469-3E87-46BA-8ED6-912C47B00EF3}">
          <p14:sldIdLst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4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12/7/2024 5:44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3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1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4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10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1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7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84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1CB7E-25B5-C321-4E23-E1432160C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8F52ECF-2D83-EDF1-D2C1-3FF998E94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E8D4329-6BE3-9F12-B870-A1E1BD862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CB6EDA2-DEFA-98E9-3558-80925EEC6C8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84630-3EE5-3B6E-E8BB-77FA13F1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8C08321-0379-EE49-0102-5EDE316234F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5:50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41CE19-69B3-B62B-0309-85D619328A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0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12/7/2024 5:50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12/7/2024 5:44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9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12/7/2024 5:44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loki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temp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pt-BR" sz="4400" b="1" dirty="0" err="1"/>
              <a:t>Observabilidade</a:t>
            </a:r>
            <a:r>
              <a:rPr lang="pt-BR" sz="4400" b="1" dirty="0"/>
              <a:t> e Monitoramento de Aplicações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dirty="0" err="1"/>
              <a:t>OpenTelemetry</a:t>
            </a:r>
            <a:r>
              <a:rPr lang="pt-BR" sz="4400" b="1" dirty="0"/>
              <a:t> + </a:t>
            </a:r>
            <a:r>
              <a:rPr lang="pt-BR" sz="4400" b="1" dirty="0" err="1"/>
              <a:t>stack</a:t>
            </a:r>
            <a:r>
              <a:rPr lang="pt-BR" sz="4400" b="1" dirty="0"/>
              <a:t> </a:t>
            </a:r>
            <a:r>
              <a:rPr lang="pt-BR" sz="4400" b="1" dirty="0" err="1"/>
              <a:t>Grafana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BB1A81F-C4E5-D37B-118B-A6A74116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825" y="2290748"/>
            <a:ext cx="1393856" cy="1393856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01164D4E-3261-D6DF-D0AC-34AAB0FF8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9637" y="2212441"/>
            <a:ext cx="1490999" cy="155046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7C5CF0A-049D-C60F-55E2-35AC203023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7469" y="4202382"/>
            <a:ext cx="1335333" cy="108359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2702316-C6BC-9B6B-5213-93F635FA4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03751" y="4065074"/>
            <a:ext cx="1065930" cy="1243585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982" y="3094640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ADB9246-A864-2849-E632-040526E9EB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0BFF81DC-DE29-51A5-F50E-F3348B04628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580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Instrumentação em aplicações para coleta de métricas 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Viabiliza a implementação de </a:t>
            </a:r>
            <a:r>
              <a:rPr lang="pt-BR" sz="2800" b="1" dirty="0" err="1">
                <a:solidFill>
                  <a:srgbClr val="494949"/>
                </a:solidFill>
              </a:rPr>
              <a:t>tracing</a:t>
            </a:r>
            <a:r>
              <a:rPr lang="pt-BR" sz="2800" b="1" dirty="0">
                <a:solidFill>
                  <a:srgbClr val="494949"/>
                </a:solidFill>
              </a:rPr>
              <a:t> distribuído</a:t>
            </a:r>
            <a:r>
              <a:rPr lang="pt-BR" sz="28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Nível de maturidade na </a:t>
            </a:r>
            <a:r>
              <a:rPr lang="pt-BR" sz="2800" b="1" dirty="0">
                <a:solidFill>
                  <a:srgbClr val="494949"/>
                </a:solidFill>
              </a:rPr>
              <a:t>CNCF (Cloud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Computing</a:t>
            </a:r>
            <a:r>
              <a:rPr lang="pt-BR" sz="2800" b="1" dirty="0">
                <a:solidFill>
                  <a:srgbClr val="494949"/>
                </a:solidFill>
              </a:rPr>
              <a:t> Foundation): </a:t>
            </a:r>
            <a:r>
              <a:rPr lang="pt-BR" sz="2800" b="1" dirty="0" err="1">
                <a:solidFill>
                  <a:srgbClr val="494949"/>
                </a:solidFill>
              </a:rPr>
              <a:t>Incubating</a:t>
            </a:r>
            <a:endParaRPr lang="pt-BR" sz="2800" b="1" dirty="0">
              <a:solidFill>
                <a:srgbClr val="494949"/>
              </a:solidFill>
            </a:endParaRPr>
          </a:p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https://opentelemetry.io/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1416CE1-D397-1F5F-0498-E6FA02D7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47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304083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múltiplas </a:t>
            </a: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: </a:t>
            </a:r>
            <a:r>
              <a:rPr lang="pt-BR" sz="3200" b="1" dirty="0">
                <a:solidFill>
                  <a:srgbClr val="494949"/>
                </a:solidFill>
              </a:rPr>
              <a:t>.NET, Java, Node.js, Python...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Exporters</a:t>
            </a:r>
            <a:r>
              <a:rPr lang="pt-BR" sz="3200" dirty="0">
                <a:solidFill>
                  <a:srgbClr val="494949"/>
                </a:solidFill>
              </a:rPr>
              <a:t>/soluções de monitoramento com suporte</a:t>
            </a:r>
            <a:r>
              <a:rPr lang="pt-BR" sz="3200" b="1" dirty="0">
                <a:solidFill>
                  <a:srgbClr val="494949"/>
                </a:solidFill>
              </a:rPr>
              <a:t>: Console,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Tempo, Jaeger,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b="1" dirty="0">
                <a:solidFill>
                  <a:srgbClr val="494949"/>
                </a:solidFill>
              </a:rPr>
              <a:t>, Azure Monitor,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Insights, </a:t>
            </a:r>
            <a:r>
              <a:rPr lang="pt-BR" sz="3200" b="1" dirty="0" err="1">
                <a:solidFill>
                  <a:srgbClr val="494949"/>
                </a:solidFill>
              </a:rPr>
              <a:t>Dynatrace</a:t>
            </a:r>
            <a:r>
              <a:rPr lang="pt-BR" sz="3200" b="1" dirty="0">
                <a:solidFill>
                  <a:srgbClr val="494949"/>
                </a:solidFill>
              </a:rPr>
              <a:t>, AWS </a:t>
            </a:r>
            <a:r>
              <a:rPr lang="pt-BR" sz="3200" b="1" dirty="0" err="1">
                <a:solidFill>
                  <a:srgbClr val="494949"/>
                </a:solidFill>
              </a:rPr>
              <a:t>CloudWatch</a:t>
            </a:r>
            <a:r>
              <a:rPr lang="pt-BR" sz="3200" b="1" dirty="0">
                <a:solidFill>
                  <a:srgbClr val="494949"/>
                </a:solidFill>
              </a:rPr>
              <a:t>, New </a:t>
            </a:r>
            <a:r>
              <a:rPr lang="pt-BR" sz="3200" b="1" dirty="0" err="1">
                <a:solidFill>
                  <a:srgbClr val="494949"/>
                </a:solidFill>
              </a:rPr>
              <a:t>Relic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08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259763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Collector</a:t>
            </a:r>
            <a:r>
              <a:rPr lang="pt-BR" sz="3200" dirty="0">
                <a:solidFill>
                  <a:srgbClr val="494949"/>
                </a:solidFill>
              </a:rPr>
              <a:t>: mecanismo para receber, processar e exportar dados de </a:t>
            </a:r>
            <a:r>
              <a:rPr lang="pt-BR" sz="3200" b="1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Protocol</a:t>
            </a:r>
            <a:r>
              <a:rPr lang="pt-BR" sz="3200" b="1" dirty="0">
                <a:solidFill>
                  <a:srgbClr val="494949"/>
                </a:solidFill>
              </a:rPr>
              <a:t> (OTLP)</a:t>
            </a:r>
            <a:r>
              <a:rPr lang="pt-BR" sz="3200" dirty="0">
                <a:solidFill>
                  <a:srgbClr val="494949"/>
                </a:solidFill>
              </a:rPr>
              <a:t> → suporte a </a:t>
            </a:r>
            <a:r>
              <a:rPr lang="pt-BR" sz="3200" b="1" dirty="0">
                <a:solidFill>
                  <a:srgbClr val="494949"/>
                </a:solidFill>
              </a:rPr>
              <a:t>HTTP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4318</a:t>
            </a:r>
            <a:r>
              <a:rPr lang="pt-BR" sz="3200" dirty="0">
                <a:solidFill>
                  <a:srgbClr val="494949"/>
                </a:solidFill>
              </a:rPr>
              <a:t>) e </a:t>
            </a:r>
            <a:r>
              <a:rPr lang="pt-BR" sz="3200" b="1" dirty="0" err="1">
                <a:solidFill>
                  <a:srgbClr val="494949"/>
                </a:solidFill>
              </a:rPr>
              <a:t>gRPC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(</a:t>
            </a:r>
            <a:r>
              <a:rPr lang="pt-BR" sz="3200" b="1" dirty="0">
                <a:solidFill>
                  <a:srgbClr val="494949"/>
                </a:solidFill>
              </a:rPr>
              <a:t>porta 4317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42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1262"/>
            <a:ext cx="8379634" cy="4825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Monitoramento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 err="1">
                <a:solidFill>
                  <a:srgbClr val="494949"/>
                </a:solidFill>
              </a:rPr>
              <a:t>observabilidade</a:t>
            </a:r>
            <a:r>
              <a:rPr lang="pt-BR" sz="2900" dirty="0">
                <a:solidFill>
                  <a:srgbClr val="494949"/>
                </a:solidFill>
              </a:rPr>
              <a:t> de aplicações e infraestrutura</a:t>
            </a:r>
            <a:br>
              <a:rPr lang="pt-BR" sz="2900" b="1" dirty="0">
                <a:solidFill>
                  <a:srgbClr val="494949"/>
                </a:solidFill>
              </a:rPr>
            </a:b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Dashboards</a:t>
            </a:r>
            <a:r>
              <a:rPr lang="pt-BR" sz="2900" dirty="0">
                <a:solidFill>
                  <a:srgbClr val="494949"/>
                </a:solidFill>
              </a:rPr>
              <a:t> para visualização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Alertas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Open </a:t>
            </a:r>
            <a:r>
              <a:rPr lang="pt-BR" sz="2900" b="1" dirty="0" err="1">
                <a:solidFill>
                  <a:srgbClr val="494949"/>
                </a:solidFill>
              </a:rPr>
              <a:t>source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Site: </a:t>
            </a:r>
            <a:r>
              <a:rPr lang="pt-BR" sz="2900" dirty="0">
                <a:solidFill>
                  <a:srgbClr val="494949"/>
                </a:solidFill>
                <a:hlinkClick r:id="rId3"/>
              </a:rPr>
              <a:t>https://grafana.com/</a:t>
            </a:r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Flexibilidade, com suporte a diferentes tecnologias/fontes de dados </a:t>
            </a:r>
            <a:r>
              <a:rPr lang="pt-BR" sz="3600" b="1" dirty="0">
                <a:solidFill>
                  <a:srgbClr val="494949"/>
                </a:solidFill>
              </a:rPr>
              <a:t>(Data </a:t>
            </a:r>
            <a:r>
              <a:rPr lang="pt-BR" sz="3600" b="1" dirty="0" err="1">
                <a:solidFill>
                  <a:srgbClr val="494949"/>
                </a:solidFill>
              </a:rPr>
              <a:t>Sources</a:t>
            </a:r>
            <a:r>
              <a:rPr lang="pt-BR" sz="36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de possíveis Data </a:t>
            </a:r>
            <a:r>
              <a:rPr lang="pt-BR" sz="3600" dirty="0" err="1">
                <a:solidFill>
                  <a:srgbClr val="494949"/>
                </a:solidFill>
              </a:rPr>
              <a:t>Sources</a:t>
            </a:r>
            <a:r>
              <a:rPr lang="pt-BR" sz="3600" dirty="0">
                <a:solidFill>
                  <a:srgbClr val="494949"/>
                </a:solidFill>
              </a:rPr>
              <a:t>: </a:t>
            </a:r>
            <a:r>
              <a:rPr lang="pt-BR" sz="3600" b="1" dirty="0">
                <a:solidFill>
                  <a:srgbClr val="494949"/>
                </a:solidFill>
              </a:rPr>
              <a:t>Azure Monitor, AWS </a:t>
            </a:r>
            <a:r>
              <a:rPr lang="pt-BR" sz="3600" b="1" dirty="0" err="1">
                <a:solidFill>
                  <a:srgbClr val="494949"/>
                </a:solidFill>
              </a:rPr>
              <a:t>CloudWatch</a:t>
            </a:r>
            <a:r>
              <a:rPr lang="pt-BR" sz="3600" b="1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Prometheus</a:t>
            </a:r>
            <a:r>
              <a:rPr lang="pt-BR" sz="3600" b="1" dirty="0">
                <a:solidFill>
                  <a:srgbClr val="494949"/>
                </a:solidFill>
              </a:rPr>
              <a:t>, SQL Server, PostgreSQL, Oracle...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2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8382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Visualização unificada </a:t>
            </a:r>
            <a:r>
              <a:rPr lang="pt-BR" sz="3600" dirty="0">
                <a:solidFill>
                  <a:srgbClr val="494949"/>
                </a:solidFill>
              </a:rPr>
              <a:t>de múltiplas fontes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Centenas de </a:t>
            </a:r>
            <a:r>
              <a:rPr lang="pt-BR" sz="3600" b="1" dirty="0">
                <a:solidFill>
                  <a:srgbClr val="494949"/>
                </a:solidFill>
              </a:rPr>
              <a:t>dashboards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Customização de dashboards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996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358251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Facilidade de uso</a:t>
            </a:r>
            <a:r>
              <a:rPr lang="pt-BR" sz="3200" dirty="0">
                <a:solidFill>
                  <a:srgbClr val="494949"/>
                </a:solidFill>
              </a:rPr>
              <a:t>, com uma interface intuitiva e amigável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Principal componente de todo um </a:t>
            </a:r>
            <a:r>
              <a:rPr lang="pt-BR" sz="3200" b="1" dirty="0">
                <a:solidFill>
                  <a:srgbClr val="494949"/>
                </a:solidFill>
              </a:rPr>
              <a:t>ecossistema de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r>
              <a:rPr lang="pt-BR" sz="3200" b="1" dirty="0">
                <a:solidFill>
                  <a:srgbClr val="494949"/>
                </a:solidFill>
              </a:rPr>
              <a:t> 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3030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Grafana 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parte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dele)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667748"/>
            <a:ext cx="8379634" cy="48013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494949"/>
                </a:solidFill>
              </a:rPr>
              <a:t>Loki</a:t>
            </a:r>
            <a:r>
              <a:rPr lang="pt-BR" b="1" dirty="0">
                <a:solidFill>
                  <a:srgbClr val="494949"/>
                </a:solidFill>
              </a:rPr>
              <a:t> (logs)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494949"/>
                </a:solidFill>
              </a:rPr>
              <a:t>Tempo (trace distribuído)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7637" y="3727581"/>
            <a:ext cx="1537857" cy="159919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6D5D3C95-F590-95F3-0763-43051DA81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6565" y="2277542"/>
            <a:ext cx="1495425" cy="121350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AFAAA29-3F0A-CB36-5EED-B8DAF5A51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6924" y="2185393"/>
            <a:ext cx="1219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53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Grafana + 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+ Prometheus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52ABE67C-032C-C185-7F22-B0F3C7DC3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6" y="1363662"/>
            <a:ext cx="11005821" cy="49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76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Loki: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87462"/>
            <a:ext cx="8379634" cy="540455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>
                <a:solidFill>
                  <a:srgbClr val="494949"/>
                </a:solidFill>
              </a:rPr>
              <a:t>agregação de 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Depende do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Promtail</a:t>
            </a:r>
            <a:r>
              <a:rPr lang="pt-BR" sz="3200" dirty="0">
                <a:solidFill>
                  <a:srgbClr val="494949"/>
                </a:solidFill>
              </a:rPr>
              <a:t> (agente de coleta)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Fácil configuração</a:t>
            </a:r>
            <a:r>
              <a:rPr lang="pt-BR" sz="3200" dirty="0">
                <a:solidFill>
                  <a:srgbClr val="494949"/>
                </a:solidFill>
              </a:rPr>
              <a:t> em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https://grafana.com/oss/loki/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6F6AC1E-6D31-B559-2B3D-DEDF0471E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5837" y="2479279"/>
            <a:ext cx="1745113" cy="20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509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Tempo: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766879"/>
            <a:ext cx="83796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Solução escalável </a:t>
            </a:r>
            <a:r>
              <a:rPr lang="pt-BR" sz="3200" dirty="0">
                <a:solidFill>
                  <a:srgbClr val="494949"/>
                </a:solidFill>
              </a:rPr>
              <a:t>para </a:t>
            </a:r>
            <a:r>
              <a:rPr lang="pt-BR" sz="3200" b="1" dirty="0" err="1">
                <a:solidFill>
                  <a:srgbClr val="494949"/>
                </a:solidFill>
              </a:rPr>
              <a:t>tracing</a:t>
            </a:r>
            <a:r>
              <a:rPr lang="pt-BR" sz="3200" b="1" dirty="0">
                <a:solidFill>
                  <a:srgbClr val="494949"/>
                </a:solidFill>
              </a:rPr>
              <a:t> distribuído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Integração com </a:t>
            </a: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Loki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endParaRPr lang="pt-BR" sz="3200" b="1" dirty="0">
              <a:solidFill>
                <a:srgbClr val="494949"/>
              </a:solidFill>
            </a:endParaRP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https://grafana.com/oss/tempo/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56E01D2-FE90-4875-8B18-FA48F5E4F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7637" y="2735262"/>
            <a:ext cx="2321160" cy="18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599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7182D-F3A3-6505-3887-C34D1D3C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15B5C-F6AA-5CE9-EC6B-8A3067A4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AF987B-D034-0D94-6034-CF1BBA785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1437" y="3885056"/>
            <a:ext cx="9982201" cy="517065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github.com/</a:t>
            </a:r>
            <a:r>
              <a:rPr lang="pt-BR" sz="2400" b="1" dirty="0" err="1">
                <a:solidFill>
                  <a:schemeClr val="bg1"/>
                </a:solidFill>
              </a:rPr>
              <a:t>renatogroffe</a:t>
            </a:r>
            <a:r>
              <a:rPr lang="pt-BR" sz="2400" b="1" dirty="0">
                <a:solidFill>
                  <a:schemeClr val="bg1"/>
                </a:solidFill>
              </a:rPr>
              <a:t>/OpenTelemetry-Grafana_DEVPIRAFestival-2024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7B1C140-3A54-D3F5-847B-512B8818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05" y="4640262"/>
            <a:ext cx="1091452" cy="1091452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2B4B6CE4-AA86-D2E9-B101-54E0634C9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0718" y="4640262"/>
            <a:ext cx="1167519" cy="121408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B7E24B3D-12B5-65CE-8891-1A1EA116E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4853" y="4640704"/>
            <a:ext cx="1495603" cy="121364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CB1BA3CF-5625-6EB6-CE37-E00072100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1885" y="4640262"/>
            <a:ext cx="1045625" cy="1219895"/>
          </a:xfrm>
          <a:prstGeom prst="rect">
            <a:avLst/>
          </a:prstGeom>
        </p:spPr>
      </p:pic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0F695669-33AB-21F6-7A7A-FB8A36F43D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4753" y="1134368"/>
            <a:ext cx="2354263" cy="23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2715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-1" y="-27659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1135062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  <p:pic>
        <p:nvPicPr>
          <p:cNvPr id="10" name="Imagem 9" descr="Código QR&#10;&#10;Descrição gerada automaticamente">
            <a:extLst>
              <a:ext uri="{FF2B5EF4-FFF2-40B4-BE49-F238E27FC236}">
                <a16:creationId xmlns:a16="http://schemas.microsoft.com/office/drawing/2014/main" id="{DA027E1A-FAE6-0886-AFC9-12890F60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04" y="3680405"/>
            <a:ext cx="2354263" cy="23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1437" y="3885056"/>
            <a:ext cx="9982201" cy="517065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github.com/</a:t>
            </a:r>
            <a:r>
              <a:rPr lang="pt-BR" sz="2400" b="1" dirty="0" err="1">
                <a:solidFill>
                  <a:schemeClr val="bg1"/>
                </a:solidFill>
              </a:rPr>
              <a:t>renatogroffe</a:t>
            </a:r>
            <a:r>
              <a:rPr lang="pt-BR" sz="2400" b="1" dirty="0">
                <a:solidFill>
                  <a:schemeClr val="bg1"/>
                </a:solidFill>
              </a:rPr>
              <a:t>/OpenTelemetry-Grafana_DEVPIRAFestival-2024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80D138C-6E62-82B9-73A3-D99FE6D1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05" y="4640262"/>
            <a:ext cx="1091452" cy="1091452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9527389-0FC7-242C-19CA-8F8D6A61B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0718" y="4640262"/>
            <a:ext cx="1167519" cy="121408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B0F52D5-A688-DF17-E7F6-E43735DC7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4853" y="4640704"/>
            <a:ext cx="1495603" cy="121364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E85FB2F4-608B-1221-6C10-C27880F08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1885" y="4640262"/>
            <a:ext cx="1045625" cy="1219895"/>
          </a:xfrm>
          <a:prstGeom prst="rect">
            <a:avLst/>
          </a:prstGeom>
        </p:spPr>
      </p:pic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454594F6-6D88-8970-1F0C-ECC7AD3298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4753" y="1134368"/>
            <a:ext cx="2354263" cy="23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Tracing</a:t>
            </a:r>
            <a:r>
              <a:rPr lang="pt-BR" sz="3600" dirty="0">
                <a:solidFill>
                  <a:srgbClr val="494949"/>
                </a:solidFill>
              </a:rPr>
              <a:t> Distribuído: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OpenTelemetry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Stack </a:t>
            </a:r>
            <a:r>
              <a:rPr lang="pt-BR" sz="3600" dirty="0" err="1">
                <a:solidFill>
                  <a:srgbClr val="494949"/>
                </a:solidFill>
              </a:rPr>
              <a:t>Grafana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0141170-B7B0-0A6C-F1C7-2DCC2478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05" y="4640262"/>
            <a:ext cx="1091452" cy="1091452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07B10AC-514C-DB1C-CB74-04BFC0A4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0718" y="4640262"/>
            <a:ext cx="1167519" cy="121408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EC17BF62-99EC-F825-50F7-2284FCAE0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4853" y="4640704"/>
            <a:ext cx="1495603" cy="121364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E0B728C-7CB5-86A4-EC50-41904B45B0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1885" y="4640262"/>
            <a:ext cx="1045625" cy="121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73AC1FF7-5F88-978D-8428-1C33725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</a:t>
            </a:r>
            <a:r>
              <a:rPr lang="pt-BR" sz="3200" dirty="0">
                <a:solidFill>
                  <a:srgbClr val="494949"/>
                </a:solidFill>
              </a:rPr>
              <a:t> em cenários de aplicações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entre </a:t>
            </a:r>
            <a:r>
              <a:rPr lang="pt-BR" sz="3200" b="1" dirty="0">
                <a:solidFill>
                  <a:srgbClr val="494949"/>
                </a:solidFill>
              </a:rPr>
              <a:t>diferentes sistemas, dependências...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</a:t>
            </a:r>
            <a:r>
              <a:rPr lang="pt-BR" sz="3200" b="1" dirty="0">
                <a:solidFill>
                  <a:srgbClr val="494949"/>
                </a:solidFill>
              </a:rPr>
              <a:t>melhor entendimento da arquitetura da solução </a:t>
            </a:r>
            <a:r>
              <a:rPr lang="pt-BR" sz="3200" dirty="0">
                <a:solidFill>
                  <a:srgbClr val="494949"/>
                </a:solidFill>
              </a:rPr>
              <a:t>e das relações entre seus componentes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Útil na detecção e resolução de 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</a:t>
            </a:r>
            <a:r>
              <a:rPr lang="pt-BR" sz="3200" b="1" dirty="0">
                <a:solidFill>
                  <a:srgbClr val="494949"/>
                </a:solidFill>
              </a:rPr>
              <a:t>gargalos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Detecção de fraudes</a:t>
            </a:r>
            <a:r>
              <a:rPr lang="pt-BR" sz="3200" dirty="0">
                <a:solidFill>
                  <a:srgbClr val="494949"/>
                </a:solidFill>
              </a:rPr>
              <a:t> (até mesmo isso...)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35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elementos e conceitos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Span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Métricas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88B0960-19A0-06EB-7CF9-BAF2310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52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1225</TotalTime>
  <Words>1291</Words>
  <Application>Microsoft Office PowerPoint</Application>
  <PresentationFormat>Personalizar</PresentationFormat>
  <Paragraphs>211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Observabilidade e Monitoramento de Aplicações com OpenTelemetry + stack Grafana</vt:lpstr>
      <vt:lpstr>Renato Groffe</vt:lpstr>
      <vt:lpstr>Conteúdos desta apresentação</vt:lpstr>
      <vt:lpstr>Agenda</vt:lpstr>
      <vt:lpstr>Aplicações Distribuídas e Microservices: desafios</vt:lpstr>
      <vt:lpstr>Pilares da Observabilidade</vt:lpstr>
      <vt:lpstr>Distributed Tracing: uma visão geral</vt:lpstr>
      <vt:lpstr>Distributed Tracing: uma visão geral</vt:lpstr>
      <vt:lpstr>Tracing: elementos e conceitos importantes</vt:lpstr>
      <vt:lpstr>OpenTelemetry: uma visão geral</vt:lpstr>
      <vt:lpstr>OpenTelemetry: uma visão geral</vt:lpstr>
      <vt:lpstr>OpenTelemetry: uma visão geral</vt:lpstr>
      <vt:lpstr>Grafana: uma visão geral</vt:lpstr>
      <vt:lpstr>Grafana: uma visão geral</vt:lpstr>
      <vt:lpstr>Grafana: uma visão geral</vt:lpstr>
      <vt:lpstr>Grafana: uma visão geral</vt:lpstr>
      <vt:lpstr>Ecossistema Grafana (parte dele)</vt:lpstr>
      <vt:lpstr>Ecossistema Grafana + OpenTelemetry + Prometheus</vt:lpstr>
      <vt:lpstr>Loki: uma visão geral</vt:lpstr>
      <vt:lpstr>Tempo: uma visão geral</vt:lpstr>
      <vt:lpstr>Conteúdos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495</cp:revision>
  <dcterms:created xsi:type="dcterms:W3CDTF">2016-08-05T22:03:34Z</dcterms:created>
  <dcterms:modified xsi:type="dcterms:W3CDTF">2024-12-07T08:51:30Z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