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31"/>
  </p:notesMasterIdLst>
  <p:handoutMasterIdLst>
    <p:handoutMasterId r:id="rId32"/>
  </p:handoutMasterIdLst>
  <p:sldIdLst>
    <p:sldId id="1393" r:id="rId8"/>
    <p:sldId id="1774" r:id="rId9"/>
    <p:sldId id="1765" r:id="rId10"/>
    <p:sldId id="1518" r:id="rId11"/>
    <p:sldId id="1708" r:id="rId12"/>
    <p:sldId id="1758" r:id="rId13"/>
    <p:sldId id="1753" r:id="rId14"/>
    <p:sldId id="1759" r:id="rId15"/>
    <p:sldId id="1754" r:id="rId16"/>
    <p:sldId id="1751" r:id="rId17"/>
    <p:sldId id="1760" r:id="rId18"/>
    <p:sldId id="1762" r:id="rId19"/>
    <p:sldId id="1752" r:id="rId20"/>
    <p:sldId id="1764" r:id="rId21"/>
    <p:sldId id="1766" r:id="rId22"/>
    <p:sldId id="1768" r:id="rId23"/>
    <p:sldId id="1767" r:id="rId24"/>
    <p:sldId id="1773" r:id="rId25"/>
    <p:sldId id="1757" r:id="rId26"/>
    <p:sldId id="1769" r:id="rId27"/>
    <p:sldId id="1775" r:id="rId28"/>
    <p:sldId id="1615" r:id="rId29"/>
    <p:sldId id="1750" r:id="rId3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765"/>
            <p14:sldId id="1518"/>
            <p14:sldId id="1708"/>
            <p14:sldId id="1758"/>
            <p14:sldId id="1753"/>
            <p14:sldId id="1759"/>
            <p14:sldId id="1754"/>
            <p14:sldId id="1751"/>
            <p14:sldId id="1760"/>
            <p14:sldId id="1762"/>
            <p14:sldId id="1752"/>
            <p14:sldId id="1764"/>
            <p14:sldId id="1766"/>
            <p14:sldId id="1768"/>
            <p14:sldId id="1767"/>
            <p14:sldId id="1773"/>
            <p14:sldId id="1757"/>
            <p14:sldId id="1769"/>
            <p14:sldId id="1775"/>
          </p14:sldIdLst>
        </p14:section>
        <p14:section name="Finalizando" id="{CF622469-3E87-46BA-8ED6-912C47B00EF3}">
          <p14:sldIdLst>
            <p14:sldId id="1615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 varScale="1">
        <p:scale>
          <a:sx n="81" d="100"/>
          <a:sy n="81" d="100"/>
        </p:scale>
        <p:origin x="629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11/21/2024 7:17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11/21/2024 7:17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2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18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93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9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31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04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10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51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7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84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08064-08E5-04EF-3EAA-680A6F5A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9176F8-3521-963C-537E-AC96755241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009FA13-0B2B-1589-F99C-D52994239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F119F229-9934-CACB-FD4C-B46B2A0BC335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829BF6-4A3C-9014-3ECD-E38695FF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7C38B84-7612-3ABA-EB36-FE308B51B64D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7:28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35F30E-AA18-E70A-1784-FBBFB92FB9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68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11/21/2024 7:29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11/21/2024 7:17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67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8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91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11/21/2024 7:17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3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lemetry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oss/loki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oss/temp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hyperlink" Target="https://github.com/renatogroffe/OpenTelemetry-Grafana_DevReferencias-2024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hyperlink" Target="https://github.com/renatogroffe/OpenTelemetry-Grafana_DevReferencias-2024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666693"/>
            <a:ext cx="11201400" cy="2297169"/>
          </a:xfrm>
        </p:spPr>
        <p:txBody>
          <a:bodyPr/>
          <a:lstStyle/>
          <a:p>
            <a:r>
              <a:rPr lang="pt-BR" sz="4400" b="1" dirty="0" err="1"/>
              <a:t>Observabilidade</a:t>
            </a:r>
            <a:r>
              <a:rPr lang="pt-BR" sz="4400" b="1" dirty="0"/>
              <a:t> e Monitoramento de Aplicações</a:t>
            </a:r>
            <a:br>
              <a:rPr lang="pt-BR" sz="4400" b="1" dirty="0"/>
            </a:br>
            <a:r>
              <a:rPr lang="pt-BR" sz="4400" b="1" dirty="0"/>
              <a:t>com </a:t>
            </a:r>
            <a:r>
              <a:rPr lang="pt-BR" sz="4400" b="1" dirty="0" err="1"/>
              <a:t>OpenTelemetry</a:t>
            </a:r>
            <a:r>
              <a:rPr lang="pt-BR" sz="4400" b="1" dirty="0"/>
              <a:t> + </a:t>
            </a:r>
            <a:r>
              <a:rPr lang="pt-BR" sz="4400" b="1" dirty="0" err="1"/>
              <a:t>stack</a:t>
            </a:r>
            <a:r>
              <a:rPr lang="pt-BR" sz="4400" b="1" dirty="0"/>
              <a:t> </a:t>
            </a:r>
            <a:r>
              <a:rPr lang="pt-BR" sz="4400" b="1" dirty="0" err="1"/>
              <a:t>Grafana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7BB1A81F-C4E5-D37B-118B-A6A74116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825" y="2290748"/>
            <a:ext cx="1393856" cy="1393856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01164D4E-3261-D6DF-D0AC-34AAB0FF88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99637" y="2212441"/>
            <a:ext cx="1490999" cy="155046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7C5CF0A-049D-C60F-55E2-35AC203023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77469" y="4202382"/>
            <a:ext cx="1335333" cy="108359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A2702316-C6BC-9B6B-5213-93F635FA4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03751" y="4065074"/>
            <a:ext cx="1065930" cy="1243585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FBDA6EF-1FF4-1884-E318-C9775D522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982" y="3094640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Docker Captain,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ADB9246-A864-2849-E632-040526E9EB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0BFF81DC-DE29-51A5-F50E-F3348B04628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0590" r="25492"/>
          <a:stretch/>
        </p:blipFill>
        <p:spPr>
          <a:xfrm>
            <a:off x="3924581" y="5920754"/>
            <a:ext cx="2752086" cy="8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580034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Instrumentação em aplicações para coleta de métricas 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Viabiliza a implementação de </a:t>
            </a:r>
            <a:r>
              <a:rPr lang="pt-BR" sz="2800" b="1" dirty="0" err="1">
                <a:solidFill>
                  <a:srgbClr val="494949"/>
                </a:solidFill>
              </a:rPr>
              <a:t>tracing</a:t>
            </a:r>
            <a:r>
              <a:rPr lang="pt-BR" sz="2800" b="1" dirty="0">
                <a:solidFill>
                  <a:srgbClr val="494949"/>
                </a:solidFill>
              </a:rPr>
              <a:t> distribuído</a:t>
            </a:r>
            <a:r>
              <a:rPr lang="pt-BR" sz="28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Nível de maturidade na </a:t>
            </a:r>
            <a:r>
              <a:rPr lang="pt-BR" sz="2800" b="1" dirty="0">
                <a:solidFill>
                  <a:srgbClr val="494949"/>
                </a:solidFill>
              </a:rPr>
              <a:t>CNCF (Cloud </a:t>
            </a:r>
            <a:r>
              <a:rPr lang="pt-BR" sz="2800" b="1" dirty="0" err="1">
                <a:solidFill>
                  <a:srgbClr val="494949"/>
                </a:solidFill>
              </a:rPr>
              <a:t>Native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Computing</a:t>
            </a:r>
            <a:r>
              <a:rPr lang="pt-BR" sz="2800" b="1" dirty="0">
                <a:solidFill>
                  <a:srgbClr val="494949"/>
                </a:solidFill>
              </a:rPr>
              <a:t> Foundation): </a:t>
            </a:r>
            <a:r>
              <a:rPr lang="pt-BR" sz="2800" b="1" dirty="0" err="1">
                <a:solidFill>
                  <a:srgbClr val="494949"/>
                </a:solidFill>
              </a:rPr>
              <a:t>Incubating</a:t>
            </a:r>
            <a:endParaRPr lang="pt-BR" sz="2800" b="1" dirty="0">
              <a:solidFill>
                <a:srgbClr val="494949"/>
              </a:solidFill>
            </a:endParaRPr>
          </a:p>
          <a:p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https://opentelemetry.io/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1416CE1-D397-1F5F-0498-E6FA02D7F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47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199034" cy="304083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múltiplas </a:t>
            </a:r>
            <a:r>
              <a:rPr lang="pt-BR" sz="3200" dirty="0" err="1">
                <a:solidFill>
                  <a:srgbClr val="494949"/>
                </a:solidFill>
              </a:rPr>
              <a:t>stacks</a:t>
            </a:r>
            <a:r>
              <a:rPr lang="pt-BR" sz="3200" dirty="0">
                <a:solidFill>
                  <a:srgbClr val="494949"/>
                </a:solidFill>
              </a:rPr>
              <a:t>: </a:t>
            </a:r>
            <a:r>
              <a:rPr lang="pt-BR" sz="3200" b="1" dirty="0">
                <a:solidFill>
                  <a:srgbClr val="494949"/>
                </a:solidFill>
              </a:rPr>
              <a:t>.NET, Java, Node.js, Python...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Exporters</a:t>
            </a:r>
            <a:r>
              <a:rPr lang="pt-BR" sz="3200" dirty="0">
                <a:solidFill>
                  <a:srgbClr val="494949"/>
                </a:solidFill>
              </a:rPr>
              <a:t>/soluções de monitoramento com suporte</a:t>
            </a:r>
            <a:r>
              <a:rPr lang="pt-BR" sz="3200" b="1" dirty="0">
                <a:solidFill>
                  <a:srgbClr val="494949"/>
                </a:solidFill>
              </a:rPr>
              <a:t>: Console, </a:t>
            </a:r>
            <a:r>
              <a:rPr lang="pt-BR" sz="3200" b="1" dirty="0" err="1">
                <a:solidFill>
                  <a:srgbClr val="494949"/>
                </a:solidFill>
              </a:rPr>
              <a:t>Grafana</a:t>
            </a:r>
            <a:r>
              <a:rPr lang="pt-BR" sz="3200" b="1" dirty="0">
                <a:solidFill>
                  <a:srgbClr val="494949"/>
                </a:solidFill>
              </a:rPr>
              <a:t> Tempo, Jaeger, </a:t>
            </a:r>
            <a:r>
              <a:rPr lang="pt-BR" sz="3200" b="1" dirty="0" err="1">
                <a:solidFill>
                  <a:srgbClr val="494949"/>
                </a:solidFill>
              </a:rPr>
              <a:t>Zipkin</a:t>
            </a:r>
            <a:r>
              <a:rPr lang="pt-BR" sz="3200" b="1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Prometheus</a:t>
            </a:r>
            <a:r>
              <a:rPr lang="pt-BR" sz="3200" b="1" dirty="0">
                <a:solidFill>
                  <a:srgbClr val="494949"/>
                </a:solidFill>
              </a:rPr>
              <a:t>, Azure Monitor, </a:t>
            </a:r>
            <a:r>
              <a:rPr lang="pt-BR" sz="3200" b="1" dirty="0" err="1">
                <a:solidFill>
                  <a:srgbClr val="494949"/>
                </a:solidFill>
              </a:rPr>
              <a:t>Application</a:t>
            </a:r>
            <a:r>
              <a:rPr lang="pt-BR" sz="3200" b="1" dirty="0">
                <a:solidFill>
                  <a:srgbClr val="494949"/>
                </a:solidFill>
              </a:rPr>
              <a:t> Insights, </a:t>
            </a:r>
            <a:r>
              <a:rPr lang="pt-BR" sz="3200" b="1" dirty="0" err="1">
                <a:solidFill>
                  <a:srgbClr val="494949"/>
                </a:solidFill>
              </a:rPr>
              <a:t>Dynatrace</a:t>
            </a:r>
            <a:r>
              <a:rPr lang="pt-BR" sz="3200" b="1" dirty="0">
                <a:solidFill>
                  <a:srgbClr val="494949"/>
                </a:solidFill>
              </a:rPr>
              <a:t>, AWS </a:t>
            </a:r>
            <a:r>
              <a:rPr lang="pt-BR" sz="3200" b="1" dirty="0" err="1">
                <a:solidFill>
                  <a:srgbClr val="494949"/>
                </a:solidFill>
              </a:rPr>
              <a:t>CloudWatch</a:t>
            </a:r>
            <a:r>
              <a:rPr lang="pt-BR" sz="3200" b="1" dirty="0">
                <a:solidFill>
                  <a:srgbClr val="494949"/>
                </a:solidFill>
              </a:rPr>
              <a:t>, New </a:t>
            </a:r>
            <a:r>
              <a:rPr lang="pt-BR" sz="3200" b="1" dirty="0" err="1">
                <a:solidFill>
                  <a:srgbClr val="494949"/>
                </a:solidFill>
              </a:rPr>
              <a:t>Relic</a:t>
            </a:r>
            <a:r>
              <a:rPr lang="pt-BR" sz="3200" b="1" dirty="0">
                <a:solidFill>
                  <a:srgbClr val="494949"/>
                </a:solidFill>
              </a:rPr>
              <a:t>...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37172E-9448-3417-252E-5ED7139E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086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199034" cy="259763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Collector</a:t>
            </a:r>
            <a:r>
              <a:rPr lang="pt-BR" sz="3200" dirty="0">
                <a:solidFill>
                  <a:srgbClr val="494949"/>
                </a:solidFill>
              </a:rPr>
              <a:t>: mecanismo para receber, processar e exportar dados de </a:t>
            </a:r>
            <a:r>
              <a:rPr lang="pt-BR" sz="3200" b="1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Protocol</a:t>
            </a:r>
            <a:r>
              <a:rPr lang="pt-BR" sz="3200" b="1" dirty="0">
                <a:solidFill>
                  <a:srgbClr val="494949"/>
                </a:solidFill>
              </a:rPr>
              <a:t> (OTLP)</a:t>
            </a:r>
            <a:r>
              <a:rPr lang="pt-BR" sz="3200" dirty="0">
                <a:solidFill>
                  <a:srgbClr val="494949"/>
                </a:solidFill>
              </a:rPr>
              <a:t> → suporte a </a:t>
            </a:r>
            <a:r>
              <a:rPr lang="pt-BR" sz="3200" b="1" dirty="0">
                <a:solidFill>
                  <a:srgbClr val="494949"/>
                </a:solidFill>
              </a:rPr>
              <a:t>HTTP </a:t>
            </a:r>
            <a:r>
              <a:rPr lang="pt-BR" sz="3200" dirty="0">
                <a:solidFill>
                  <a:srgbClr val="494949"/>
                </a:solidFill>
              </a:rPr>
              <a:t>(</a:t>
            </a:r>
            <a:r>
              <a:rPr lang="pt-BR" sz="3200" b="1" dirty="0">
                <a:solidFill>
                  <a:srgbClr val="494949"/>
                </a:solidFill>
              </a:rPr>
              <a:t>porta 4318</a:t>
            </a:r>
            <a:r>
              <a:rPr lang="pt-BR" sz="3200" dirty="0">
                <a:solidFill>
                  <a:srgbClr val="494949"/>
                </a:solidFill>
              </a:rPr>
              <a:t>) e </a:t>
            </a:r>
            <a:r>
              <a:rPr lang="pt-BR" sz="3200" b="1" dirty="0" err="1">
                <a:solidFill>
                  <a:srgbClr val="494949"/>
                </a:solidFill>
              </a:rPr>
              <a:t>gRPC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dirty="0">
                <a:solidFill>
                  <a:srgbClr val="494949"/>
                </a:solidFill>
              </a:rPr>
              <a:t>(</a:t>
            </a:r>
            <a:r>
              <a:rPr lang="pt-BR" sz="3200" b="1" dirty="0">
                <a:solidFill>
                  <a:srgbClr val="494949"/>
                </a:solidFill>
              </a:rPr>
              <a:t>porta 4317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37172E-9448-3417-252E-5ED7139E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42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11262"/>
            <a:ext cx="8379634" cy="482593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Monitoramento</a:t>
            </a:r>
            <a:r>
              <a:rPr lang="pt-BR" sz="2900" dirty="0">
                <a:solidFill>
                  <a:srgbClr val="494949"/>
                </a:solidFill>
              </a:rPr>
              <a:t> e </a:t>
            </a:r>
            <a:r>
              <a:rPr lang="pt-BR" sz="2900" b="1" dirty="0" err="1">
                <a:solidFill>
                  <a:srgbClr val="494949"/>
                </a:solidFill>
              </a:rPr>
              <a:t>observabilidade</a:t>
            </a:r>
            <a:r>
              <a:rPr lang="pt-BR" sz="2900" dirty="0">
                <a:solidFill>
                  <a:srgbClr val="494949"/>
                </a:solidFill>
              </a:rPr>
              <a:t> de aplicações e infraestrutura</a:t>
            </a:r>
            <a:br>
              <a:rPr lang="pt-BR" sz="2900" b="1" dirty="0">
                <a:solidFill>
                  <a:srgbClr val="494949"/>
                </a:solidFill>
              </a:rPr>
            </a:b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Dashboards</a:t>
            </a:r>
            <a:r>
              <a:rPr lang="pt-BR" sz="2900" dirty="0">
                <a:solidFill>
                  <a:srgbClr val="494949"/>
                </a:solidFill>
              </a:rPr>
              <a:t> para visualização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Alertas de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Open </a:t>
            </a:r>
            <a:r>
              <a:rPr lang="pt-BR" sz="2900" b="1" dirty="0" err="1">
                <a:solidFill>
                  <a:srgbClr val="494949"/>
                </a:solidFill>
              </a:rPr>
              <a:t>source</a:t>
            </a: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dirty="0">
                <a:solidFill>
                  <a:srgbClr val="494949"/>
                </a:solidFill>
              </a:rPr>
              <a:t>Site: </a:t>
            </a:r>
            <a:r>
              <a:rPr lang="pt-BR" sz="2900" dirty="0">
                <a:solidFill>
                  <a:srgbClr val="494949"/>
                </a:solidFill>
                <a:hlinkClick r:id="rId3"/>
              </a:rPr>
              <a:t>https://grafana.com/</a:t>
            </a:r>
            <a:endParaRPr lang="pt-BR" sz="29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817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39504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Flexibilidade, com suporte a diferentes tecnologias/fontes de dados </a:t>
            </a:r>
            <a:r>
              <a:rPr lang="pt-BR" sz="3600" b="1" dirty="0">
                <a:solidFill>
                  <a:srgbClr val="494949"/>
                </a:solidFill>
              </a:rPr>
              <a:t>(Data </a:t>
            </a:r>
            <a:r>
              <a:rPr lang="pt-BR" sz="3600" b="1" dirty="0" err="1">
                <a:solidFill>
                  <a:srgbClr val="494949"/>
                </a:solidFill>
              </a:rPr>
              <a:t>Sources</a:t>
            </a:r>
            <a:r>
              <a:rPr lang="pt-BR" sz="36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de possíveis Data </a:t>
            </a:r>
            <a:r>
              <a:rPr lang="pt-BR" sz="3600" dirty="0" err="1">
                <a:solidFill>
                  <a:srgbClr val="494949"/>
                </a:solidFill>
              </a:rPr>
              <a:t>Sources</a:t>
            </a:r>
            <a:r>
              <a:rPr lang="pt-BR" sz="3600" dirty="0">
                <a:solidFill>
                  <a:srgbClr val="494949"/>
                </a:solidFill>
              </a:rPr>
              <a:t>: </a:t>
            </a:r>
            <a:r>
              <a:rPr lang="pt-BR" sz="3600" b="1" dirty="0">
                <a:solidFill>
                  <a:srgbClr val="494949"/>
                </a:solidFill>
              </a:rPr>
              <a:t>Azure Monitor, AWS </a:t>
            </a:r>
            <a:r>
              <a:rPr lang="pt-BR" sz="3600" b="1" dirty="0" err="1">
                <a:solidFill>
                  <a:srgbClr val="494949"/>
                </a:solidFill>
              </a:rPr>
              <a:t>CloudWatch</a:t>
            </a:r>
            <a:r>
              <a:rPr lang="pt-BR" sz="3600" b="1" dirty="0">
                <a:solidFill>
                  <a:srgbClr val="494949"/>
                </a:solidFill>
              </a:rPr>
              <a:t>, </a:t>
            </a:r>
            <a:r>
              <a:rPr lang="pt-BR" sz="3600" b="1" dirty="0" err="1">
                <a:solidFill>
                  <a:srgbClr val="494949"/>
                </a:solidFill>
              </a:rPr>
              <a:t>Prometheus</a:t>
            </a:r>
            <a:r>
              <a:rPr lang="pt-BR" sz="3600" b="1" dirty="0">
                <a:solidFill>
                  <a:srgbClr val="494949"/>
                </a:solidFill>
              </a:rPr>
              <a:t>, SQL Server, PostgreSQL, Oracle...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212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8382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Visualização unificada </a:t>
            </a:r>
            <a:r>
              <a:rPr lang="pt-BR" sz="3600" dirty="0">
                <a:solidFill>
                  <a:srgbClr val="494949"/>
                </a:solidFill>
              </a:rPr>
              <a:t>de múltiplas fontes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Centenas de </a:t>
            </a:r>
            <a:r>
              <a:rPr lang="pt-BR" sz="3600" b="1" dirty="0">
                <a:solidFill>
                  <a:srgbClr val="494949"/>
                </a:solidFill>
              </a:rPr>
              <a:t>dashboards pré-definidos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Customização de dashboards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7996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358251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Facilidade de uso</a:t>
            </a:r>
            <a:r>
              <a:rPr lang="pt-BR" sz="3200" dirty="0">
                <a:solidFill>
                  <a:srgbClr val="494949"/>
                </a:solidFill>
              </a:rPr>
              <a:t>, com uma interface intuitiva e amigável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Principal componente de todo um </a:t>
            </a:r>
            <a:r>
              <a:rPr lang="pt-BR" sz="3200" b="1" dirty="0">
                <a:solidFill>
                  <a:srgbClr val="494949"/>
                </a:solidFill>
              </a:rPr>
              <a:t>ecossistema de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r>
              <a:rPr lang="pt-BR" sz="3200" b="1" dirty="0">
                <a:solidFill>
                  <a:srgbClr val="494949"/>
                </a:solidFill>
              </a:rPr>
              <a:t> 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303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Ecossistema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Grafana 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parte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dele)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667748"/>
            <a:ext cx="8379634" cy="48013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494949"/>
                </a:solidFill>
              </a:rPr>
              <a:t>Loki</a:t>
            </a:r>
            <a:r>
              <a:rPr lang="pt-BR" b="1" dirty="0">
                <a:solidFill>
                  <a:srgbClr val="494949"/>
                </a:solidFill>
              </a:rPr>
              <a:t> (logs)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494949"/>
                </a:solidFill>
              </a:rPr>
              <a:t>Tempo (trace distribuído)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7637" y="3727581"/>
            <a:ext cx="1537857" cy="159919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6D5D3C95-F590-95F3-0763-43051DA81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6565" y="2277542"/>
            <a:ext cx="1495425" cy="121350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AFAAA29-3F0A-CB36-5EED-B8DAF5A519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6924" y="2185393"/>
            <a:ext cx="12192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953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Ecossistema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 Grafana + </a:t>
            </a: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 + Prometheus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52ABE67C-032C-C185-7F22-B0F3C7DC3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6" y="1363662"/>
            <a:ext cx="11005821" cy="49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876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Loki: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87462"/>
            <a:ext cx="8379634" cy="540455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Solução escalável </a:t>
            </a:r>
            <a:r>
              <a:rPr lang="pt-BR" sz="3200" dirty="0">
                <a:solidFill>
                  <a:srgbClr val="494949"/>
                </a:solidFill>
              </a:rPr>
              <a:t>para </a:t>
            </a:r>
            <a:r>
              <a:rPr lang="pt-BR" sz="3200" b="1" dirty="0">
                <a:solidFill>
                  <a:srgbClr val="494949"/>
                </a:solidFill>
              </a:rPr>
              <a:t>agregação de 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Depende do </a:t>
            </a:r>
            <a:r>
              <a:rPr lang="pt-BR" sz="3200" b="1" dirty="0" err="1">
                <a:solidFill>
                  <a:srgbClr val="494949"/>
                </a:solidFill>
              </a:rPr>
              <a:t>Grafana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Promtail</a:t>
            </a:r>
            <a:r>
              <a:rPr lang="pt-BR" sz="3200" dirty="0">
                <a:solidFill>
                  <a:srgbClr val="494949"/>
                </a:solidFill>
              </a:rPr>
              <a:t> (agente de coleta)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Fácil configuração</a:t>
            </a:r>
            <a:r>
              <a:rPr lang="pt-BR" sz="3200" dirty="0">
                <a:solidFill>
                  <a:srgbClr val="494949"/>
                </a:solidFill>
              </a:rPr>
              <a:t> em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https://grafana.com/oss/loki/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C6F6AC1E-6D31-B559-2B3D-DEDF0471E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5837" y="2479279"/>
            <a:ext cx="1745113" cy="20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509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Tempo: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766879"/>
            <a:ext cx="8379634" cy="43211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Solução escalável </a:t>
            </a:r>
            <a:r>
              <a:rPr lang="pt-BR" sz="3200" dirty="0">
                <a:solidFill>
                  <a:srgbClr val="494949"/>
                </a:solidFill>
              </a:rPr>
              <a:t>para </a:t>
            </a:r>
            <a:r>
              <a:rPr lang="pt-BR" sz="3200" b="1" dirty="0" err="1">
                <a:solidFill>
                  <a:srgbClr val="494949"/>
                </a:solidFill>
              </a:rPr>
              <a:t>tracing</a:t>
            </a:r>
            <a:r>
              <a:rPr lang="pt-BR" sz="3200" b="1" dirty="0">
                <a:solidFill>
                  <a:srgbClr val="494949"/>
                </a:solidFill>
              </a:rPr>
              <a:t> distribuído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Integração com </a:t>
            </a: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Loki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 err="1">
                <a:solidFill>
                  <a:srgbClr val="494949"/>
                </a:solidFill>
              </a:rPr>
              <a:t>Prometheus</a:t>
            </a:r>
            <a:endParaRPr lang="pt-BR" sz="3200" b="1" dirty="0">
              <a:solidFill>
                <a:srgbClr val="494949"/>
              </a:solidFill>
            </a:endParaRP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https://grafana.com/oss/tempo/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56E01D2-FE90-4875-8B18-FA48F5E4F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7637" y="2735262"/>
            <a:ext cx="2321160" cy="18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9599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38BB-0886-77C0-8447-A9B864A80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C210C-18EF-45EF-F1F3-6B90E502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9C6B83-2CA3-8F45-84C2-70A7BADB3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725862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https://github.com/renatogroffe/OpenTelemetry-Grafana_DevReferencias-2024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A2F42DC-7AE8-9E7A-D702-12BAFC396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605" y="4640262"/>
            <a:ext cx="1091452" cy="1091452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52E172D0-6361-1E29-C67F-E44F323D7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0718" y="4640262"/>
            <a:ext cx="1167519" cy="1214087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62194E43-1125-03AA-592B-C7AB345500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4853" y="4640704"/>
            <a:ext cx="1495603" cy="1213645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30F6BCBB-4DE1-07E7-80D9-CD23386E9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51885" y="4640262"/>
            <a:ext cx="1045625" cy="1219895"/>
          </a:xfrm>
          <a:prstGeom prst="rect">
            <a:avLst/>
          </a:prstGeom>
        </p:spPr>
      </p:pic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FE0C4D25-ED57-4D09-8C5F-6B900A5EAD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0937" y="1132315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2968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1135062"/>
            <a:ext cx="4876800" cy="2179058"/>
          </a:xfrm>
        </p:spPr>
        <p:txBody>
          <a:bodyPr/>
          <a:lstStyle/>
          <a:p>
            <a:pPr algn="ctr"/>
            <a:r>
              <a:rPr lang="pt-BR" dirty="0"/>
              <a:t>EXEMPLOS PRÁTICOS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8E34D441-E00E-6FAE-EF76-3351AF924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937" y="380561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725862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https://github.com/renatogroffe/OpenTelemetry-Grafana_DevReferencias-2024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080D138C-6E62-82B9-73A3-D99FE6D1C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605" y="4640262"/>
            <a:ext cx="1091452" cy="1091452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19527389-0FC7-242C-19CA-8F8D6A61B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0718" y="4640262"/>
            <a:ext cx="1167519" cy="1214087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B0F52D5-A688-DF17-E7F6-E43735DC7D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4853" y="4640704"/>
            <a:ext cx="1495603" cy="1213645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E85FB2F4-608B-1221-6C10-C27880F08A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51885" y="4640262"/>
            <a:ext cx="1045625" cy="1219895"/>
          </a:xfrm>
          <a:prstGeom prst="rect">
            <a:avLst/>
          </a:prstGeom>
        </p:spPr>
      </p:pic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7A91EBD1-7737-005B-4656-9329A75EC3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0937" y="1132315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Tracing</a:t>
            </a:r>
            <a:r>
              <a:rPr lang="pt-BR" sz="3600" dirty="0">
                <a:solidFill>
                  <a:srgbClr val="494949"/>
                </a:solidFill>
              </a:rPr>
              <a:t> Distribuído: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OpenTelemetry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Stack </a:t>
            </a:r>
            <a:r>
              <a:rPr lang="pt-BR" sz="3600" dirty="0" err="1">
                <a:solidFill>
                  <a:srgbClr val="494949"/>
                </a:solidFill>
              </a:rPr>
              <a:t>Grafana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D0141170-B7B0-0A6C-F1C7-2DCC2478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605" y="4640262"/>
            <a:ext cx="1091452" cy="1091452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407B10AC-514C-DB1C-CB74-04BFC0A4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0718" y="4640262"/>
            <a:ext cx="1167519" cy="121408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EC17BF62-99EC-F825-50F7-2284FCAE0E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4853" y="4640704"/>
            <a:ext cx="1495603" cy="121364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CE0B728C-7CB5-86A4-EC50-41904B45B0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1885" y="4640262"/>
            <a:ext cx="1045625" cy="121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Distribuídas e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Microservices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desafios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 importância da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monitorar a </a:t>
            </a:r>
            <a:r>
              <a:rPr lang="pt-BR" sz="3200" b="1" dirty="0">
                <a:solidFill>
                  <a:srgbClr val="494949"/>
                </a:solidFill>
              </a:rPr>
              <a:t>comunicação entre várias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Como analisar todo o caminho percorrido por um </a:t>
            </a:r>
            <a:r>
              <a:rPr lang="pt-BR" sz="3200" b="1" dirty="0">
                <a:solidFill>
                  <a:srgbClr val="494949"/>
                </a:solidFill>
              </a:rPr>
              <a:t>fluxo de negócio</a:t>
            </a:r>
            <a:r>
              <a:rPr lang="pt-BR" sz="3200" dirty="0">
                <a:solidFill>
                  <a:srgbClr val="494949"/>
                </a:solidFill>
              </a:rPr>
              <a:t>?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18DF229-4204-4297-8235-68F13208E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1837" y="174466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Pilares da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Métricas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Traces (Rastreamento)</a:t>
            </a:r>
          </a:p>
        </p:txBody>
      </p:sp>
      <p:pic>
        <p:nvPicPr>
          <p:cNvPr id="4" name="Imagem 2" descr="Faca em cima de uma superfície de madeira&#10;&#10;Descrição gerada automaticamente com confiança baixa">
            <a:extLst>
              <a:ext uri="{FF2B5EF4-FFF2-40B4-BE49-F238E27FC236}">
                <a16:creationId xmlns:a16="http://schemas.microsoft.com/office/drawing/2014/main" id="{73AC1FF7-5F88-978D-8428-1C337253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7" y="2430462"/>
            <a:ext cx="377804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9953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 de transações</a:t>
            </a:r>
            <a:r>
              <a:rPr lang="pt-BR" sz="3200" dirty="0">
                <a:solidFill>
                  <a:srgbClr val="494949"/>
                </a:solidFill>
              </a:rPr>
              <a:t> em cenários de aplicações distribuídas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Comunicação entre </a:t>
            </a:r>
            <a:r>
              <a:rPr lang="pt-BR" sz="3200" b="1" dirty="0">
                <a:solidFill>
                  <a:srgbClr val="494949"/>
                </a:solidFill>
              </a:rPr>
              <a:t>diferentes sistemas, dependências...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</a:t>
            </a:r>
            <a:r>
              <a:rPr lang="pt-BR" sz="3200" b="1" dirty="0">
                <a:solidFill>
                  <a:srgbClr val="494949"/>
                </a:solidFill>
              </a:rPr>
              <a:t>melhor entendimento da arquitetura da solução </a:t>
            </a:r>
            <a:r>
              <a:rPr lang="pt-BR" sz="3200" dirty="0">
                <a:solidFill>
                  <a:srgbClr val="494949"/>
                </a:solidFill>
              </a:rPr>
              <a:t>e das relações entre seus componentes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63EED7-9C8E-C962-8CEB-8C40EE52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603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Útil na detecção e resolução de problemas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Identificação de </a:t>
            </a:r>
            <a:r>
              <a:rPr lang="pt-BR" sz="3200" b="1" dirty="0">
                <a:solidFill>
                  <a:srgbClr val="494949"/>
                </a:solidFill>
              </a:rPr>
              <a:t>gargalos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Identificação de gargalos de performance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63EED7-9C8E-C962-8CEB-8C40EE52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635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elementos e conceitos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494949"/>
                </a:solidFill>
              </a:rPr>
              <a:t>Span</a:t>
            </a: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Trace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Métricas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88B0960-19A0-06EB-7CF9-BAF23101B5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152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1218</TotalTime>
  <Words>1292</Words>
  <Application>Microsoft Office PowerPoint</Application>
  <PresentationFormat>Personalizar</PresentationFormat>
  <Paragraphs>211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Observabilidade e Monitoramento de Aplicações com OpenTelemetry + stack Grafana</vt:lpstr>
      <vt:lpstr>Renato Groffe</vt:lpstr>
      <vt:lpstr>Conteúdos desta apresentação</vt:lpstr>
      <vt:lpstr>Agenda</vt:lpstr>
      <vt:lpstr>Aplicações Distribuídas e Microservices: desafios</vt:lpstr>
      <vt:lpstr>Pilares da Observabilidade</vt:lpstr>
      <vt:lpstr>Distributed Tracing: uma visão geral</vt:lpstr>
      <vt:lpstr>Distributed Tracing: uma visão geral</vt:lpstr>
      <vt:lpstr>Tracing: elementos e conceitos importantes</vt:lpstr>
      <vt:lpstr>OpenTelemetry: uma visão geral</vt:lpstr>
      <vt:lpstr>OpenTelemetry: uma visão geral</vt:lpstr>
      <vt:lpstr>OpenTelemetry: uma visão geral</vt:lpstr>
      <vt:lpstr>Grafana: uma visão geral</vt:lpstr>
      <vt:lpstr>Grafana: uma visão geral</vt:lpstr>
      <vt:lpstr>Grafana: uma visão geral</vt:lpstr>
      <vt:lpstr>Grafana: uma visão geral</vt:lpstr>
      <vt:lpstr>Ecossistema Grafana (parte dele)</vt:lpstr>
      <vt:lpstr>Ecossistema Grafana + OpenTelemetry + Prometheus</vt:lpstr>
      <vt:lpstr>Loki: uma visão geral</vt:lpstr>
      <vt:lpstr>Tempo: uma visão geral</vt:lpstr>
      <vt:lpstr>Conteúdos desta apresentação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493</cp:revision>
  <dcterms:created xsi:type="dcterms:W3CDTF">2016-08-05T22:03:34Z</dcterms:created>
  <dcterms:modified xsi:type="dcterms:W3CDTF">2024-11-21T10:30:31Z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