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9"/>
  </p:notesMasterIdLst>
  <p:handoutMasterIdLst>
    <p:handoutMasterId r:id="rId30"/>
  </p:handoutMasterIdLst>
  <p:sldIdLst>
    <p:sldId id="1393" r:id="rId8"/>
    <p:sldId id="1774" r:id="rId9"/>
    <p:sldId id="1518" r:id="rId10"/>
    <p:sldId id="1708" r:id="rId11"/>
    <p:sldId id="1758" r:id="rId12"/>
    <p:sldId id="1753" r:id="rId13"/>
    <p:sldId id="1759" r:id="rId14"/>
    <p:sldId id="1754" r:id="rId15"/>
    <p:sldId id="1751" r:id="rId16"/>
    <p:sldId id="1760" r:id="rId17"/>
    <p:sldId id="1762" r:id="rId18"/>
    <p:sldId id="1775" r:id="rId19"/>
    <p:sldId id="1752" r:id="rId20"/>
    <p:sldId id="1764" r:id="rId21"/>
    <p:sldId id="1766" r:id="rId22"/>
    <p:sldId id="1768" r:id="rId23"/>
    <p:sldId id="1767" r:id="rId24"/>
    <p:sldId id="1773" r:id="rId25"/>
    <p:sldId id="1757" r:id="rId26"/>
    <p:sldId id="1769" r:id="rId27"/>
    <p:sldId id="1750" r:id="rId2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74"/>
            <p14:sldId id="1518"/>
            <p14:sldId id="1708"/>
            <p14:sldId id="1758"/>
            <p14:sldId id="1753"/>
            <p14:sldId id="1759"/>
            <p14:sldId id="1754"/>
            <p14:sldId id="1751"/>
            <p14:sldId id="1760"/>
            <p14:sldId id="1762"/>
            <p14:sldId id="1775"/>
            <p14:sldId id="1752"/>
            <p14:sldId id="1764"/>
            <p14:sldId id="1766"/>
            <p14:sldId id="1768"/>
            <p14:sldId id="1767"/>
            <p14:sldId id="1773"/>
            <p14:sldId id="1757"/>
            <p14:sldId id="1769"/>
          </p14:sldIdLst>
        </p14:section>
        <p14:section name="Finalizando" id="{CF622469-3E87-46BA-8ED6-912C47B00EF3}">
          <p14:sldIdLst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8" autoAdjust="0"/>
    <p:restoredTop sz="79472" autoAdjust="0"/>
  </p:normalViewPr>
  <p:slideViewPr>
    <p:cSldViewPr>
      <p:cViewPr varScale="1">
        <p:scale>
          <a:sx n="81" d="100"/>
          <a:sy n="81" d="100"/>
        </p:scale>
        <p:origin x="629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12/5/2024 7:55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12/5/2024 7:44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18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93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89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89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31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04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10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51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78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84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12/5/2024 7:44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6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08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91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37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12/5/2024 7:44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5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egertracing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oss/loki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oss/tempo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elemetry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666693"/>
            <a:ext cx="11201400" cy="2297169"/>
          </a:xfrm>
        </p:spPr>
        <p:txBody>
          <a:bodyPr/>
          <a:lstStyle/>
          <a:p>
            <a:r>
              <a:rPr lang="pt-BR" sz="4400" b="1" dirty="0" err="1"/>
              <a:t>Observabilidade</a:t>
            </a:r>
            <a:r>
              <a:rPr lang="pt-BR" sz="4400" b="1" dirty="0"/>
              <a:t> e Monitoramento de Aplicações</a:t>
            </a:r>
            <a:br>
              <a:rPr lang="pt-BR" sz="4400" b="1" dirty="0"/>
            </a:br>
            <a:r>
              <a:rPr lang="pt-BR" sz="4400" b="1" dirty="0"/>
              <a:t>com </a:t>
            </a:r>
            <a:r>
              <a:rPr lang="pt-BR" sz="4400" b="1" dirty="0" err="1"/>
              <a:t>OpenTelemetry</a:t>
            </a:r>
            <a:endParaRPr lang="pt-BR" sz="32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7BB1A81F-C4E5-D37B-118B-A6A74116D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5237" y="2545440"/>
            <a:ext cx="1903644" cy="1903644"/>
          </a:xfrm>
          <a:prstGeom prst="rect">
            <a:avLst/>
          </a:prstGeo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FBDA6EF-1FF4-1884-E318-C9775D5221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5982" y="3094640"/>
            <a:ext cx="6111478" cy="1872045"/>
          </a:xfrm>
        </p:spPr>
        <p:txBody>
          <a:bodyPr/>
          <a:lstStyle/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Docker Captain,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ADB9246-A864-2849-E632-040526E9EB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89237" y="5920754"/>
            <a:ext cx="1135344" cy="940713"/>
          </a:xfrm>
          <a:prstGeom prst="rect">
            <a:avLst/>
          </a:prstGeom>
        </p:spPr>
      </p:pic>
      <p:pic>
        <p:nvPicPr>
          <p:cNvPr id="9" name="Imagem 8" descr="Uma imagem contendo desenho&#10;&#10;Descrição gerada automaticamente">
            <a:extLst>
              <a:ext uri="{FF2B5EF4-FFF2-40B4-BE49-F238E27FC236}">
                <a16:creationId xmlns:a16="http://schemas.microsoft.com/office/drawing/2014/main" id="{0BFF81DC-DE29-51A5-F50E-F3348B04628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590" r="25492"/>
          <a:stretch/>
        </p:blipFill>
        <p:spPr>
          <a:xfrm>
            <a:off x="3924581" y="5920754"/>
            <a:ext cx="2752086" cy="8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11199034" cy="304083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Suporte a múltiplas </a:t>
            </a:r>
            <a:r>
              <a:rPr lang="pt-BR" sz="3200" dirty="0" err="1">
                <a:solidFill>
                  <a:srgbClr val="494949"/>
                </a:solidFill>
              </a:rPr>
              <a:t>stacks</a:t>
            </a:r>
            <a:r>
              <a:rPr lang="pt-BR" sz="3200" dirty="0">
                <a:solidFill>
                  <a:srgbClr val="494949"/>
                </a:solidFill>
              </a:rPr>
              <a:t>: </a:t>
            </a:r>
            <a:r>
              <a:rPr lang="pt-BR" sz="3200" b="1" dirty="0">
                <a:solidFill>
                  <a:srgbClr val="494949"/>
                </a:solidFill>
              </a:rPr>
              <a:t>.NET, Java, Node.js, Python...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Exporters</a:t>
            </a:r>
            <a:r>
              <a:rPr lang="pt-BR" sz="3200" dirty="0">
                <a:solidFill>
                  <a:srgbClr val="494949"/>
                </a:solidFill>
              </a:rPr>
              <a:t>/soluções de monitoramento com suporte</a:t>
            </a:r>
            <a:r>
              <a:rPr lang="pt-BR" sz="3200" b="1" dirty="0">
                <a:solidFill>
                  <a:srgbClr val="494949"/>
                </a:solidFill>
              </a:rPr>
              <a:t>: Console, </a:t>
            </a:r>
            <a:r>
              <a:rPr lang="pt-BR" sz="3200" b="1" dirty="0" err="1">
                <a:solidFill>
                  <a:srgbClr val="494949"/>
                </a:solidFill>
              </a:rPr>
              <a:t>Grafana</a:t>
            </a:r>
            <a:r>
              <a:rPr lang="pt-BR" sz="3200" b="1" dirty="0">
                <a:solidFill>
                  <a:srgbClr val="494949"/>
                </a:solidFill>
              </a:rPr>
              <a:t> Tempo, Jaeger, </a:t>
            </a:r>
            <a:r>
              <a:rPr lang="pt-BR" sz="3200" b="1" dirty="0" err="1">
                <a:solidFill>
                  <a:srgbClr val="494949"/>
                </a:solidFill>
              </a:rPr>
              <a:t>Zipkin</a:t>
            </a:r>
            <a:r>
              <a:rPr lang="pt-BR" sz="3200" b="1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Prometheus</a:t>
            </a:r>
            <a:r>
              <a:rPr lang="pt-BR" sz="3200" b="1" dirty="0">
                <a:solidFill>
                  <a:srgbClr val="494949"/>
                </a:solidFill>
              </a:rPr>
              <a:t>, Azure Monitor, </a:t>
            </a:r>
            <a:r>
              <a:rPr lang="pt-BR" sz="3200" b="1" dirty="0" err="1">
                <a:solidFill>
                  <a:srgbClr val="494949"/>
                </a:solidFill>
              </a:rPr>
              <a:t>Application</a:t>
            </a:r>
            <a:r>
              <a:rPr lang="pt-BR" sz="3200" b="1" dirty="0">
                <a:solidFill>
                  <a:srgbClr val="494949"/>
                </a:solidFill>
              </a:rPr>
              <a:t> Insights, </a:t>
            </a:r>
            <a:r>
              <a:rPr lang="pt-BR" sz="3200" b="1" dirty="0" err="1">
                <a:solidFill>
                  <a:srgbClr val="494949"/>
                </a:solidFill>
              </a:rPr>
              <a:t>Dynatrace</a:t>
            </a:r>
            <a:r>
              <a:rPr lang="pt-BR" sz="3200" b="1" dirty="0">
                <a:solidFill>
                  <a:srgbClr val="494949"/>
                </a:solidFill>
              </a:rPr>
              <a:t>, AWS </a:t>
            </a:r>
            <a:r>
              <a:rPr lang="pt-BR" sz="3200" b="1" dirty="0" err="1">
                <a:solidFill>
                  <a:srgbClr val="494949"/>
                </a:solidFill>
              </a:rPr>
              <a:t>CloudWatch</a:t>
            </a:r>
            <a:r>
              <a:rPr lang="pt-BR" sz="3200" b="1" dirty="0">
                <a:solidFill>
                  <a:srgbClr val="494949"/>
                </a:solidFill>
              </a:rPr>
              <a:t>, New </a:t>
            </a:r>
            <a:r>
              <a:rPr lang="pt-BR" sz="3200" b="1" dirty="0" err="1">
                <a:solidFill>
                  <a:srgbClr val="494949"/>
                </a:solidFill>
              </a:rPr>
              <a:t>Relic</a:t>
            </a:r>
            <a:r>
              <a:rPr lang="pt-BR" sz="3200" b="1" dirty="0">
                <a:solidFill>
                  <a:srgbClr val="494949"/>
                </a:solidFill>
              </a:rPr>
              <a:t>...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037172E-9448-3417-252E-5ED7139EF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4637" y="5021262"/>
            <a:ext cx="3822701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9086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11199034" cy="259763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OpenTelemetry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Collector</a:t>
            </a:r>
            <a:r>
              <a:rPr lang="pt-BR" sz="3200" dirty="0">
                <a:solidFill>
                  <a:srgbClr val="494949"/>
                </a:solidFill>
              </a:rPr>
              <a:t>: mecanismo para receber, processar e exportar dados de </a:t>
            </a:r>
            <a:r>
              <a:rPr lang="pt-BR" sz="3200" b="1" dirty="0">
                <a:solidFill>
                  <a:srgbClr val="494949"/>
                </a:solidFill>
              </a:rPr>
              <a:t>telemetria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OpenTelemetry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Protocol</a:t>
            </a:r>
            <a:r>
              <a:rPr lang="pt-BR" sz="3200" b="1" dirty="0">
                <a:solidFill>
                  <a:srgbClr val="494949"/>
                </a:solidFill>
              </a:rPr>
              <a:t> (OTLP)</a:t>
            </a:r>
            <a:r>
              <a:rPr lang="pt-BR" sz="3200" dirty="0">
                <a:solidFill>
                  <a:srgbClr val="494949"/>
                </a:solidFill>
              </a:rPr>
              <a:t> → suporte a </a:t>
            </a:r>
            <a:r>
              <a:rPr lang="pt-BR" sz="3200" b="1" dirty="0">
                <a:solidFill>
                  <a:srgbClr val="494949"/>
                </a:solidFill>
              </a:rPr>
              <a:t>HTTP </a:t>
            </a:r>
            <a:r>
              <a:rPr lang="pt-BR" sz="3200" dirty="0">
                <a:solidFill>
                  <a:srgbClr val="494949"/>
                </a:solidFill>
              </a:rPr>
              <a:t>(</a:t>
            </a:r>
            <a:r>
              <a:rPr lang="pt-BR" sz="3200" b="1" dirty="0">
                <a:solidFill>
                  <a:srgbClr val="494949"/>
                </a:solidFill>
              </a:rPr>
              <a:t>porta 4318</a:t>
            </a:r>
            <a:r>
              <a:rPr lang="pt-BR" sz="3200" dirty="0">
                <a:solidFill>
                  <a:srgbClr val="494949"/>
                </a:solidFill>
              </a:rPr>
              <a:t>) e </a:t>
            </a:r>
            <a:r>
              <a:rPr lang="pt-BR" sz="3200" b="1" dirty="0" err="1">
                <a:solidFill>
                  <a:srgbClr val="494949"/>
                </a:solidFill>
              </a:rPr>
              <a:t>gRPC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dirty="0">
                <a:solidFill>
                  <a:srgbClr val="494949"/>
                </a:solidFill>
              </a:rPr>
              <a:t>(</a:t>
            </a:r>
            <a:r>
              <a:rPr lang="pt-BR" sz="3200" b="1" dirty="0">
                <a:solidFill>
                  <a:srgbClr val="494949"/>
                </a:solidFill>
              </a:rPr>
              <a:t>porta 4317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037172E-9448-3417-252E-5ED7139EF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4637" y="5021262"/>
            <a:ext cx="3822701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8422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Jaeger: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32118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Monitoramento de transações distribuídas</a:t>
            </a:r>
          </a:p>
          <a:p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Análise de </a:t>
            </a:r>
            <a:r>
              <a:rPr lang="pt-BR" sz="3200" b="1" dirty="0">
                <a:solidFill>
                  <a:srgbClr val="494949"/>
                </a:solidFill>
              </a:rPr>
              <a:t>dependências envolvidas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Dados persistidos em soluções como </a:t>
            </a:r>
            <a:r>
              <a:rPr lang="pt-BR" sz="3200" b="1" dirty="0" err="1">
                <a:solidFill>
                  <a:srgbClr val="494949"/>
                </a:solidFill>
              </a:rPr>
              <a:t>Elasticsearch</a:t>
            </a:r>
            <a:r>
              <a:rPr lang="pt-BR" sz="3200" dirty="0">
                <a:solidFill>
                  <a:srgbClr val="494949"/>
                </a:solidFill>
              </a:rPr>
              <a:t> e </a:t>
            </a:r>
            <a:r>
              <a:rPr lang="pt-BR" sz="3200" b="1" dirty="0">
                <a:solidFill>
                  <a:srgbClr val="494949"/>
                </a:solidFill>
              </a:rPr>
              <a:t>Cassandra</a:t>
            </a:r>
          </a:p>
          <a:p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Site: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https://www.jaegertracing.io/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ED4BB8A6-D9D6-1A67-3CB2-02918832C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637" y="2506662"/>
            <a:ext cx="2213982" cy="221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1861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211262"/>
            <a:ext cx="8379634" cy="482593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Monitoramento</a:t>
            </a:r>
            <a:r>
              <a:rPr lang="pt-BR" sz="2900" dirty="0">
                <a:solidFill>
                  <a:srgbClr val="494949"/>
                </a:solidFill>
              </a:rPr>
              <a:t> e </a:t>
            </a:r>
            <a:r>
              <a:rPr lang="pt-BR" sz="2900" b="1" dirty="0" err="1">
                <a:solidFill>
                  <a:srgbClr val="494949"/>
                </a:solidFill>
              </a:rPr>
              <a:t>observabilidade</a:t>
            </a:r>
            <a:r>
              <a:rPr lang="pt-BR" sz="2900" dirty="0">
                <a:solidFill>
                  <a:srgbClr val="494949"/>
                </a:solidFill>
              </a:rPr>
              <a:t> de aplicações e infraestrutura</a:t>
            </a:r>
            <a:br>
              <a:rPr lang="pt-BR" sz="2900" b="1" dirty="0">
                <a:solidFill>
                  <a:srgbClr val="494949"/>
                </a:solidFill>
              </a:rPr>
            </a:b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Dashboards</a:t>
            </a:r>
            <a:r>
              <a:rPr lang="pt-BR" sz="2900" dirty="0">
                <a:solidFill>
                  <a:srgbClr val="494949"/>
                </a:solidFill>
              </a:rPr>
              <a:t> para visualização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Alertas de monitoramento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Open </a:t>
            </a:r>
            <a:r>
              <a:rPr lang="pt-BR" sz="2900" b="1" dirty="0" err="1">
                <a:solidFill>
                  <a:srgbClr val="494949"/>
                </a:solidFill>
              </a:rPr>
              <a:t>source</a:t>
            </a: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dirty="0">
                <a:solidFill>
                  <a:srgbClr val="494949"/>
                </a:solidFill>
              </a:rPr>
              <a:t>Site: </a:t>
            </a:r>
            <a:r>
              <a:rPr lang="pt-BR" sz="2900" dirty="0">
                <a:solidFill>
                  <a:srgbClr val="494949"/>
                </a:solidFill>
                <a:hlinkClick r:id="rId3"/>
              </a:rPr>
              <a:t>https://grafana.com/</a:t>
            </a:r>
            <a:endParaRPr lang="pt-BR" sz="29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8179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39504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Flexibilidade, com suporte a diferentes tecnologias/fontes de dados </a:t>
            </a:r>
            <a:r>
              <a:rPr lang="pt-BR" sz="3600" b="1" dirty="0">
                <a:solidFill>
                  <a:srgbClr val="494949"/>
                </a:solidFill>
              </a:rPr>
              <a:t>(Data </a:t>
            </a:r>
            <a:r>
              <a:rPr lang="pt-BR" sz="3600" b="1" dirty="0" err="1">
                <a:solidFill>
                  <a:srgbClr val="494949"/>
                </a:solidFill>
              </a:rPr>
              <a:t>Sources</a:t>
            </a:r>
            <a:r>
              <a:rPr lang="pt-BR" sz="36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de possíveis Data </a:t>
            </a:r>
            <a:r>
              <a:rPr lang="pt-BR" sz="3600" dirty="0" err="1">
                <a:solidFill>
                  <a:srgbClr val="494949"/>
                </a:solidFill>
              </a:rPr>
              <a:t>Sources</a:t>
            </a:r>
            <a:r>
              <a:rPr lang="pt-BR" sz="3600" dirty="0">
                <a:solidFill>
                  <a:srgbClr val="494949"/>
                </a:solidFill>
              </a:rPr>
              <a:t>: </a:t>
            </a:r>
            <a:r>
              <a:rPr lang="pt-BR" sz="3600" b="1" dirty="0">
                <a:solidFill>
                  <a:srgbClr val="494949"/>
                </a:solidFill>
              </a:rPr>
              <a:t>Azure Monitor, AWS </a:t>
            </a:r>
            <a:r>
              <a:rPr lang="pt-BR" sz="3600" b="1" dirty="0" err="1">
                <a:solidFill>
                  <a:srgbClr val="494949"/>
                </a:solidFill>
              </a:rPr>
              <a:t>CloudWatch</a:t>
            </a:r>
            <a:r>
              <a:rPr lang="pt-BR" sz="3600" b="1" dirty="0">
                <a:solidFill>
                  <a:srgbClr val="494949"/>
                </a:solidFill>
              </a:rPr>
              <a:t>, </a:t>
            </a:r>
            <a:r>
              <a:rPr lang="pt-BR" sz="3600" b="1" dirty="0" err="1">
                <a:solidFill>
                  <a:srgbClr val="494949"/>
                </a:solidFill>
              </a:rPr>
              <a:t>Prometheus</a:t>
            </a:r>
            <a:r>
              <a:rPr lang="pt-BR" sz="3600" b="1" dirty="0">
                <a:solidFill>
                  <a:srgbClr val="494949"/>
                </a:solidFill>
              </a:rPr>
              <a:t>, SQL Server, PostgreSQL, Oracle...</a:t>
            </a: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2124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83824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Visualização unificada </a:t>
            </a:r>
            <a:r>
              <a:rPr lang="pt-BR" sz="3600" dirty="0">
                <a:solidFill>
                  <a:srgbClr val="494949"/>
                </a:solidFill>
              </a:rPr>
              <a:t>de múltiplas fontes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Centenas de </a:t>
            </a:r>
            <a:r>
              <a:rPr lang="pt-BR" sz="3600" b="1" dirty="0">
                <a:solidFill>
                  <a:srgbClr val="494949"/>
                </a:solidFill>
              </a:rPr>
              <a:t>dashboards pré-definidos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Customização de dashboards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7996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358251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Facilidade de uso</a:t>
            </a:r>
            <a:r>
              <a:rPr lang="pt-BR" sz="3200" dirty="0">
                <a:solidFill>
                  <a:srgbClr val="494949"/>
                </a:solidFill>
              </a:rPr>
              <a:t>, com uma interface intuitiva e amigável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Principal componente de todo um </a:t>
            </a:r>
            <a:r>
              <a:rPr lang="pt-BR" sz="3200" b="1" dirty="0">
                <a:solidFill>
                  <a:srgbClr val="494949"/>
                </a:solidFill>
              </a:rPr>
              <a:t>ecossistema de </a:t>
            </a:r>
            <a:r>
              <a:rPr lang="pt-BR" sz="3200" b="1" dirty="0" err="1">
                <a:solidFill>
                  <a:srgbClr val="494949"/>
                </a:solidFill>
              </a:rPr>
              <a:t>observabilidade</a:t>
            </a:r>
            <a:r>
              <a:rPr lang="pt-BR" sz="3200" b="1" dirty="0">
                <a:solidFill>
                  <a:srgbClr val="494949"/>
                </a:solidFill>
              </a:rPr>
              <a:t> e monitoramento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3030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Ecossistema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Grafana (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parte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dele)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667748"/>
            <a:ext cx="8379634" cy="48013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494949"/>
                </a:solidFill>
              </a:rPr>
              <a:t>Loki</a:t>
            </a:r>
            <a:r>
              <a:rPr lang="pt-BR" b="1" dirty="0">
                <a:solidFill>
                  <a:srgbClr val="494949"/>
                </a:solidFill>
              </a:rPr>
              <a:t> (logs)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494949"/>
                </a:solidFill>
              </a:rPr>
              <a:t>Tempo (trace distribuído)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37637" y="3727581"/>
            <a:ext cx="1537857" cy="159919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6D5D3C95-F590-95F3-0763-43051DA81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06565" y="2277542"/>
            <a:ext cx="1495425" cy="1213501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AFAAA29-3F0A-CB36-5EED-B8DAF5A519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06924" y="2185393"/>
            <a:ext cx="12192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9531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chemeClr val="accent3">
                    <a:lumMod val="75000"/>
                  </a:schemeClr>
                </a:solidFill>
              </a:rPr>
              <a:t>Ecossistema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 Grafana + </a:t>
            </a:r>
            <a:r>
              <a:rPr lang="en-US" sz="4000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 + Prometheus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52ABE67C-032C-C185-7F22-B0F3C7DC3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6" y="1363662"/>
            <a:ext cx="11005821" cy="498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8763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Loki: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287462"/>
            <a:ext cx="8379634" cy="540455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Solução escalável </a:t>
            </a:r>
            <a:r>
              <a:rPr lang="pt-BR" sz="3200" dirty="0">
                <a:solidFill>
                  <a:srgbClr val="494949"/>
                </a:solidFill>
              </a:rPr>
              <a:t>para </a:t>
            </a:r>
            <a:r>
              <a:rPr lang="pt-BR" sz="3200" b="1" dirty="0">
                <a:solidFill>
                  <a:srgbClr val="494949"/>
                </a:solidFill>
              </a:rPr>
              <a:t>agregação de logs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Open </a:t>
            </a:r>
            <a:r>
              <a:rPr lang="pt-BR" sz="3200" b="1" dirty="0" err="1">
                <a:solidFill>
                  <a:srgbClr val="494949"/>
                </a:solidFill>
              </a:rPr>
              <a:t>source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Depende do </a:t>
            </a:r>
            <a:r>
              <a:rPr lang="pt-BR" sz="3200" b="1" dirty="0" err="1">
                <a:solidFill>
                  <a:srgbClr val="494949"/>
                </a:solidFill>
              </a:rPr>
              <a:t>Grafana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Promtail</a:t>
            </a:r>
            <a:r>
              <a:rPr lang="pt-BR" sz="3200" dirty="0">
                <a:solidFill>
                  <a:srgbClr val="494949"/>
                </a:solidFill>
              </a:rPr>
              <a:t> (agente de coleta)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Fácil configuração</a:t>
            </a:r>
            <a:r>
              <a:rPr lang="pt-BR" sz="3200" dirty="0">
                <a:solidFill>
                  <a:srgbClr val="494949"/>
                </a:solidFill>
              </a:rPr>
              <a:t> em aplicações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Site: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https://grafana.com/oss/loki/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C6F6AC1E-6D31-B559-2B3D-DEDF0471E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5837" y="2479279"/>
            <a:ext cx="1745113" cy="203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509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2" y="4081293"/>
            <a:ext cx="1733820" cy="1733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226" y="394920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Tempo: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766879"/>
            <a:ext cx="8379634" cy="432118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Solução escalável </a:t>
            </a:r>
            <a:r>
              <a:rPr lang="pt-BR" sz="3200" dirty="0">
                <a:solidFill>
                  <a:srgbClr val="494949"/>
                </a:solidFill>
              </a:rPr>
              <a:t>para </a:t>
            </a:r>
            <a:r>
              <a:rPr lang="pt-BR" sz="3200" b="1" dirty="0" err="1">
                <a:solidFill>
                  <a:srgbClr val="494949"/>
                </a:solidFill>
              </a:rPr>
              <a:t>tracing</a:t>
            </a:r>
            <a:r>
              <a:rPr lang="pt-BR" sz="3200" b="1" dirty="0">
                <a:solidFill>
                  <a:srgbClr val="494949"/>
                </a:solidFill>
              </a:rPr>
              <a:t> distribuído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Open </a:t>
            </a:r>
            <a:r>
              <a:rPr lang="pt-BR" sz="3200" b="1" dirty="0" err="1">
                <a:solidFill>
                  <a:srgbClr val="494949"/>
                </a:solidFill>
              </a:rPr>
              <a:t>source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Integração com </a:t>
            </a:r>
            <a:r>
              <a:rPr lang="pt-BR" sz="3200" b="1" dirty="0" err="1">
                <a:solidFill>
                  <a:srgbClr val="494949"/>
                </a:solidFill>
              </a:rPr>
              <a:t>OpenTelemetry</a:t>
            </a:r>
            <a:r>
              <a:rPr lang="pt-BR" sz="3200" b="1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Loki</a:t>
            </a:r>
            <a:r>
              <a:rPr lang="pt-BR" sz="3200" dirty="0">
                <a:solidFill>
                  <a:srgbClr val="494949"/>
                </a:solidFill>
              </a:rPr>
              <a:t> e </a:t>
            </a:r>
            <a:r>
              <a:rPr lang="pt-BR" sz="3200" b="1" dirty="0" err="1">
                <a:solidFill>
                  <a:srgbClr val="494949"/>
                </a:solidFill>
              </a:rPr>
              <a:t>Prometheus</a:t>
            </a:r>
            <a:endParaRPr lang="pt-BR" sz="3200" b="1" dirty="0">
              <a:solidFill>
                <a:srgbClr val="494949"/>
              </a:solidFill>
            </a:endParaRPr>
          </a:p>
          <a:p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Site: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https://grafana.com/oss/tempo/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56E01D2-FE90-4875-8B18-FA48F5E4F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7637" y="2735262"/>
            <a:ext cx="2321160" cy="188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9599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312085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Tracing</a:t>
            </a:r>
            <a:r>
              <a:rPr lang="pt-BR" sz="3600" dirty="0">
                <a:solidFill>
                  <a:srgbClr val="494949"/>
                </a:solidFill>
              </a:rPr>
              <a:t> Distribuído: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OpenTelemetry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Jaeger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Stack </a:t>
            </a:r>
            <a:r>
              <a:rPr lang="pt-BR" sz="3600" dirty="0" err="1">
                <a:solidFill>
                  <a:srgbClr val="494949"/>
                </a:solidFill>
              </a:rPr>
              <a:t>Grafana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D0141170-B7B0-0A6C-F1C7-2DCC24787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521" y="4487862"/>
            <a:ext cx="1547432" cy="154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Aplicações Distribuídas e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Microservices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: desafios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 importância da </a:t>
            </a:r>
            <a:r>
              <a:rPr lang="pt-BR" sz="3200" b="1" dirty="0" err="1">
                <a:solidFill>
                  <a:srgbClr val="494949"/>
                </a:solidFill>
              </a:rPr>
              <a:t>Observabilidade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Necessidade de monitorar a </a:t>
            </a:r>
            <a:r>
              <a:rPr lang="pt-BR" sz="3200" b="1" dirty="0">
                <a:solidFill>
                  <a:srgbClr val="494949"/>
                </a:solidFill>
              </a:rPr>
              <a:t>comunicação entre várias aplicações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Como analisar todo o caminho percorrido por um </a:t>
            </a:r>
            <a:r>
              <a:rPr lang="pt-BR" sz="3200" b="1" dirty="0">
                <a:solidFill>
                  <a:srgbClr val="494949"/>
                </a:solidFill>
              </a:rPr>
              <a:t>fluxo de negócio</a:t>
            </a:r>
            <a:r>
              <a:rPr lang="pt-BR" sz="3200" dirty="0">
                <a:solidFill>
                  <a:srgbClr val="494949"/>
                </a:solidFill>
              </a:rPr>
              <a:t>?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18DF229-4204-4297-8235-68F13208E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1837" y="1744662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46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Pilares da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Observabilidade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12085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Logs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Métricas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Traces (Rastreamento)</a:t>
            </a:r>
          </a:p>
        </p:txBody>
      </p:sp>
      <p:pic>
        <p:nvPicPr>
          <p:cNvPr id="4" name="Imagem 2" descr="Faca em cima de uma superfície de madeira&#10;&#10;Descrição gerada automaticamente com confiança baixa">
            <a:extLst>
              <a:ext uri="{FF2B5EF4-FFF2-40B4-BE49-F238E27FC236}">
                <a16:creationId xmlns:a16="http://schemas.microsoft.com/office/drawing/2014/main" id="{73AC1FF7-5F88-978D-8428-1C3372535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37" y="2430462"/>
            <a:ext cx="3778044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99537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Distributed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Tracing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Monitoramento de transações</a:t>
            </a:r>
            <a:r>
              <a:rPr lang="pt-BR" sz="3200" dirty="0">
                <a:solidFill>
                  <a:srgbClr val="494949"/>
                </a:solidFill>
              </a:rPr>
              <a:t> em cenários de aplicações distribuídas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Comunicação entre </a:t>
            </a:r>
            <a:r>
              <a:rPr lang="pt-BR" sz="3200" b="1" dirty="0">
                <a:solidFill>
                  <a:srgbClr val="494949"/>
                </a:solidFill>
              </a:rPr>
              <a:t>diferentes sistemas, dependências...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Um </a:t>
            </a:r>
            <a:r>
              <a:rPr lang="pt-BR" sz="3200" b="1" dirty="0">
                <a:solidFill>
                  <a:srgbClr val="494949"/>
                </a:solidFill>
              </a:rPr>
              <a:t>melhor entendimento da arquitetura da solução </a:t>
            </a:r>
            <a:r>
              <a:rPr lang="pt-BR" sz="3200" dirty="0">
                <a:solidFill>
                  <a:srgbClr val="494949"/>
                </a:solidFill>
              </a:rPr>
              <a:t>e das relações entre seus componentes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8563EED7-9C8E-C962-8CEB-8C40EE52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837" y="2336533"/>
            <a:ext cx="3524468" cy="25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603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Distributed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Tracing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68100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Útil na detecção e resolução de problemas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Identificação de </a:t>
            </a:r>
            <a:r>
              <a:rPr lang="pt-BR" sz="3200" b="1" dirty="0">
                <a:solidFill>
                  <a:srgbClr val="494949"/>
                </a:solidFill>
              </a:rPr>
              <a:t>gargalos de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Averiguar </a:t>
            </a:r>
            <a:r>
              <a:rPr lang="pt-BR" sz="3200" b="1" dirty="0">
                <a:solidFill>
                  <a:srgbClr val="494949"/>
                </a:solidFill>
              </a:rPr>
              <a:t>fraudes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8563EED7-9C8E-C962-8CEB-8C40EE52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837" y="2336533"/>
            <a:ext cx="3524468" cy="25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635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Tracing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elementos e conceitos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4470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Telemetria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494949"/>
                </a:solidFill>
              </a:rPr>
              <a:t>Span</a:t>
            </a: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Trace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Métricas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588B0960-19A0-06EB-7CF9-BAF23101B5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837" y="2336533"/>
            <a:ext cx="3524468" cy="25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152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11580034" cy="380411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Instrumentação em aplicações para coleta de métricas 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Viabiliza a implementação de </a:t>
            </a:r>
            <a:r>
              <a:rPr lang="pt-BR" sz="2800" b="1" dirty="0" err="1">
                <a:solidFill>
                  <a:srgbClr val="494949"/>
                </a:solidFill>
              </a:rPr>
              <a:t>tracing</a:t>
            </a:r>
            <a:r>
              <a:rPr lang="pt-BR" sz="2800" b="1" dirty="0">
                <a:solidFill>
                  <a:srgbClr val="494949"/>
                </a:solidFill>
              </a:rPr>
              <a:t> distribuído</a:t>
            </a:r>
            <a:r>
              <a:rPr lang="pt-BR" sz="2800" dirty="0">
                <a:solidFill>
                  <a:srgbClr val="494949"/>
                </a:solidFill>
              </a:rPr>
              <a:t> de forma descomplicada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Projeto vinculado à </a:t>
            </a:r>
            <a:r>
              <a:rPr lang="pt-BR" sz="2800" b="1" dirty="0">
                <a:solidFill>
                  <a:srgbClr val="494949"/>
                </a:solidFill>
              </a:rPr>
              <a:t>CNCF (Cloud </a:t>
            </a:r>
            <a:r>
              <a:rPr lang="pt-BR" sz="2800" b="1" dirty="0" err="1">
                <a:solidFill>
                  <a:srgbClr val="494949"/>
                </a:solidFill>
              </a:rPr>
              <a:t>Native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Computing</a:t>
            </a:r>
            <a:r>
              <a:rPr lang="pt-BR" sz="2800" b="1" dirty="0">
                <a:solidFill>
                  <a:srgbClr val="494949"/>
                </a:solidFill>
              </a:rPr>
              <a:t> Foundation)</a:t>
            </a:r>
          </a:p>
          <a:p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https://opentelemetry.io/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1416CE1-D397-1F5F-0498-E6FA02D7F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94637" y="5021262"/>
            <a:ext cx="3822701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847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1309</TotalTime>
  <Words>1220</Words>
  <Application>Microsoft Office PowerPoint</Application>
  <PresentationFormat>Personalizar</PresentationFormat>
  <Paragraphs>207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21</vt:i4>
      </vt:variant>
    </vt:vector>
  </HeadingPairs>
  <TitlesOfParts>
    <vt:vector size="30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Observabilidade e Monitoramento de Aplicações com OpenTelemetry</vt:lpstr>
      <vt:lpstr>Renato Groffe</vt:lpstr>
      <vt:lpstr>Agenda</vt:lpstr>
      <vt:lpstr>Aplicações Distribuídas e Microservices: desafios</vt:lpstr>
      <vt:lpstr>Pilares da Observabilidade</vt:lpstr>
      <vt:lpstr>Distributed Tracing: uma visão geral</vt:lpstr>
      <vt:lpstr>Distributed Tracing: uma visão geral</vt:lpstr>
      <vt:lpstr>Tracing: elementos e conceitos importantes</vt:lpstr>
      <vt:lpstr>OpenTelemetry: uma visão geral</vt:lpstr>
      <vt:lpstr>OpenTelemetry: uma visão geral</vt:lpstr>
      <vt:lpstr>OpenTelemetry: uma visão geral</vt:lpstr>
      <vt:lpstr>Jaeger: uma visão geral</vt:lpstr>
      <vt:lpstr>Grafana: uma visão geral</vt:lpstr>
      <vt:lpstr>Grafana: uma visão geral</vt:lpstr>
      <vt:lpstr>Grafana: uma visão geral</vt:lpstr>
      <vt:lpstr>Grafana: uma visão geral</vt:lpstr>
      <vt:lpstr>Ecossistema Grafana (parte dele)</vt:lpstr>
      <vt:lpstr>Ecossistema Grafana + OpenTelemetry + Prometheus</vt:lpstr>
      <vt:lpstr>Loki: uma visão geral</vt:lpstr>
      <vt:lpstr>Tempo: uma visão geral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496</cp:revision>
  <dcterms:created xsi:type="dcterms:W3CDTF">2016-08-05T22:03:34Z</dcterms:created>
  <dcterms:modified xsi:type="dcterms:W3CDTF">2024-12-06T00:10:09Z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