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3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404" r:id="rId5"/>
    <p:sldMasterId id="2147484428" r:id="rId6"/>
    <p:sldMasterId id="2147484455" r:id="rId7"/>
  </p:sldMasterIdLst>
  <p:notesMasterIdLst>
    <p:notesMasterId r:id="rId29"/>
  </p:notesMasterIdLst>
  <p:handoutMasterIdLst>
    <p:handoutMasterId r:id="rId30"/>
  </p:handoutMasterIdLst>
  <p:sldIdLst>
    <p:sldId id="1393" r:id="rId8"/>
    <p:sldId id="1774" r:id="rId9"/>
    <p:sldId id="1518" r:id="rId10"/>
    <p:sldId id="1708" r:id="rId11"/>
    <p:sldId id="1758" r:id="rId12"/>
    <p:sldId id="1753" r:id="rId13"/>
    <p:sldId id="1759" r:id="rId14"/>
    <p:sldId id="1754" r:id="rId15"/>
    <p:sldId id="1751" r:id="rId16"/>
    <p:sldId id="1760" r:id="rId17"/>
    <p:sldId id="1762" r:id="rId18"/>
    <p:sldId id="1775" r:id="rId19"/>
    <p:sldId id="1752" r:id="rId20"/>
    <p:sldId id="1764" r:id="rId21"/>
    <p:sldId id="1766" r:id="rId22"/>
    <p:sldId id="1768" r:id="rId23"/>
    <p:sldId id="1767" r:id="rId24"/>
    <p:sldId id="1773" r:id="rId25"/>
    <p:sldId id="1757" r:id="rId26"/>
    <p:sldId id="1769" r:id="rId27"/>
    <p:sldId id="1750" r:id="rId28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gnite 2016 Template Light" id="{A073DAE3-B461-442F-A3D3-6642BD875E45}">
          <p14:sldIdLst>
            <p14:sldId id="1393"/>
            <p14:sldId id="1774"/>
            <p14:sldId id="1518"/>
            <p14:sldId id="1708"/>
            <p14:sldId id="1758"/>
            <p14:sldId id="1753"/>
            <p14:sldId id="1759"/>
            <p14:sldId id="1754"/>
            <p14:sldId id="1751"/>
            <p14:sldId id="1760"/>
            <p14:sldId id="1762"/>
            <p14:sldId id="1775"/>
            <p14:sldId id="1752"/>
            <p14:sldId id="1764"/>
            <p14:sldId id="1766"/>
            <p14:sldId id="1768"/>
            <p14:sldId id="1767"/>
            <p14:sldId id="1773"/>
            <p14:sldId id="1757"/>
            <p14:sldId id="1769"/>
          </p14:sldIdLst>
        </p14:section>
        <p14:section name="Finalizando" id="{CF622469-3E87-46BA-8ED6-912C47B00EF3}">
          <p14:sldIdLst>
            <p14:sldId id="175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B2B2B2"/>
    <a:srgbClr val="EAEAEA"/>
    <a:srgbClr val="F8F8F8"/>
    <a:srgbClr val="FFFFCC"/>
    <a:srgbClr val="CCECFF"/>
    <a:srgbClr val="3366CC"/>
    <a:srgbClr val="008080"/>
    <a:srgbClr val="FFFBD9"/>
    <a:srgbClr val="49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88" autoAdjust="0"/>
    <p:restoredTop sz="79472" autoAdjust="0"/>
  </p:normalViewPr>
  <p:slideViewPr>
    <p:cSldViewPr>
      <p:cViewPr varScale="1">
        <p:scale>
          <a:sx n="81" d="100"/>
          <a:sy n="81" d="100"/>
        </p:scale>
        <p:origin x="629" y="58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7152"/>
    </p:cViewPr>
  </p:sorterViewPr>
  <p:notesViewPr>
    <p:cSldViewPr showGuides="1">
      <p:cViewPr varScale="1">
        <p:scale>
          <a:sx n="83" d="100"/>
          <a:sy n="83" d="100"/>
        </p:scale>
        <p:origin x="232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34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Microsoft Ignite 2016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12/5/2024 7:36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‹nº›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Microsoft Ignite 2016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12/5/2024 7:36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12/5/2024 7:36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12/5/2024 7:36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4181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12/5/2024 7:36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3939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12/5/2024 7:40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893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12/5/2024 7:36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893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12/5/2024 7:36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8315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12/5/2024 7:36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55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12/5/2024 7:36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0043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12/5/2024 7:36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9103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12/5/2024 7:36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4515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12/5/2024 7:36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678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951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12/5/2024 7:36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1846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12/5/2024 7:36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158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12/5/2024 7:36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34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12/5/2024 7:36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34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12/5/2024 7:36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867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12/5/2024 7:36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1083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12/5/2024 7:36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3918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12/5/2024 7:36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7374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12/5/2024 7:36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852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587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78414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85010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910092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88989" y="6072577"/>
            <a:ext cx="300223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</a:t>
            </a: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aspnetConference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‬</a:t>
            </a:r>
          </a:p>
        </p:txBody>
      </p:sp>
    </p:spTree>
    <p:extLst>
      <p:ext uri="{BB962C8B-B14F-4D97-AF65-F5344CB8AC3E}">
        <p14:creationId xmlns:p14="http://schemas.microsoft.com/office/powerpoint/2010/main" val="2342740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E4A1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05/12/2024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6174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01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37503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17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7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1069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125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5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15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819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762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66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67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197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62245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808889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07403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32457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09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0224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8752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78516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89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69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1847824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918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27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1700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2404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94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4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107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84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682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79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99830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22793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431795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77793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5737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52959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89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936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99056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79425"/>
            <a:ext cx="1436313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6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231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05/12/2024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90993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872E4-1EB3-4AD0-8A8C-9ACF3E188437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ADA7-AC71-4BF6-BCA0-0FC767D289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8979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038" y="2125663"/>
            <a:ext cx="10058399" cy="1828800"/>
          </a:xfrm>
        </p:spPr>
        <p:txBody>
          <a:bodyPr/>
          <a:lstStyle>
            <a:lvl1pPr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4929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77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_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189039" y="2125663"/>
            <a:ext cx="10058400" cy="912813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388474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90736"/>
            <a:ext cx="1449939" cy="30660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3196078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57200" y="490736"/>
            <a:ext cx="1239006" cy="310896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712663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6518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4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4371038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4141863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9870677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0772207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2742498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824707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89568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4140417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18256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1239">
                      <a:srgbClr val="FFFFFF"/>
                    </a:gs>
                    <a:gs pos="52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06989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4225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4892327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076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2159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69321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40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172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68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26" Type="http://schemas.openxmlformats.org/officeDocument/2006/relationships/theme" Target="../theme/theme3.xml"/><Relationship Id="rId3" Type="http://schemas.openxmlformats.org/officeDocument/2006/relationships/slideLayout" Target="../slideLayouts/slideLayout48.xml"/><Relationship Id="rId21" Type="http://schemas.openxmlformats.org/officeDocument/2006/relationships/slideLayout" Target="../slideLayouts/slideLayout66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5" Type="http://schemas.openxmlformats.org/officeDocument/2006/relationships/slideLayout" Target="../slideLayouts/slideLayout70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24" Type="http://schemas.openxmlformats.org/officeDocument/2006/relationships/slideLayout" Target="../slideLayouts/slideLayout69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23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64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Relationship Id="rId22" Type="http://schemas.openxmlformats.org/officeDocument/2006/relationships/slideLayout" Target="../slideLayouts/slideLayout6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theme" Target="../theme/theme4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89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00" r:id="rId2"/>
    <p:sldLayoutId id="2147484295" r:id="rId3"/>
    <p:sldLayoutId id="2147484240" r:id="rId4"/>
    <p:sldLayoutId id="2147484296" r:id="rId5"/>
    <p:sldLayoutId id="2147484241" r:id="rId6"/>
    <p:sldLayoutId id="2147484297" r:id="rId7"/>
    <p:sldLayoutId id="2147484244" r:id="rId8"/>
    <p:sldLayoutId id="2147484298" r:id="rId9"/>
    <p:sldLayoutId id="2147484245" r:id="rId10"/>
    <p:sldLayoutId id="2147484247" r:id="rId11"/>
    <p:sldLayoutId id="2147484249" r:id="rId12"/>
    <p:sldLayoutId id="2147484301" r:id="rId13"/>
    <p:sldLayoutId id="2147484251" r:id="rId14"/>
    <p:sldLayoutId id="2147484252" r:id="rId15"/>
    <p:sldLayoutId id="2147484257" r:id="rId16"/>
    <p:sldLayoutId id="2147484258" r:id="rId17"/>
    <p:sldLayoutId id="2147484260" r:id="rId18"/>
    <p:sldLayoutId id="2147484299" r:id="rId19"/>
    <p:sldLayoutId id="2147484263" r:id="rId20"/>
    <p:sldLayoutId id="2147484403" r:id="rId21"/>
    <p:sldLayoutId id="2147484477" r:id="rId22"/>
    <p:sldLayoutId id="2147484478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 userDrawn="1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 userDrawn="1">
          <p15:clr>
            <a:srgbClr val="C35EA4"/>
          </p15:clr>
        </p15:guide>
        <p15:guide id="17" pos="7546" userDrawn="1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 userDrawn="1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82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5" r:id="rId1"/>
    <p:sldLayoutId id="2147484406" r:id="rId2"/>
    <p:sldLayoutId id="2147484407" r:id="rId3"/>
    <p:sldLayoutId id="2147484408" r:id="rId4"/>
    <p:sldLayoutId id="2147484409" r:id="rId5"/>
    <p:sldLayoutId id="2147484410" r:id="rId6"/>
    <p:sldLayoutId id="2147484411" r:id="rId7"/>
    <p:sldLayoutId id="2147484412" r:id="rId8"/>
    <p:sldLayoutId id="2147484413" r:id="rId9"/>
    <p:sldLayoutId id="2147484414" r:id="rId10"/>
    <p:sldLayoutId id="2147484415" r:id="rId11"/>
    <p:sldLayoutId id="2147484416" r:id="rId12"/>
    <p:sldLayoutId id="2147484417" r:id="rId13"/>
    <p:sldLayoutId id="2147484418" r:id="rId14"/>
    <p:sldLayoutId id="2147484419" r:id="rId15"/>
    <p:sldLayoutId id="2147484420" r:id="rId16"/>
    <p:sldLayoutId id="2147484421" r:id="rId17"/>
    <p:sldLayoutId id="2147484422" r:id="rId18"/>
    <p:sldLayoutId id="2147484423" r:id="rId19"/>
    <p:sldLayoutId id="2147484424" r:id="rId20"/>
    <p:sldLayoutId id="2147484425" r:id="rId21"/>
    <p:sldLayoutId id="2147484426" r:id="rId22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50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5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1000" baseline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1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7989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9" r:id="rId1"/>
    <p:sldLayoutId id="2147484430" r:id="rId2"/>
    <p:sldLayoutId id="2147484431" r:id="rId3"/>
    <p:sldLayoutId id="2147484432" r:id="rId4"/>
    <p:sldLayoutId id="2147484433" r:id="rId5"/>
    <p:sldLayoutId id="2147484434" r:id="rId6"/>
    <p:sldLayoutId id="2147484435" r:id="rId7"/>
    <p:sldLayoutId id="2147484436" r:id="rId8"/>
    <p:sldLayoutId id="2147484437" r:id="rId9"/>
    <p:sldLayoutId id="2147484438" r:id="rId10"/>
    <p:sldLayoutId id="2147484439" r:id="rId11"/>
    <p:sldLayoutId id="2147484440" r:id="rId12"/>
    <p:sldLayoutId id="2147484441" r:id="rId13"/>
    <p:sldLayoutId id="2147484442" r:id="rId14"/>
    <p:sldLayoutId id="2147484443" r:id="rId15"/>
    <p:sldLayoutId id="2147484444" r:id="rId16"/>
    <p:sldLayoutId id="2147484445" r:id="rId17"/>
    <p:sldLayoutId id="2147484446" r:id="rId18"/>
    <p:sldLayoutId id="2147484447" r:id="rId19"/>
    <p:sldLayoutId id="2147484448" r:id="rId20"/>
    <p:sldLayoutId id="2147484449" r:id="rId21"/>
    <p:sldLayoutId id="2147484450" r:id="rId22"/>
    <p:sldLayoutId id="2147484451" r:id="rId23"/>
    <p:sldLayoutId id="2147484452" r:id="rId24"/>
    <p:sldLayoutId id="2147484453" r:id="rId25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584200" marR="0" lvl="1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43" name="Group 42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50" name="Rectangle 49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51" name="Rectangle 50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rgbClr val="00BCF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52" name="Rectangle 51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rgbClr val="D2D2D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53" name="Rectangle 52"/>
              <p:cNvSpPr/>
              <p:nvPr userDrawn="1"/>
            </p:nvSpPr>
            <p:spPr bwMode="auto">
              <a:xfrm>
                <a:off x="3419856" y="4543426"/>
                <a:ext cx="869930" cy="289766"/>
              </a:xfrm>
              <a:prstGeom prst="rect">
                <a:avLst/>
              </a:prstGeom>
              <a:solidFill>
                <a:srgbClr val="002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54" name="Rectangle 53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32323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R:50 G:50 B:50</a:t>
                </a:r>
              </a:p>
            </p:txBody>
          </p:sp>
          <p:sp>
            <p:nvSpPr>
              <p:cNvPr id="55" name="Rectangle 54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44" name="Group 43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47" name="Rectangle 46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baseline="0" noProof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48" name="Rectangle 47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49" name="Rectangle 48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45" name="TextBox 44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Main colors</a:t>
              </a:r>
            </a:p>
          </p:txBody>
        </p:sp>
        <p:sp>
          <p:nvSpPr>
            <p:cNvPr id="46" name="TextBox 45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Secondary colors (use only when necessary)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2936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56" r:id="rId1"/>
    <p:sldLayoutId id="2147484457" r:id="rId2"/>
    <p:sldLayoutId id="2147484458" r:id="rId3"/>
    <p:sldLayoutId id="2147484459" r:id="rId4"/>
    <p:sldLayoutId id="2147484460" r:id="rId5"/>
    <p:sldLayoutId id="2147484461" r:id="rId6"/>
    <p:sldLayoutId id="2147484462" r:id="rId7"/>
    <p:sldLayoutId id="2147484463" r:id="rId8"/>
    <p:sldLayoutId id="2147484464" r:id="rId9"/>
    <p:sldLayoutId id="2147484465" r:id="rId10"/>
    <p:sldLayoutId id="2147484466" r:id="rId11"/>
    <p:sldLayoutId id="2147484467" r:id="rId12"/>
    <p:sldLayoutId id="2147484468" r:id="rId13"/>
    <p:sldLayoutId id="2147484469" r:id="rId14"/>
    <p:sldLayoutId id="2147484470" r:id="rId15"/>
    <p:sldLayoutId id="2147484471" r:id="rId16"/>
    <p:sldLayoutId id="2147484472" r:id="rId17"/>
    <p:sldLayoutId id="2147484473" r:id="rId18"/>
    <p:sldLayoutId id="2147484474" r:id="rId19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40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4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egertracing.io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rafana.com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rafana.com/oss/loki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rafana.com/oss/tempo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telemetry.io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05982" y="666693"/>
            <a:ext cx="11201400" cy="2297169"/>
          </a:xfrm>
        </p:spPr>
        <p:txBody>
          <a:bodyPr/>
          <a:lstStyle/>
          <a:p>
            <a:r>
              <a:rPr lang="pt-BR" sz="4400" b="1" dirty="0" err="1"/>
              <a:t>Observabilidade</a:t>
            </a:r>
            <a:r>
              <a:rPr lang="pt-BR" sz="4400" b="1" dirty="0"/>
              <a:t> e Monitoramento de Aplicações</a:t>
            </a:r>
            <a:br>
              <a:rPr lang="pt-BR" sz="4400" b="1" dirty="0"/>
            </a:br>
            <a:r>
              <a:rPr lang="pt-BR" sz="4400" b="1" dirty="0"/>
              <a:t>com </a:t>
            </a:r>
            <a:r>
              <a:rPr lang="pt-BR" sz="4400" b="1" dirty="0" err="1"/>
              <a:t>OpenTelemetry</a:t>
            </a:r>
            <a:endParaRPr lang="pt-BR" sz="3200" dirty="0"/>
          </a:p>
        </p:txBody>
      </p:sp>
      <p:pic>
        <p:nvPicPr>
          <p:cNvPr id="13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915189BD-7EAE-4A0C-BD8E-B94BE30EF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" y="5920754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 descr="Ícone&#10;&#10;Descrição gerada automaticamente">
            <a:extLst>
              <a:ext uri="{FF2B5EF4-FFF2-40B4-BE49-F238E27FC236}">
                <a16:creationId xmlns:a16="http://schemas.microsoft.com/office/drawing/2014/main" id="{7BB1A81F-C4E5-D37B-118B-A6A74116D6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5237" y="2545440"/>
            <a:ext cx="1903644" cy="1903644"/>
          </a:xfrm>
          <a:prstGeom prst="rect">
            <a:avLst/>
          </a:prstGeom>
        </p:spPr>
      </p:pic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5FBDA6EF-1FF4-1884-E318-C9775D5221D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5982" y="3094640"/>
            <a:ext cx="6111478" cy="1872045"/>
          </a:xfrm>
        </p:spPr>
        <p:txBody>
          <a:bodyPr/>
          <a:lstStyle/>
          <a:p>
            <a:r>
              <a:rPr lang="en-US" sz="2800" b="1" dirty="0"/>
              <a:t>Renato </a:t>
            </a:r>
            <a:r>
              <a:rPr lang="en-US" sz="2800" b="1" dirty="0" err="1"/>
              <a:t>Groffe</a:t>
            </a:r>
            <a:endParaRPr lang="en-US" sz="2800" b="1" dirty="0"/>
          </a:p>
          <a:p>
            <a:r>
              <a:rPr lang="en-US" sz="2400" dirty="0"/>
              <a:t>Microsoft MVP, Docker Captain, MTAC</a:t>
            </a:r>
          </a:p>
          <a:p>
            <a:r>
              <a:rPr lang="en-US" sz="2400" dirty="0"/>
              <a:t>linkedin.com/in/</a:t>
            </a:r>
            <a:r>
              <a:rPr lang="en-US" sz="2400" dirty="0" err="1"/>
              <a:t>renatogroffe</a:t>
            </a:r>
            <a:br>
              <a:rPr lang="en-US" sz="2400" dirty="0"/>
            </a:br>
            <a:r>
              <a:rPr lang="en-US" sz="2400" dirty="0"/>
              <a:t>renatogroffe.medium.com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AADB9246-A864-2849-E632-040526E9EB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89237" y="5920754"/>
            <a:ext cx="1135344" cy="940713"/>
          </a:xfrm>
          <a:prstGeom prst="rect">
            <a:avLst/>
          </a:prstGeom>
        </p:spPr>
      </p:pic>
      <p:pic>
        <p:nvPicPr>
          <p:cNvPr id="9" name="Imagem 8" descr="Uma imagem contendo desenho&#10;&#10;Descrição gerada automaticamente">
            <a:extLst>
              <a:ext uri="{FF2B5EF4-FFF2-40B4-BE49-F238E27FC236}">
                <a16:creationId xmlns:a16="http://schemas.microsoft.com/office/drawing/2014/main" id="{0BFF81DC-DE29-51A5-F50E-F3348B04628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0590" r="25492"/>
          <a:stretch/>
        </p:blipFill>
        <p:spPr>
          <a:xfrm>
            <a:off x="3924581" y="5920754"/>
            <a:ext cx="2752086" cy="89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75595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OpenTelemetry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: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uma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visão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geral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1439862"/>
            <a:ext cx="11199034" cy="3040832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Suporte a múltiplas </a:t>
            </a:r>
            <a:r>
              <a:rPr lang="pt-BR" sz="3200" dirty="0" err="1">
                <a:solidFill>
                  <a:srgbClr val="494949"/>
                </a:solidFill>
              </a:rPr>
              <a:t>stacks</a:t>
            </a:r>
            <a:r>
              <a:rPr lang="pt-BR" sz="3200" dirty="0">
                <a:solidFill>
                  <a:srgbClr val="494949"/>
                </a:solidFill>
              </a:rPr>
              <a:t>: </a:t>
            </a:r>
            <a:r>
              <a:rPr lang="pt-BR" sz="3200" b="1" dirty="0">
                <a:solidFill>
                  <a:srgbClr val="494949"/>
                </a:solidFill>
              </a:rPr>
              <a:t>.NET, Java, Node.js, Python...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 err="1">
                <a:solidFill>
                  <a:srgbClr val="494949"/>
                </a:solidFill>
              </a:rPr>
              <a:t>Exporters</a:t>
            </a:r>
            <a:r>
              <a:rPr lang="pt-BR" sz="3200" dirty="0">
                <a:solidFill>
                  <a:srgbClr val="494949"/>
                </a:solidFill>
              </a:rPr>
              <a:t>/soluções de monitoramento com suporte</a:t>
            </a:r>
            <a:r>
              <a:rPr lang="pt-BR" sz="3200" b="1" dirty="0">
                <a:solidFill>
                  <a:srgbClr val="494949"/>
                </a:solidFill>
              </a:rPr>
              <a:t>: Console, </a:t>
            </a:r>
            <a:r>
              <a:rPr lang="pt-BR" sz="3200" b="1" dirty="0" err="1">
                <a:solidFill>
                  <a:srgbClr val="494949"/>
                </a:solidFill>
              </a:rPr>
              <a:t>Grafana</a:t>
            </a:r>
            <a:r>
              <a:rPr lang="pt-BR" sz="3200" b="1" dirty="0">
                <a:solidFill>
                  <a:srgbClr val="494949"/>
                </a:solidFill>
              </a:rPr>
              <a:t> Tempo, Jaeger, </a:t>
            </a:r>
            <a:r>
              <a:rPr lang="pt-BR" sz="3200" b="1" dirty="0" err="1">
                <a:solidFill>
                  <a:srgbClr val="494949"/>
                </a:solidFill>
              </a:rPr>
              <a:t>Zipkin</a:t>
            </a:r>
            <a:r>
              <a:rPr lang="pt-BR" sz="3200" b="1" dirty="0">
                <a:solidFill>
                  <a:srgbClr val="494949"/>
                </a:solidFill>
              </a:rPr>
              <a:t>, </a:t>
            </a:r>
            <a:r>
              <a:rPr lang="pt-BR" sz="3200" b="1" dirty="0" err="1">
                <a:solidFill>
                  <a:srgbClr val="494949"/>
                </a:solidFill>
              </a:rPr>
              <a:t>Prometheus</a:t>
            </a:r>
            <a:r>
              <a:rPr lang="pt-BR" sz="3200" b="1" dirty="0">
                <a:solidFill>
                  <a:srgbClr val="494949"/>
                </a:solidFill>
              </a:rPr>
              <a:t>, Azure Monitor, </a:t>
            </a:r>
            <a:r>
              <a:rPr lang="pt-BR" sz="3200" b="1" dirty="0" err="1">
                <a:solidFill>
                  <a:srgbClr val="494949"/>
                </a:solidFill>
              </a:rPr>
              <a:t>Application</a:t>
            </a:r>
            <a:r>
              <a:rPr lang="pt-BR" sz="3200" b="1" dirty="0">
                <a:solidFill>
                  <a:srgbClr val="494949"/>
                </a:solidFill>
              </a:rPr>
              <a:t> Insights, </a:t>
            </a:r>
            <a:r>
              <a:rPr lang="pt-BR" sz="3200" b="1" dirty="0" err="1">
                <a:solidFill>
                  <a:srgbClr val="494949"/>
                </a:solidFill>
              </a:rPr>
              <a:t>Dynatrace</a:t>
            </a:r>
            <a:r>
              <a:rPr lang="pt-BR" sz="3200" b="1" dirty="0">
                <a:solidFill>
                  <a:srgbClr val="494949"/>
                </a:solidFill>
              </a:rPr>
              <a:t>, AWS </a:t>
            </a:r>
            <a:r>
              <a:rPr lang="pt-BR" sz="3200" b="1" dirty="0" err="1">
                <a:solidFill>
                  <a:srgbClr val="494949"/>
                </a:solidFill>
              </a:rPr>
              <a:t>CloudWatch</a:t>
            </a:r>
            <a:r>
              <a:rPr lang="pt-BR" sz="3200" b="1" dirty="0">
                <a:solidFill>
                  <a:srgbClr val="494949"/>
                </a:solidFill>
              </a:rPr>
              <a:t>, New </a:t>
            </a:r>
            <a:r>
              <a:rPr lang="pt-BR" sz="3200" b="1" dirty="0" err="1">
                <a:solidFill>
                  <a:srgbClr val="494949"/>
                </a:solidFill>
              </a:rPr>
              <a:t>Relic</a:t>
            </a:r>
            <a:r>
              <a:rPr lang="pt-BR" sz="3200" b="1" dirty="0">
                <a:solidFill>
                  <a:srgbClr val="494949"/>
                </a:solidFill>
              </a:rPr>
              <a:t>...</a:t>
            </a:r>
            <a:endParaRPr lang="pt-BR" sz="3200" dirty="0">
              <a:solidFill>
                <a:srgbClr val="494949"/>
              </a:solidFill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D037172E-9448-3417-252E-5ED7139EF4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94637" y="5021262"/>
            <a:ext cx="3822701" cy="143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89086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OpenTelemetry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: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uma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visão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geral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1439862"/>
            <a:ext cx="11199034" cy="259763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 err="1">
                <a:solidFill>
                  <a:srgbClr val="494949"/>
                </a:solidFill>
              </a:rPr>
              <a:t>OpenTelemetry</a:t>
            </a:r>
            <a:r>
              <a:rPr lang="pt-BR" sz="3200" b="1" dirty="0">
                <a:solidFill>
                  <a:srgbClr val="494949"/>
                </a:solidFill>
              </a:rPr>
              <a:t> </a:t>
            </a:r>
            <a:r>
              <a:rPr lang="pt-BR" sz="3200" b="1" dirty="0" err="1">
                <a:solidFill>
                  <a:srgbClr val="494949"/>
                </a:solidFill>
              </a:rPr>
              <a:t>Collector</a:t>
            </a:r>
            <a:r>
              <a:rPr lang="pt-BR" sz="3200" dirty="0">
                <a:solidFill>
                  <a:srgbClr val="494949"/>
                </a:solidFill>
              </a:rPr>
              <a:t>: mecanismo para receber, processar e exportar dados de </a:t>
            </a:r>
            <a:r>
              <a:rPr lang="pt-BR" sz="3200" b="1" dirty="0">
                <a:solidFill>
                  <a:srgbClr val="494949"/>
                </a:solidFill>
              </a:rPr>
              <a:t>telemetria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 err="1">
                <a:solidFill>
                  <a:srgbClr val="494949"/>
                </a:solidFill>
              </a:rPr>
              <a:t>OpenTelemetry</a:t>
            </a:r>
            <a:r>
              <a:rPr lang="pt-BR" sz="3200" b="1" dirty="0">
                <a:solidFill>
                  <a:srgbClr val="494949"/>
                </a:solidFill>
              </a:rPr>
              <a:t> </a:t>
            </a:r>
            <a:r>
              <a:rPr lang="pt-BR" sz="3200" b="1" dirty="0" err="1">
                <a:solidFill>
                  <a:srgbClr val="494949"/>
                </a:solidFill>
              </a:rPr>
              <a:t>Protocol</a:t>
            </a:r>
            <a:r>
              <a:rPr lang="pt-BR" sz="3200" b="1" dirty="0">
                <a:solidFill>
                  <a:srgbClr val="494949"/>
                </a:solidFill>
              </a:rPr>
              <a:t> (OTLP)</a:t>
            </a:r>
            <a:r>
              <a:rPr lang="pt-BR" sz="3200" dirty="0">
                <a:solidFill>
                  <a:srgbClr val="494949"/>
                </a:solidFill>
              </a:rPr>
              <a:t> → suporte a </a:t>
            </a:r>
            <a:r>
              <a:rPr lang="pt-BR" sz="3200" b="1" dirty="0">
                <a:solidFill>
                  <a:srgbClr val="494949"/>
                </a:solidFill>
              </a:rPr>
              <a:t>HTTP </a:t>
            </a:r>
            <a:r>
              <a:rPr lang="pt-BR" sz="3200" dirty="0">
                <a:solidFill>
                  <a:srgbClr val="494949"/>
                </a:solidFill>
              </a:rPr>
              <a:t>(</a:t>
            </a:r>
            <a:r>
              <a:rPr lang="pt-BR" sz="3200" b="1" dirty="0">
                <a:solidFill>
                  <a:srgbClr val="494949"/>
                </a:solidFill>
              </a:rPr>
              <a:t>porta 4318</a:t>
            </a:r>
            <a:r>
              <a:rPr lang="pt-BR" sz="3200" dirty="0">
                <a:solidFill>
                  <a:srgbClr val="494949"/>
                </a:solidFill>
              </a:rPr>
              <a:t>) e </a:t>
            </a:r>
            <a:r>
              <a:rPr lang="pt-BR" sz="3200" b="1" dirty="0" err="1">
                <a:solidFill>
                  <a:srgbClr val="494949"/>
                </a:solidFill>
              </a:rPr>
              <a:t>gRPC</a:t>
            </a:r>
            <a:r>
              <a:rPr lang="pt-BR" sz="3200" b="1" dirty="0">
                <a:solidFill>
                  <a:srgbClr val="494949"/>
                </a:solidFill>
              </a:rPr>
              <a:t> </a:t>
            </a:r>
            <a:r>
              <a:rPr lang="pt-BR" sz="3200" dirty="0">
                <a:solidFill>
                  <a:srgbClr val="494949"/>
                </a:solidFill>
              </a:rPr>
              <a:t>(</a:t>
            </a:r>
            <a:r>
              <a:rPr lang="pt-BR" sz="3200" b="1" dirty="0">
                <a:solidFill>
                  <a:srgbClr val="494949"/>
                </a:solidFill>
              </a:rPr>
              <a:t>porta 4317</a:t>
            </a:r>
            <a:r>
              <a:rPr lang="pt-BR" sz="3200" dirty="0">
                <a:solidFill>
                  <a:srgbClr val="494949"/>
                </a:solidFill>
              </a:rPr>
              <a:t>)</a:t>
            </a: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D037172E-9448-3417-252E-5ED7139EF4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94637" y="5021262"/>
            <a:ext cx="3822701" cy="143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98422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Jaeger: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uma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visão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geral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1439862"/>
            <a:ext cx="8379634" cy="4321183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494949"/>
                </a:solidFill>
              </a:rPr>
              <a:t>Monitoramento de transações distribuídas</a:t>
            </a:r>
          </a:p>
          <a:p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Análise de </a:t>
            </a:r>
            <a:r>
              <a:rPr lang="pt-BR" sz="3200" b="1" dirty="0">
                <a:solidFill>
                  <a:srgbClr val="494949"/>
                </a:solidFill>
              </a:rPr>
              <a:t>dependências envolvidas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Dados persistidos em soluções como </a:t>
            </a:r>
            <a:r>
              <a:rPr lang="pt-BR" sz="3200" b="1" dirty="0" err="1">
                <a:solidFill>
                  <a:srgbClr val="494949"/>
                </a:solidFill>
              </a:rPr>
              <a:t>Elasticsearch</a:t>
            </a:r>
            <a:r>
              <a:rPr lang="pt-BR" sz="3200" dirty="0">
                <a:solidFill>
                  <a:srgbClr val="494949"/>
                </a:solidFill>
              </a:rPr>
              <a:t> e </a:t>
            </a:r>
            <a:r>
              <a:rPr lang="pt-BR" sz="3200" b="1" dirty="0">
                <a:solidFill>
                  <a:srgbClr val="494949"/>
                </a:solidFill>
              </a:rPr>
              <a:t>Cassandra</a:t>
            </a:r>
          </a:p>
          <a:p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Site: </a:t>
            </a:r>
            <a:r>
              <a:rPr lang="pt-BR" sz="3200" dirty="0">
                <a:solidFill>
                  <a:srgbClr val="494949"/>
                </a:solidFill>
                <a:hlinkClick r:id="rId3"/>
              </a:rPr>
              <a:t>https://www.jaegertracing.io/</a:t>
            </a:r>
            <a:endParaRPr lang="pt-BR" sz="3200" dirty="0">
              <a:solidFill>
                <a:srgbClr val="494949"/>
              </a:solidFill>
            </a:endParaRPr>
          </a:p>
        </p:txBody>
      </p:sp>
      <p:pic>
        <p:nvPicPr>
          <p:cNvPr id="5" name="Imagem 4" descr="Forma&#10;&#10;Descrição gerada automaticamente">
            <a:extLst>
              <a:ext uri="{FF2B5EF4-FFF2-40B4-BE49-F238E27FC236}">
                <a16:creationId xmlns:a16="http://schemas.microsoft.com/office/drawing/2014/main" id="{ED4BB8A6-D9D6-1A67-3CB2-02918832C2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8637" y="2506662"/>
            <a:ext cx="2213982" cy="221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11861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Grafana: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uma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visão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geral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1211262"/>
            <a:ext cx="8379634" cy="4825937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900" b="1" dirty="0">
                <a:solidFill>
                  <a:srgbClr val="494949"/>
                </a:solidFill>
              </a:rPr>
              <a:t>Monitoramento</a:t>
            </a:r>
            <a:r>
              <a:rPr lang="pt-BR" sz="2900" dirty="0">
                <a:solidFill>
                  <a:srgbClr val="494949"/>
                </a:solidFill>
              </a:rPr>
              <a:t> e </a:t>
            </a:r>
            <a:r>
              <a:rPr lang="pt-BR" sz="2900" b="1" dirty="0" err="1">
                <a:solidFill>
                  <a:srgbClr val="494949"/>
                </a:solidFill>
              </a:rPr>
              <a:t>observabilidade</a:t>
            </a:r>
            <a:r>
              <a:rPr lang="pt-BR" sz="2900" dirty="0">
                <a:solidFill>
                  <a:srgbClr val="494949"/>
                </a:solidFill>
              </a:rPr>
              <a:t> de aplicações e infraestrutura</a:t>
            </a:r>
            <a:br>
              <a:rPr lang="pt-BR" sz="2900" b="1" dirty="0">
                <a:solidFill>
                  <a:srgbClr val="494949"/>
                </a:solidFill>
              </a:rPr>
            </a:br>
            <a:endParaRPr lang="pt-BR" sz="29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900" b="1" dirty="0">
                <a:solidFill>
                  <a:srgbClr val="494949"/>
                </a:solidFill>
              </a:rPr>
              <a:t>Dashboards</a:t>
            </a:r>
            <a:r>
              <a:rPr lang="pt-BR" sz="2900" dirty="0">
                <a:solidFill>
                  <a:srgbClr val="494949"/>
                </a:solidFill>
              </a:rPr>
              <a:t> para visualização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9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900" b="1" dirty="0">
                <a:solidFill>
                  <a:srgbClr val="494949"/>
                </a:solidFill>
              </a:rPr>
              <a:t>Alertas de monitoramento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9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900" b="1" dirty="0">
                <a:solidFill>
                  <a:srgbClr val="494949"/>
                </a:solidFill>
              </a:rPr>
              <a:t>Open </a:t>
            </a:r>
            <a:r>
              <a:rPr lang="pt-BR" sz="2900" b="1" dirty="0" err="1">
                <a:solidFill>
                  <a:srgbClr val="494949"/>
                </a:solidFill>
              </a:rPr>
              <a:t>source</a:t>
            </a:r>
            <a:endParaRPr lang="pt-BR" sz="29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9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900" dirty="0">
                <a:solidFill>
                  <a:srgbClr val="494949"/>
                </a:solidFill>
              </a:rPr>
              <a:t>Site: </a:t>
            </a:r>
            <a:r>
              <a:rPr lang="pt-BR" sz="2900" dirty="0">
                <a:solidFill>
                  <a:srgbClr val="494949"/>
                </a:solidFill>
                <a:hlinkClick r:id="rId3"/>
              </a:rPr>
              <a:t>https://grafana.com/</a:t>
            </a:r>
            <a:endParaRPr lang="pt-BR" sz="2900" dirty="0">
              <a:solidFill>
                <a:srgbClr val="494949"/>
              </a:solidFill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7C2199B3-487D-DB28-0D24-9C4B29758B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09037" y="2063749"/>
            <a:ext cx="2757057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88179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Grafana: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uma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visão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geral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1439862"/>
            <a:ext cx="8379634" cy="439504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Flexibilidade, com suporte a diferentes tecnologias/fontes de dados </a:t>
            </a:r>
            <a:r>
              <a:rPr lang="pt-BR" sz="3600" b="1" dirty="0">
                <a:solidFill>
                  <a:srgbClr val="494949"/>
                </a:solidFill>
              </a:rPr>
              <a:t>(Data </a:t>
            </a:r>
            <a:r>
              <a:rPr lang="pt-BR" sz="3600" b="1" dirty="0" err="1">
                <a:solidFill>
                  <a:srgbClr val="494949"/>
                </a:solidFill>
              </a:rPr>
              <a:t>Sources</a:t>
            </a:r>
            <a:r>
              <a:rPr lang="pt-BR" sz="3600" b="1" dirty="0">
                <a:solidFill>
                  <a:srgbClr val="494949"/>
                </a:solidFill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Exemplos de possíveis Data </a:t>
            </a:r>
            <a:r>
              <a:rPr lang="pt-BR" sz="3600" dirty="0" err="1">
                <a:solidFill>
                  <a:srgbClr val="494949"/>
                </a:solidFill>
              </a:rPr>
              <a:t>Sources</a:t>
            </a:r>
            <a:r>
              <a:rPr lang="pt-BR" sz="3600" dirty="0">
                <a:solidFill>
                  <a:srgbClr val="494949"/>
                </a:solidFill>
              </a:rPr>
              <a:t>: </a:t>
            </a:r>
            <a:r>
              <a:rPr lang="pt-BR" sz="3600" b="1" dirty="0">
                <a:solidFill>
                  <a:srgbClr val="494949"/>
                </a:solidFill>
              </a:rPr>
              <a:t>Azure Monitor, AWS </a:t>
            </a:r>
            <a:r>
              <a:rPr lang="pt-BR" sz="3600" b="1" dirty="0" err="1">
                <a:solidFill>
                  <a:srgbClr val="494949"/>
                </a:solidFill>
              </a:rPr>
              <a:t>CloudWatch</a:t>
            </a:r>
            <a:r>
              <a:rPr lang="pt-BR" sz="3600" b="1" dirty="0">
                <a:solidFill>
                  <a:srgbClr val="494949"/>
                </a:solidFill>
              </a:rPr>
              <a:t>, </a:t>
            </a:r>
            <a:r>
              <a:rPr lang="pt-BR" sz="3600" b="1" dirty="0" err="1">
                <a:solidFill>
                  <a:srgbClr val="494949"/>
                </a:solidFill>
              </a:rPr>
              <a:t>Prometheus</a:t>
            </a:r>
            <a:r>
              <a:rPr lang="pt-BR" sz="3600" b="1" dirty="0">
                <a:solidFill>
                  <a:srgbClr val="494949"/>
                </a:solidFill>
              </a:rPr>
              <a:t>, SQL Server, PostgreSQL, Oracle...</a:t>
            </a:r>
            <a:endParaRPr lang="pt-BR" sz="3600" dirty="0">
              <a:solidFill>
                <a:srgbClr val="494949"/>
              </a:solidFill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7C2199B3-487D-DB28-0D24-9C4B29758B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09037" y="2063749"/>
            <a:ext cx="2757057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62124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Grafana: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uma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visão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geral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1439862"/>
            <a:ext cx="8379634" cy="4838248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b="1" dirty="0">
                <a:solidFill>
                  <a:srgbClr val="494949"/>
                </a:solidFill>
              </a:rPr>
              <a:t>Visualização unificada </a:t>
            </a:r>
            <a:r>
              <a:rPr lang="pt-BR" sz="3600" dirty="0">
                <a:solidFill>
                  <a:srgbClr val="494949"/>
                </a:solidFill>
              </a:rPr>
              <a:t>de múltiplas fontes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Centenas de </a:t>
            </a:r>
            <a:r>
              <a:rPr lang="pt-BR" sz="3600" b="1" dirty="0">
                <a:solidFill>
                  <a:srgbClr val="494949"/>
                </a:solidFill>
              </a:rPr>
              <a:t>dashboards pré-definidos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b="1" dirty="0">
                <a:solidFill>
                  <a:srgbClr val="494949"/>
                </a:solidFill>
              </a:rPr>
              <a:t>Customização de dashboards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7C2199B3-487D-DB28-0D24-9C4B29758B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09037" y="2063749"/>
            <a:ext cx="2757057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97996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Grafana: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uma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visão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geral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1439862"/>
            <a:ext cx="8379634" cy="358251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494949"/>
                </a:solidFill>
              </a:rPr>
              <a:t>Facilidade de uso</a:t>
            </a:r>
            <a:r>
              <a:rPr lang="pt-BR" sz="3200" dirty="0">
                <a:solidFill>
                  <a:srgbClr val="494949"/>
                </a:solidFill>
              </a:rPr>
              <a:t>, com uma interface intuitiva e amigável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Principal componente de todo um </a:t>
            </a:r>
            <a:r>
              <a:rPr lang="pt-BR" sz="3200" b="1" dirty="0">
                <a:solidFill>
                  <a:srgbClr val="494949"/>
                </a:solidFill>
              </a:rPr>
              <a:t>ecossistema de </a:t>
            </a:r>
            <a:r>
              <a:rPr lang="pt-BR" sz="3200" b="1" dirty="0" err="1">
                <a:solidFill>
                  <a:srgbClr val="494949"/>
                </a:solidFill>
              </a:rPr>
              <a:t>observabilidade</a:t>
            </a:r>
            <a:r>
              <a:rPr lang="pt-BR" sz="3200" b="1" dirty="0">
                <a:solidFill>
                  <a:srgbClr val="494949"/>
                </a:solidFill>
              </a:rPr>
              <a:t> e monitoramento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7C2199B3-487D-DB28-0D24-9C4B29758B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09037" y="2063749"/>
            <a:ext cx="2757057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530309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Ecossistema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Grafana (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parte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dele)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1667748"/>
            <a:ext cx="8379634" cy="480131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pt-BR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b="1" dirty="0" err="1">
                <a:solidFill>
                  <a:srgbClr val="494949"/>
                </a:solidFill>
              </a:rPr>
              <a:t>Loki</a:t>
            </a:r>
            <a:r>
              <a:rPr lang="pt-BR" b="1" dirty="0">
                <a:solidFill>
                  <a:srgbClr val="494949"/>
                </a:solidFill>
              </a:rPr>
              <a:t> (logs)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494949"/>
                </a:solidFill>
              </a:rPr>
              <a:t>Tempo (trace distribuído)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dirty="0">
              <a:solidFill>
                <a:srgbClr val="494949"/>
              </a:solidFill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7C2199B3-487D-DB28-0D24-9C4B29758B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37637" y="3727581"/>
            <a:ext cx="1537857" cy="1599196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6D5D3C95-F590-95F3-0763-43051DA81A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06565" y="2277542"/>
            <a:ext cx="1495425" cy="1213501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1AFAAA29-3F0A-CB36-5EED-B8DAF5A519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06924" y="2185393"/>
            <a:ext cx="12192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99531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>
                <a:solidFill>
                  <a:schemeClr val="accent3">
                    <a:lumMod val="75000"/>
                  </a:schemeClr>
                </a:solidFill>
              </a:rPr>
              <a:t>Ecossistema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 Grafana + </a:t>
            </a:r>
            <a:r>
              <a:rPr lang="en-US" sz="4000" dirty="0" err="1">
                <a:solidFill>
                  <a:schemeClr val="accent3">
                    <a:lumMod val="75000"/>
                  </a:schemeClr>
                </a:solidFill>
              </a:rPr>
              <a:t>OpenTelemetry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 + Prometheus</a:t>
            </a:r>
            <a:endParaRPr lang="pt-BR" sz="40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10" name="Imagem 9" descr="Diagrama&#10;&#10;Descrição gerada automaticamente">
            <a:extLst>
              <a:ext uri="{FF2B5EF4-FFF2-40B4-BE49-F238E27FC236}">
                <a16:creationId xmlns:a16="http://schemas.microsoft.com/office/drawing/2014/main" id="{52ABE67C-032C-C185-7F22-B0F3C7DC3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26" y="1363662"/>
            <a:ext cx="11005821" cy="498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087632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Loki: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uma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visão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geral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1287462"/>
            <a:ext cx="8379634" cy="540455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494949"/>
                </a:solidFill>
              </a:rPr>
              <a:t>Solução escalável </a:t>
            </a:r>
            <a:r>
              <a:rPr lang="pt-BR" sz="3200" dirty="0">
                <a:solidFill>
                  <a:srgbClr val="494949"/>
                </a:solidFill>
              </a:rPr>
              <a:t>para </a:t>
            </a:r>
            <a:r>
              <a:rPr lang="pt-BR" sz="3200" b="1" dirty="0">
                <a:solidFill>
                  <a:srgbClr val="494949"/>
                </a:solidFill>
              </a:rPr>
              <a:t>agregação de logs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494949"/>
                </a:solidFill>
              </a:rPr>
              <a:t>Open </a:t>
            </a:r>
            <a:r>
              <a:rPr lang="pt-BR" sz="3200" b="1" dirty="0" err="1">
                <a:solidFill>
                  <a:srgbClr val="494949"/>
                </a:solidFill>
              </a:rPr>
              <a:t>source</a:t>
            </a: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Depende do </a:t>
            </a:r>
            <a:r>
              <a:rPr lang="pt-BR" sz="3200" b="1" dirty="0" err="1">
                <a:solidFill>
                  <a:srgbClr val="494949"/>
                </a:solidFill>
              </a:rPr>
              <a:t>Grafana</a:t>
            </a:r>
            <a:r>
              <a:rPr lang="pt-BR" sz="3200" b="1" dirty="0">
                <a:solidFill>
                  <a:srgbClr val="494949"/>
                </a:solidFill>
              </a:rPr>
              <a:t> </a:t>
            </a:r>
            <a:r>
              <a:rPr lang="pt-BR" sz="3200" b="1" dirty="0" err="1">
                <a:solidFill>
                  <a:srgbClr val="494949"/>
                </a:solidFill>
              </a:rPr>
              <a:t>Promtail</a:t>
            </a:r>
            <a:r>
              <a:rPr lang="pt-BR" sz="3200" dirty="0">
                <a:solidFill>
                  <a:srgbClr val="494949"/>
                </a:solidFill>
              </a:rPr>
              <a:t> (agente de coleta)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494949"/>
                </a:solidFill>
              </a:rPr>
              <a:t>Fácil configuração</a:t>
            </a:r>
            <a:r>
              <a:rPr lang="pt-BR" sz="3200" dirty="0">
                <a:solidFill>
                  <a:srgbClr val="494949"/>
                </a:solidFill>
              </a:rPr>
              <a:t> em aplicações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Site: </a:t>
            </a:r>
            <a:r>
              <a:rPr lang="pt-BR" sz="3200" dirty="0">
                <a:solidFill>
                  <a:srgbClr val="494949"/>
                </a:solidFill>
                <a:hlinkClick r:id="rId3"/>
              </a:rPr>
              <a:t>https://grafana.com/oss/loki/</a:t>
            </a:r>
            <a:endParaRPr lang="pt-BR" sz="3200" dirty="0">
              <a:solidFill>
                <a:srgbClr val="494949"/>
              </a:solidFill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C6F6AC1E-6D31-B559-2B3D-DEDF0471E6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75837" y="2479279"/>
            <a:ext cx="1745113" cy="203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55090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1916" y="1238303"/>
            <a:ext cx="7692721" cy="5181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Most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Valuable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Professional (MVP)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Docker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Captain</a:t>
            </a: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Multi-Plataform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Technical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Audience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Contributor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(MTAC)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Arquiteto de Soluções/Software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+20 anos de experiência na área de Tecnologia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Community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Leader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Autor Técnico e Palestrante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5541788" cy="1174896"/>
          </a:xfrm>
        </p:spPr>
        <p:txBody>
          <a:bodyPr anchor="ctr">
            <a:normAutofit/>
          </a:bodyPr>
          <a:lstStyle/>
          <a:p>
            <a:pPr algn="l"/>
            <a:r>
              <a:rPr lang="pt-PT" sz="4488" b="1" dirty="0">
                <a:solidFill>
                  <a:schemeClr val="bg2">
                    <a:lumMod val="25000"/>
                  </a:schemeClr>
                </a:solidFill>
              </a:rPr>
              <a:t>Renato Groffe</a:t>
            </a:r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883" y="6589794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pt-BR" sz="1836" spc="300" dirty="0">
                <a:solidFill>
                  <a:schemeClr val="bg1"/>
                </a:solidFill>
              </a:rPr>
              <a:t>https://renatogroffe.medium.com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F16374F2-EFE7-4775-AD13-95766DD40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8614" y="472111"/>
            <a:ext cx="2064045" cy="2290202"/>
          </a:xfrm>
          <a:prstGeom prst="rect">
            <a:avLst/>
          </a:prstGeom>
        </p:spPr>
      </p:pic>
      <p:pic>
        <p:nvPicPr>
          <p:cNvPr id="9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C942EB67-E85D-42B0-8C54-899E7CBFA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726" y="3083121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 descr="Placa branca com texto preto sobre fundo azul&#10;&#10;Descrição gerada automaticamente">
            <a:extLst>
              <a:ext uri="{FF2B5EF4-FFF2-40B4-BE49-F238E27FC236}">
                <a16:creationId xmlns:a16="http://schemas.microsoft.com/office/drawing/2014/main" id="{A06A382F-CB5E-49D3-A714-BF89782F31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042" y="4081293"/>
            <a:ext cx="1733820" cy="173382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1C07B8D-D885-A29F-54DF-949F736538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7226" y="3949208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47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Tempo: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uma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visão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geral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1766879"/>
            <a:ext cx="8379634" cy="4321183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494949"/>
                </a:solidFill>
              </a:rPr>
              <a:t>Solução escalável </a:t>
            </a:r>
            <a:r>
              <a:rPr lang="pt-BR" sz="3200" dirty="0">
                <a:solidFill>
                  <a:srgbClr val="494949"/>
                </a:solidFill>
              </a:rPr>
              <a:t>para </a:t>
            </a:r>
            <a:r>
              <a:rPr lang="pt-BR" sz="3200" b="1" dirty="0" err="1">
                <a:solidFill>
                  <a:srgbClr val="494949"/>
                </a:solidFill>
              </a:rPr>
              <a:t>tracing</a:t>
            </a:r>
            <a:r>
              <a:rPr lang="pt-BR" sz="3200" b="1" dirty="0">
                <a:solidFill>
                  <a:srgbClr val="494949"/>
                </a:solidFill>
              </a:rPr>
              <a:t> distribuído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494949"/>
                </a:solidFill>
              </a:rPr>
              <a:t>Open </a:t>
            </a:r>
            <a:r>
              <a:rPr lang="pt-BR" sz="3200" b="1" dirty="0" err="1">
                <a:solidFill>
                  <a:srgbClr val="494949"/>
                </a:solidFill>
              </a:rPr>
              <a:t>source</a:t>
            </a: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Integração com </a:t>
            </a:r>
            <a:r>
              <a:rPr lang="pt-BR" sz="3200" b="1" dirty="0" err="1">
                <a:solidFill>
                  <a:srgbClr val="494949"/>
                </a:solidFill>
              </a:rPr>
              <a:t>OpenTelemetry</a:t>
            </a:r>
            <a:r>
              <a:rPr lang="pt-BR" sz="3200" b="1" dirty="0">
                <a:solidFill>
                  <a:srgbClr val="494949"/>
                </a:solidFill>
              </a:rPr>
              <a:t>, </a:t>
            </a:r>
            <a:r>
              <a:rPr lang="pt-BR" sz="3200" b="1" dirty="0" err="1">
                <a:solidFill>
                  <a:srgbClr val="494949"/>
                </a:solidFill>
              </a:rPr>
              <a:t>Loki</a:t>
            </a:r>
            <a:r>
              <a:rPr lang="pt-BR" sz="3200" dirty="0">
                <a:solidFill>
                  <a:srgbClr val="494949"/>
                </a:solidFill>
              </a:rPr>
              <a:t> e </a:t>
            </a:r>
            <a:r>
              <a:rPr lang="pt-BR" sz="3200" b="1" dirty="0" err="1">
                <a:solidFill>
                  <a:srgbClr val="494949"/>
                </a:solidFill>
              </a:rPr>
              <a:t>Prometheus</a:t>
            </a:r>
            <a:endParaRPr lang="pt-BR" sz="3200" b="1" dirty="0">
              <a:solidFill>
                <a:srgbClr val="494949"/>
              </a:solidFill>
            </a:endParaRPr>
          </a:p>
          <a:p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Site: </a:t>
            </a:r>
            <a:r>
              <a:rPr lang="pt-BR" sz="3200" dirty="0">
                <a:solidFill>
                  <a:srgbClr val="494949"/>
                </a:solidFill>
                <a:hlinkClick r:id="rId3"/>
              </a:rPr>
              <a:t>https://grafana.com/oss/tempo/</a:t>
            </a:r>
            <a:endParaRPr lang="pt-BR" sz="3200" dirty="0">
              <a:solidFill>
                <a:srgbClr val="494949"/>
              </a:solidFill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956E01D2-FE90-4875-8B18-FA48F5E4FC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37637" y="2735262"/>
            <a:ext cx="2321160" cy="188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095996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0" y="0"/>
            <a:ext cx="12436475" cy="7078662"/>
            <a:chOff x="0" y="5843723"/>
            <a:chExt cx="12436475" cy="1150802"/>
          </a:xfrm>
        </p:grpSpPr>
        <p:sp>
          <p:nvSpPr>
            <p:cNvPr id="7" name="Retângulo 6"/>
            <p:cNvSpPr/>
            <p:nvPr/>
          </p:nvSpPr>
          <p:spPr bwMode="auto">
            <a:xfrm>
              <a:off x="0" y="5854505"/>
              <a:ext cx="12436475" cy="1140020"/>
            </a:xfrm>
            <a:prstGeom prst="rect">
              <a:avLst/>
            </a:prstGeom>
            <a:solidFill>
              <a:srgbClr val="2929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 bwMode="auto">
            <a:xfrm>
              <a:off x="0" y="5843723"/>
              <a:ext cx="12436475" cy="10782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50825" y="5169852"/>
            <a:ext cx="11934824" cy="627864"/>
          </a:xfrm>
        </p:spPr>
        <p:txBody>
          <a:bodyPr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Título 3">
            <a:extLst>
              <a:ext uri="{FF2B5EF4-FFF2-40B4-BE49-F238E27FC236}">
                <a16:creationId xmlns:a16="http://schemas.microsoft.com/office/drawing/2014/main" id="{1581A68B-F4F2-4842-B63E-4808CD8A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837" y="2883852"/>
            <a:ext cx="4876800" cy="1181862"/>
          </a:xfrm>
        </p:spPr>
        <p:txBody>
          <a:bodyPr/>
          <a:lstStyle/>
          <a:p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220767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11810999" cy="312085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 err="1">
                <a:solidFill>
                  <a:srgbClr val="494949"/>
                </a:solidFill>
              </a:rPr>
              <a:t>Tracing</a:t>
            </a:r>
            <a:r>
              <a:rPr lang="pt-BR" sz="3600" dirty="0">
                <a:solidFill>
                  <a:srgbClr val="494949"/>
                </a:solidFill>
              </a:rPr>
              <a:t> Distribuído: uma visão geral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 err="1">
                <a:solidFill>
                  <a:srgbClr val="494949"/>
                </a:solidFill>
              </a:rPr>
              <a:t>OpenTelemetry</a:t>
            </a:r>
            <a:endParaRPr lang="pt-BR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Jaeger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Stack </a:t>
            </a:r>
            <a:r>
              <a:rPr lang="pt-BR" sz="3600" dirty="0" err="1">
                <a:solidFill>
                  <a:srgbClr val="494949"/>
                </a:solidFill>
              </a:rPr>
              <a:t>Grafana</a:t>
            </a:r>
            <a:endParaRPr lang="pt-BR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Exemplos práticos</a:t>
            </a:r>
          </a:p>
        </p:txBody>
      </p:sp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D0141170-B7B0-0A6C-F1C7-2DCC24787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4521" y="4487862"/>
            <a:ext cx="1547432" cy="154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9069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Aplicações Distribuídas e </a:t>
            </a:r>
            <a:r>
              <a:rPr lang="pt-BR" sz="4400" dirty="0" err="1">
                <a:solidFill>
                  <a:schemeClr val="accent3">
                    <a:lumMod val="75000"/>
                  </a:schemeClr>
                </a:solidFill>
              </a:rPr>
              <a:t>Microservices</a:t>
            </a:r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: desafios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744662"/>
            <a:ext cx="7008034" cy="456740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A importância da </a:t>
            </a:r>
            <a:r>
              <a:rPr lang="pt-BR" sz="3200" b="1" dirty="0" err="1">
                <a:solidFill>
                  <a:srgbClr val="494949"/>
                </a:solidFill>
              </a:rPr>
              <a:t>Observabilidade</a:t>
            </a: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Necessidade de monitorar a </a:t>
            </a:r>
            <a:r>
              <a:rPr lang="pt-BR" sz="3200" b="1" dirty="0">
                <a:solidFill>
                  <a:srgbClr val="494949"/>
                </a:solidFill>
              </a:rPr>
              <a:t>comunicação entre várias aplicações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Como analisar todo o caminho percorrido por um </a:t>
            </a:r>
            <a:r>
              <a:rPr lang="pt-BR" sz="3200" b="1" dirty="0">
                <a:solidFill>
                  <a:srgbClr val="494949"/>
                </a:solidFill>
              </a:rPr>
              <a:t>fluxo de negócio</a:t>
            </a:r>
            <a:r>
              <a:rPr lang="pt-BR" sz="3200" dirty="0">
                <a:solidFill>
                  <a:srgbClr val="494949"/>
                </a:solidFill>
              </a:rPr>
              <a:t>?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318DF229-4204-4297-8235-68F13208E6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51837" y="1744662"/>
            <a:ext cx="3200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11467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Pilares da </a:t>
            </a:r>
            <a:r>
              <a:rPr lang="pt-BR" sz="4400" dirty="0" err="1">
                <a:solidFill>
                  <a:schemeClr val="accent3">
                    <a:lumMod val="75000"/>
                  </a:schemeClr>
                </a:solidFill>
              </a:rPr>
              <a:t>Observabilidade</a:t>
            </a:r>
            <a:endParaRPr lang="pt-BR" sz="4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744662"/>
            <a:ext cx="7008034" cy="312085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b="1" dirty="0">
                <a:solidFill>
                  <a:srgbClr val="494949"/>
                </a:solidFill>
              </a:rPr>
              <a:t>Logs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b="1" dirty="0">
                <a:solidFill>
                  <a:srgbClr val="494949"/>
                </a:solidFill>
              </a:rPr>
              <a:t>Métricas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b="1" dirty="0">
                <a:solidFill>
                  <a:srgbClr val="494949"/>
                </a:solidFill>
              </a:rPr>
              <a:t>Traces (Rastreamento)</a:t>
            </a:r>
          </a:p>
        </p:txBody>
      </p:sp>
      <p:pic>
        <p:nvPicPr>
          <p:cNvPr id="4" name="Imagem 2" descr="Faca em cima de uma superfície de madeira&#10;&#10;Descrição gerada automaticamente com confiança baixa">
            <a:extLst>
              <a:ext uri="{FF2B5EF4-FFF2-40B4-BE49-F238E27FC236}">
                <a16:creationId xmlns:a16="http://schemas.microsoft.com/office/drawing/2014/main" id="{73AC1FF7-5F88-978D-8428-1C3372535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437" y="2430462"/>
            <a:ext cx="3778044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399537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Distributed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Tracing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: uma visão geral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744662"/>
            <a:ext cx="7008034" cy="456740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494949"/>
                </a:solidFill>
              </a:rPr>
              <a:t>Monitoramento de transações</a:t>
            </a:r>
            <a:r>
              <a:rPr lang="pt-BR" sz="3200" dirty="0">
                <a:solidFill>
                  <a:srgbClr val="494949"/>
                </a:solidFill>
              </a:rPr>
              <a:t> em cenários de aplicações distribuídas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Comunicação entre </a:t>
            </a:r>
            <a:r>
              <a:rPr lang="pt-BR" sz="3200" b="1" dirty="0">
                <a:solidFill>
                  <a:srgbClr val="494949"/>
                </a:solidFill>
              </a:rPr>
              <a:t>diferentes sistemas, dependências...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Um </a:t>
            </a:r>
            <a:r>
              <a:rPr lang="pt-BR" sz="3200" b="1" dirty="0">
                <a:solidFill>
                  <a:srgbClr val="494949"/>
                </a:solidFill>
              </a:rPr>
              <a:t>melhor entendimento da arquitetura da solução </a:t>
            </a:r>
            <a:r>
              <a:rPr lang="pt-BR" sz="3200" dirty="0">
                <a:solidFill>
                  <a:srgbClr val="494949"/>
                </a:solidFill>
              </a:rPr>
              <a:t>e das relações entre seus componentes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8563EED7-9C8E-C962-8CEB-8C40EE52FB9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70837" y="2336533"/>
            <a:ext cx="3524468" cy="259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66032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Distributed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Tracing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: uma visão geral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744662"/>
            <a:ext cx="7008034" cy="412420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Útil na detecção e resolução de problemas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Identificação de </a:t>
            </a:r>
            <a:r>
              <a:rPr lang="pt-BR" sz="3200" b="1" dirty="0">
                <a:solidFill>
                  <a:srgbClr val="494949"/>
                </a:solidFill>
              </a:rPr>
              <a:t>gargalos de performance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Identificação de gargalos de performance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8563EED7-9C8E-C962-8CEB-8C40EE52FB9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70837" y="2336533"/>
            <a:ext cx="3524468" cy="259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56358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Tracing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: elementos e conceitos importantes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744662"/>
            <a:ext cx="7008034" cy="3447098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94949"/>
                </a:solidFill>
              </a:rPr>
              <a:t>Telemetria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94949"/>
                </a:solidFill>
              </a:rPr>
              <a:t>Log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rgbClr val="494949"/>
                </a:solidFill>
              </a:rPr>
              <a:t>Span</a:t>
            </a:r>
            <a:endParaRPr lang="pt-BR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94949"/>
                </a:solidFill>
              </a:rPr>
              <a:t>Trace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94949"/>
                </a:solidFill>
              </a:rPr>
              <a:t>Métricas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588B0960-19A0-06EB-7CF9-BAF23101B51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70837" y="2336533"/>
            <a:ext cx="3524468" cy="259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21522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OpenTelemetry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: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uma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visão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geral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1439862"/>
            <a:ext cx="11580034" cy="3804118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Instrumentação em aplicações para coleta de métricas </a:t>
            </a: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Viabiliza a implementação de </a:t>
            </a:r>
            <a:r>
              <a:rPr lang="pt-BR" sz="2800" b="1" dirty="0" err="1">
                <a:solidFill>
                  <a:srgbClr val="494949"/>
                </a:solidFill>
              </a:rPr>
              <a:t>tracing</a:t>
            </a:r>
            <a:r>
              <a:rPr lang="pt-BR" sz="2800" b="1" dirty="0">
                <a:solidFill>
                  <a:srgbClr val="494949"/>
                </a:solidFill>
              </a:rPr>
              <a:t> distribuído</a:t>
            </a:r>
            <a:r>
              <a:rPr lang="pt-BR" sz="2800" dirty="0">
                <a:solidFill>
                  <a:srgbClr val="494949"/>
                </a:solidFill>
              </a:rPr>
              <a:t> de forma descomplicada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Projeto vinculado à </a:t>
            </a:r>
            <a:r>
              <a:rPr lang="pt-BR" sz="2800" b="1" dirty="0">
                <a:solidFill>
                  <a:srgbClr val="494949"/>
                </a:solidFill>
              </a:rPr>
              <a:t>CNCF (Cloud </a:t>
            </a:r>
            <a:r>
              <a:rPr lang="pt-BR" sz="2800" b="1" dirty="0" err="1">
                <a:solidFill>
                  <a:srgbClr val="494949"/>
                </a:solidFill>
              </a:rPr>
              <a:t>Native</a:t>
            </a:r>
            <a:r>
              <a:rPr lang="pt-BR" sz="2800" b="1" dirty="0">
                <a:solidFill>
                  <a:srgbClr val="494949"/>
                </a:solidFill>
              </a:rPr>
              <a:t> </a:t>
            </a:r>
            <a:r>
              <a:rPr lang="pt-BR" sz="2800" b="1" dirty="0" err="1">
                <a:solidFill>
                  <a:srgbClr val="494949"/>
                </a:solidFill>
              </a:rPr>
              <a:t>Computing</a:t>
            </a:r>
            <a:r>
              <a:rPr lang="pt-BR" sz="2800" b="1" dirty="0">
                <a:solidFill>
                  <a:srgbClr val="494949"/>
                </a:solidFill>
              </a:rPr>
              <a:t> Foundation)</a:t>
            </a:r>
          </a:p>
          <a:p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Site: </a:t>
            </a:r>
            <a:r>
              <a:rPr lang="pt-BR" sz="2800" dirty="0">
                <a:solidFill>
                  <a:srgbClr val="494949"/>
                </a:solidFill>
                <a:hlinkClick r:id="rId3"/>
              </a:rPr>
              <a:t>https://opentelemetry.io/</a:t>
            </a:r>
            <a:endParaRPr lang="pt-BR" sz="2800" dirty="0">
              <a:solidFill>
                <a:srgbClr val="494949"/>
              </a:solidFill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71416CE1-D397-1F5F-0498-E6FA02D7FD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94637" y="5021262"/>
            <a:ext cx="3822701" cy="143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68476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.potx" id="{61D5EBA6-A23E-492C-8A07-E4BCB14E768B}" vid="{2C5385DD-25CC-4B4A-8E83-9D91F0EF820F}"/>
    </a:ext>
  </a:extLst>
</a:theme>
</file>

<file path=ppt/theme/theme2.xml><?xml version="1.0" encoding="utf-8"?>
<a:theme xmlns:a="http://schemas.openxmlformats.org/drawingml/2006/main" name="1_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" id="{08B3FEDF-27CE-477E-A1F2-9805036CC047}" vid="{CD0BEC05-913A-4A4A-B174-12DECD18D25B}"/>
    </a:ext>
  </a:extLst>
</a:theme>
</file>

<file path=ppt/theme/theme3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4.xml><?xml version="1.0" encoding="utf-8"?>
<a:theme xmlns:a="http://schemas.openxmlformats.org/drawingml/2006/main" name="5-30721_Build_2016_Template_Dark">
  <a:themeElements>
    <a:clrScheme name="Build 2016 Dark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BCF2"/>
      </a:accent1>
      <a:accent2>
        <a:srgbClr val="0078D7"/>
      </a:accent2>
      <a:accent3>
        <a:srgbClr val="002050"/>
      </a:accent3>
      <a:accent4>
        <a:srgbClr val="D2D2D2"/>
      </a:accent4>
      <a:accent5>
        <a:srgbClr val="737373"/>
      </a:accent5>
      <a:accent6>
        <a:srgbClr val="323232"/>
      </a:accent6>
      <a:hlink>
        <a:srgbClr val="5DDCFF"/>
      </a:hlink>
      <a:folHlink>
        <a:srgbClr val="5DDCFF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EE767E89-5D4D-44CA-8070-C9EE1D87F83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31DCF4CA090F824DB1E4CCBB6B9D64EA00101E8AAD132F8F4D96340D6376C8BB3E" ma:contentTypeVersion="22" ma:contentTypeDescription="" ma:contentTypeScope="" ma:versionID="8add498658ef06bbcf3bc1f2c97d938c">
  <xsd:schema xmlns:xsd="http://www.w3.org/2001/XMLSchema" xmlns:xs="http://www.w3.org/2001/XMLSchema" xmlns:p="http://schemas.microsoft.com/office/2006/metadata/properties" xmlns:ns1="http://schemas.microsoft.com/sharepoint/v3" xmlns:ns2="01c77077-aee4-4b5f-bd4e-9cd40a6fff29" xmlns:ns3="230e9df3-be65-4c73-a93b-d1236ebd677e" xmlns:ns5="8ff673fc-3231-4e3a-893b-6d7f7cd32766" targetNamespace="http://schemas.microsoft.com/office/2006/metadata/properties" ma:root="true" ma:fieldsID="a14070d067e341e7ddc7e27ecc4a2d88" ns1:_="" ns2:_="" ns3:_="" ns5:_="">
    <xsd:import namespace="http://schemas.microsoft.com/sharepoint/v3"/>
    <xsd:import namespace="01c77077-aee4-4b5f-bd4e-9cd40a6fff29"/>
    <xsd:import namespace="230e9df3-be65-4c73-a93b-d1236ebd677e"/>
    <xsd:import namespace="8ff673fc-3231-4e3a-893b-6d7f7cd32766"/>
    <xsd:element name="properties">
      <xsd:complexType>
        <xsd:sequence>
          <xsd:element name="documentManagement">
            <xsd:complexType>
              <xsd:all>
                <xsd:element ref="ns2:mb2e01f7e2d8413988e28e59aa226eec" minOccurs="0"/>
                <xsd:element ref="ns3:TaxCatchAll" minOccurs="0"/>
                <xsd:element ref="ns3:TaxCatchAllLabel" minOccurs="0"/>
                <xsd:element ref="ns2:iaa5f83406f94009a0f6a3e890699ff7" minOccurs="0"/>
                <xsd:element ref="ns2:d12e2661e9634d9aa98bbb375f31aced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1010385baed4da9b5076a6aa651d1e5" minOccurs="0"/>
                <xsd:element ref="ns2:kc6d1bd9a46e4e5fbbbf99ca3de7a092" minOccurs="0"/>
                <xsd:element ref="ns2:Session_x0020_Code" minOccurs="0"/>
                <xsd:element ref="ns2:MS_x0020_Content_x0020_Owner" minOccurs="0"/>
                <xsd:element ref="ns2:m6878b9dd7994da4ba144f95347d99c6" minOccurs="0"/>
                <xsd:element ref="ns2:fc15c16204564de583b4c942b10d19ec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5:Target_x0020_Audiences" minOccurs="0"/>
                <xsd:element ref="ns2:SharedWithUsers" minOccurs="0"/>
                <xsd:element ref="ns2:SharedWithDetails" minOccurs="0"/>
                <xsd:element ref="ns3:NumberofDownloa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c77077-aee4-4b5f-bd4e-9cd40a6fff29" elementFormDefault="qualified">
    <xsd:import namespace="http://schemas.microsoft.com/office/2006/documentManagement/types"/>
    <xsd:import namespace="http://schemas.microsoft.com/office/infopath/2007/PartnerControls"/>
    <xsd:element name="mb2e01f7e2d8413988e28e59aa226eec" ma:index="8" nillable="true" ma:taxonomy="true" ma:internalName="mb2e01f7e2d8413988e28e59aa226eec" ma:taxonomyFieldName="Event_x0020_Name" ma:displayName="Event Name" ma:default="" ma:fieldId="{6b2e01f7-e2d8-4139-88e2-8e59aa226eec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iaa5f83406f94009a0f6a3e890699ff7" ma:index="12" nillable="true" ma:taxonomy="true" ma:internalName="iaa5f83406f94009a0f6a3e890699ff7" ma:taxonomyFieldName="Event_x0020_Location" ma:displayName="Event Location" ma:default="" ma:fieldId="{2aa5f834-06f9-4009-a0f6-a3e890699ff7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12e2661e9634d9aa98bbb375f31aced" ma:index="14" nillable="true" ma:taxonomy="true" ma:internalName="d12e2661e9634d9aa98bbb375f31aced" ma:taxonomyFieldName="Event_x0020_Venue" ma:displayName="Event Venue" ma:default="" ma:fieldId="{d12e2661-e963-4d9a-a98b-bb375f31aced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1010385baed4da9b5076a6aa651d1e5" ma:index="21" nillable="true" ma:taxonomy="true" ma:internalName="o1010385baed4da9b5076a6aa651d1e5" ma:taxonomyFieldName="Product" ma:displayName="Product" ma:default="" ma:fieldId="{81010385-baed-4da9-b507-6a6aa651d1e5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c6d1bd9a46e4e5fbbbf99ca3de7a092" ma:index="23" nillable="true" ma:taxonomy="true" ma:internalName="kc6d1bd9a46e4e5fbbbf99ca3de7a092" ma:taxonomyFieldName="Campaign" ma:displayName="Campaign" ma:default="" ma:fieldId="{4c6d1bd9-a46e-4e5f-bbbf-99ca3de7a092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6878b9dd7994da4ba144f95347d99c6" ma:index="27" nillable="true" ma:taxonomy="true" ma:internalName="m6878b9dd7994da4ba144f95347d99c6" ma:taxonomyFieldName="Track" ma:displayName="Track" ma:readOnly="false" ma:default="" ma:fieldId="{66878b9d-d799-4da4-ba14-4f95347d99c6}" ma:sspId="e385fb40-52d4-4fae-9c5b-3e8ff8a5878e" ma:termSetId="8113a965-58e2-4a85-99b9-55376be5482e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fc15c16204564de583b4c942b10d19ec" ma:index="29" nillable="true" ma:taxonomy="true" ma:internalName="fc15c16204564de583b4c942b10d19ec" ma:taxonomyFieldName="Audience1" ma:displayName="Audience" ma:default="" ma:fieldId="{fc15c162-0456-4de5-83b4-c942b10d19ec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0d8ba32e-6f24-4e39-985b-e3fd5ec6bdb7}" ma:internalName="TaxCatchAll" ma:showField="CatchAllData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0d8ba32e-6f24-4e39-985b-e3fd5ec6bdb7}" ma:internalName="TaxCatchAllLabel" ma:readOnly="true" ma:showField="CatchAllDataLabel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NumberofDownloads" ma:index="40" nillable="true" ma:displayName="NumberofDownloads" ma:internalName="NumberofDownload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f673fc-3231-4e3a-893b-6d7f7cd32766" elementFormDefault="qualified">
    <xsd:import namespace="http://schemas.microsoft.com/office/2006/documentManagement/types"/>
    <xsd:import namespace="http://schemas.microsoft.com/office/infopath/2007/PartnerControls"/>
    <xsd:element name="Target_x0020_Audiences" ma:index="37" nillable="true" ma:displayName="Target Audiences" ma:internalName="Target_x0020_Audiences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d12e2661e9634d9aa98bbb375f31aced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Georgia World Congress Center</TermName>
          <TermId xmlns="http://schemas.microsoft.com/office/infopath/2007/PartnerControls">ea0ece34-59a6-4d43-8d9e-d0f9e2a2f1ce</TermId>
        </TermInfo>
      </Terms>
    </d12e2661e9634d9aa98bbb375f31aced>
    <Event_x0020_Start_x0020_Date xmlns="01c77077-aee4-4b5f-bd4e-9cd40a6fff29">2016-09-25T07:00:00+00:00</Event_x0020_Start_x0020_Date>
    <Target_x0020_Audiences xmlns="8ff673fc-3231-4e3a-893b-6d7f7cd32766" xsi:nil="true"/>
    <iaa5f83406f94009a0f6a3e890699ff7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Atlanta</TermName>
          <TermId xmlns="http://schemas.microsoft.com/office/infopath/2007/PartnerControls">01fb9831-5840-48a0-a576-3e48f42baa53</TermId>
        </TermInfo>
      </Terms>
    </iaa5f83406f94009a0f6a3e890699ff7>
    <External_x0020_Speaker xmlns="01c77077-aee4-4b5f-bd4e-9cd40a6fff29">Michael Kelley</External_x0020_Speaker>
    <m6878b9dd7994da4ba144f95347d99c6 xmlns="01c77077-aee4-4b5f-bd4e-9cd40a6fff29">
      <Terms xmlns="http://schemas.microsoft.com/office/infopath/2007/PartnerControls"/>
    </m6878b9dd7994da4ba144f95347d99c6>
    <Presentation_x0020_Date xmlns="01c77077-aee4-4b5f-bd4e-9cd40a6fff29">2016-09-28T04:00:00+00:00</Presentation_x0020_Date>
    <fc15c16204564de583b4c942b10d19ec xmlns="01c77077-aee4-4b5f-bd4e-9cd40a6fff29">
      <Terms xmlns="http://schemas.microsoft.com/office/infopath/2007/PartnerControls"/>
    </fc15c16204564de583b4c942b10d19ec>
    <mb2e01f7e2d8413988e28e59aa226eec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</TermName>
          <TermId xmlns="http://schemas.microsoft.com/office/infopath/2007/PartnerControls">9323c522-fe4b-4922-816b-10a1920d7afb</TermId>
        </TermInfo>
      </Terms>
    </mb2e01f7e2d8413988e28e59aa226eec>
    <MS_x0020_Content_x0020_Owner xmlns="01c77077-aee4-4b5f-bd4e-9cd40a6fff29">
      <UserInfo>
        <DisplayName/>
        <AccountId xsi:nil="true"/>
        <AccountType/>
      </UserInfo>
    </MS_x0020_Content_x0020_Owner>
    <Session_x0020_Code xmlns="01c77077-aee4-4b5f-bd4e-9cd40a6fff29">BRK2158</Session_x0020_Code>
    <Event_x0020_End_x0020_Date xmlns="01c77077-aee4-4b5f-bd4e-9cd40a6fff29">2016-09-30T07:00:00+00:00</Event_x0020_End_x0020_Date>
    <o1010385baed4da9b5076a6aa651d1e5 xmlns="01c77077-aee4-4b5f-bd4e-9cd40a6fff29">
      <Terms xmlns="http://schemas.microsoft.com/office/infopath/2007/PartnerControls"/>
    </o1010385baed4da9b5076a6aa651d1e5>
    <kc6d1bd9a46e4e5fbbbf99ca3de7a092 xmlns="01c77077-aee4-4b5f-bd4e-9cd40a6fff29">
      <Terms xmlns="http://schemas.microsoft.com/office/infopath/2007/PartnerControls"/>
    </kc6d1bd9a46e4e5fbbbf99ca3de7a092>
    <MS_x0020_Speaker xmlns="01c77077-aee4-4b5f-bd4e-9cd40a6fff29">
      <UserInfo>
        <DisplayName/>
        <AccountId xsi:nil="true"/>
        <AccountType/>
      </UserInfo>
    </MS_x0020_Speaker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 2016</TermName>
          <TermId xmlns="http://schemas.microsoft.com/office/infopath/2007/PartnerControls">e2f6a88c-86f9-4b25-a2af-b5c3afa8c82a</TermId>
        </TermInfo>
      </Terms>
    </TaxKeywordTaxHTField>
    <TaxCatchAll xmlns="230e9df3-be65-4c73-a93b-d1236ebd677e">
      <Value>174</Value>
      <Value>177</Value>
      <Value>176</Value>
      <Value>175</Value>
    </TaxCatchAll>
    <NumberofDownloads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D8F288A-5131-4E80-AB86-F10FC03738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1c77077-aee4-4b5f-bd4e-9cd40a6fff29"/>
    <ds:schemaRef ds:uri="230e9df3-be65-4c73-a93b-d1236ebd677e"/>
    <ds:schemaRef ds:uri="8ff673fc-3231-4e3a-893b-6d7f7cd327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purl.org/dc/dcmitype/"/>
    <ds:schemaRef ds:uri="230e9df3-be65-4c73-a93b-d1236ebd677e"/>
    <ds:schemaRef ds:uri="http://schemas.microsoft.com/office/infopath/2007/PartnerControls"/>
    <ds:schemaRef ds:uri="http://schemas.microsoft.com/office/2006/metadata/properties"/>
    <ds:schemaRef ds:uri="01c77077-aee4-4b5f-bd4e-9cd40a6fff29"/>
    <ds:schemaRef ds:uri="http://schemas.microsoft.com/sharepoint/v3"/>
    <ds:schemaRef ds:uri="8ff673fc-3231-4e3a-893b-6d7f7cd32766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Microsoft_Ignite_2016_16x9_Template</Template>
  <TotalTime>1223</TotalTime>
  <Words>1223</Words>
  <Application>Microsoft Office PowerPoint</Application>
  <PresentationFormat>Personalizar</PresentationFormat>
  <Paragraphs>207</Paragraphs>
  <Slides>21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21</vt:i4>
      </vt:variant>
    </vt:vector>
  </HeadingPairs>
  <TitlesOfParts>
    <vt:vector size="30" baseType="lpstr">
      <vt:lpstr>Arial</vt:lpstr>
      <vt:lpstr>Consolas</vt:lpstr>
      <vt:lpstr>Segoe UI</vt:lpstr>
      <vt:lpstr>Segoe UI Light</vt:lpstr>
      <vt:lpstr>Wingdings</vt:lpstr>
      <vt:lpstr>5-50002_Ignite_Breakout_Template</vt:lpstr>
      <vt:lpstr>1_5-50002_Ignite_Breakout_Template</vt:lpstr>
      <vt:lpstr>5-30721_Build_2016_Template_Light</vt:lpstr>
      <vt:lpstr>5-30721_Build_2016_Template_Dark</vt:lpstr>
      <vt:lpstr>Observabilidade e Monitoramento de Aplicações com OpenTelemetry</vt:lpstr>
      <vt:lpstr>Renato Groffe</vt:lpstr>
      <vt:lpstr>Agenda</vt:lpstr>
      <vt:lpstr>Aplicações Distribuídas e Microservices: desafios</vt:lpstr>
      <vt:lpstr>Pilares da Observabilidade</vt:lpstr>
      <vt:lpstr>Distributed Tracing: uma visão geral</vt:lpstr>
      <vt:lpstr>Distributed Tracing: uma visão geral</vt:lpstr>
      <vt:lpstr>Tracing: elementos e conceitos importantes</vt:lpstr>
      <vt:lpstr>OpenTelemetry: uma visão geral</vt:lpstr>
      <vt:lpstr>OpenTelemetry: uma visão geral</vt:lpstr>
      <vt:lpstr>OpenTelemetry: uma visão geral</vt:lpstr>
      <vt:lpstr>Jaeger: uma visão geral</vt:lpstr>
      <vt:lpstr>Grafana: uma visão geral</vt:lpstr>
      <vt:lpstr>Grafana: uma visão geral</vt:lpstr>
      <vt:lpstr>Grafana: uma visão geral</vt:lpstr>
      <vt:lpstr>Grafana: uma visão geral</vt:lpstr>
      <vt:lpstr>Ecossistema Grafana (parte dele)</vt:lpstr>
      <vt:lpstr>Ecossistema Grafana + OpenTelemetry + Prometheus</vt:lpstr>
      <vt:lpstr>Loki: uma visão geral</vt:lpstr>
      <vt:lpstr>Tempo: uma visão geral</vt:lpstr>
      <vt:lpstr>OBRIGADO!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 why Microsoft loves Linux and Open Source</dc:title>
  <dc:subject>&lt;Speech title here&gt;</dc:subject>
  <dc:creator>Michael Kelley (OSTC)</dc:creator>
  <cp:keywords>Microsoft Ignite 2016</cp:keywords>
  <dc:description>Template: Mitchell Derrey, Silverfox Productions_x000d_
Formatting: _x000d_
Audience Type:</dc:description>
  <cp:lastModifiedBy>Renato Groffe</cp:lastModifiedBy>
  <cp:revision>494</cp:revision>
  <dcterms:created xsi:type="dcterms:W3CDTF">2016-08-05T22:03:34Z</dcterms:created>
  <dcterms:modified xsi:type="dcterms:W3CDTF">2024-12-05T22:42:14Z</dcterms:modified>
  <cp:category>Microsoft Ignite 2016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0x01010031DCF4CA090F824DB1E4CCBB6B9D64EA00101E8AAD132F8F4D96340D6376C8BB3E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177;#Georgia World Congress Center|ea0ece34-59a6-4d43-8d9e-d0f9e2a2f1ce</vt:lpwstr>
  </property>
  <property fmtid="{D5CDD505-2E9C-101B-9397-08002B2CF9AE}" pid="7" name="Track">
    <vt:lpwstr/>
  </property>
  <property fmtid="{D5CDD505-2E9C-101B-9397-08002B2CF9AE}" pid="8" name="Event Location">
    <vt:lpwstr>176;#Atlanta|01fb9831-5840-48a0-a576-3e48f42baa53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174;#Microsoft Ignite 2016|e2f6a88c-86f9-4b25-a2af-b5c3afa8c82a</vt:lpwstr>
  </property>
  <property fmtid="{D5CDD505-2E9C-101B-9397-08002B2CF9AE}" pid="12" name="Audience1">
    <vt:lpwstr/>
  </property>
  <property fmtid="{D5CDD505-2E9C-101B-9397-08002B2CF9AE}" pid="13" name="Event Name">
    <vt:lpwstr>175;#Microsoft Ignite|9323c522-fe4b-4922-816b-10a1920d7afb</vt:lpwstr>
  </property>
</Properties>
</file>