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9"/>
  </p:notesMasterIdLst>
  <p:handoutMasterIdLst>
    <p:handoutMasterId r:id="rId30"/>
  </p:handoutMasterIdLst>
  <p:sldIdLst>
    <p:sldId id="1393" r:id="rId8"/>
    <p:sldId id="1774" r:id="rId9"/>
    <p:sldId id="1776" r:id="rId10"/>
    <p:sldId id="1707" r:id="rId11"/>
    <p:sldId id="1771" r:id="rId12"/>
    <p:sldId id="1765" r:id="rId13"/>
    <p:sldId id="1518" r:id="rId14"/>
    <p:sldId id="1708" r:id="rId15"/>
    <p:sldId id="1758" r:id="rId16"/>
    <p:sldId id="1753" r:id="rId17"/>
    <p:sldId id="1759" r:id="rId18"/>
    <p:sldId id="1754" r:id="rId19"/>
    <p:sldId id="1751" r:id="rId20"/>
    <p:sldId id="1760" r:id="rId21"/>
    <p:sldId id="1762" r:id="rId22"/>
    <p:sldId id="1775" r:id="rId23"/>
    <p:sldId id="1779" r:id="rId24"/>
    <p:sldId id="1778" r:id="rId25"/>
    <p:sldId id="1780" r:id="rId26"/>
    <p:sldId id="1777" r:id="rId27"/>
    <p:sldId id="1750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76"/>
            <p14:sldId id="1707"/>
            <p14:sldId id="1771"/>
            <p14:sldId id="1765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75"/>
            <p14:sldId id="1779"/>
            <p14:sldId id="1778"/>
            <p14:sldId id="1780"/>
            <p14:sldId id="1777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73" d="100"/>
          <a:sy n="73" d="100"/>
        </p:scale>
        <p:origin x="955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4/24/2025 12:34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3983-00A2-BA24-9FA2-4DD29290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E5A725-AE9D-7C99-5DA1-D2C51B88A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8D03F0-1285-9C48-CCA2-4FB43831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A973E1-F5C2-FBAA-B42D-A26ABAF443F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F5606-23F6-E53B-AF87-32A071B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EFB023E-41BC-66F3-50E0-CCE4E7A2ED6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B3D09-8CF4-9F81-AA30-6E8ABAABA4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83F0-EE42-95AA-1281-FB5DBB2E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A69848-153E-CEA9-88FE-3C628D036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8DE0CD-2451-F000-8256-BD6A2A28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2E6EDB2-BA66-7B98-1241-E90476254DC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B0213-90A3-D844-7AAC-FD8CC99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250B86-24BD-544F-CCA7-D60607EC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2:03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1DE29-3ED3-98E7-4F32-30F6EEBB08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45B0-C657-9321-7E57-BD477E4D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FACD-0D94-4670-2924-2DBC1796E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F8C38-6013-D37D-2823-4746C30FB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487F9B5-A75A-B5B8-310B-EB4BC76BA00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B164-3A07-7E42-8CDE-01115431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F6B981-A456-84C5-299D-B14AEF5DBD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4/24/2025 1:39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330E-DE58-960A-9FF7-8869241C9E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311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4/24/2025 12:34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923-983F-CF11-0B22-6DB23B4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F690EF-2E1B-783B-7412-65BE1151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C01A22-1985-00B9-DEC9-B6940819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B2D07-5EE8-E4B6-F36F-65B00BBF7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1:25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4/24/2025 12:34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ipki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t/observability/application-performance-monito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Unificada com </a:t>
            </a:r>
            <a:r>
              <a:rPr lang="pt-BR" sz="4400" b="1" dirty="0" err="1"/>
              <a:t>OpenTelemetry</a:t>
            </a:r>
            <a:br>
              <a:rPr lang="pt-BR" sz="4400" b="1" dirty="0"/>
            </a:br>
            <a:r>
              <a:rPr lang="pt-BR" sz="3700" b="1" dirty="0" err="1"/>
              <a:t>Tracing</a:t>
            </a:r>
            <a:r>
              <a:rPr lang="pt-BR" sz="3700" b="1" dirty="0"/>
              <a:t> de aplicações distribuídas em várias </a:t>
            </a:r>
            <a:r>
              <a:rPr lang="pt-BR" sz="3700" b="1" dirty="0" err="1"/>
              <a:t>stacks</a:t>
            </a:r>
            <a:endParaRPr lang="pt-BR" sz="37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237" y="2545440"/>
            <a:ext cx="1903644" cy="190364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52FE4D-4A7E-E268-38E9-41C78C5634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C735E-802B-959D-F213-D678837CE2EB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Diego Matos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digomatos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Averiguar </a:t>
            </a:r>
            <a:r>
              <a:rPr lang="pt-BR" sz="3200" b="1" dirty="0">
                <a:solidFill>
                  <a:srgbClr val="494949"/>
                </a:solidFill>
              </a:rPr>
              <a:t>fraudes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vinculado à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11199034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Python, C++, Go, </a:t>
            </a:r>
            <a:r>
              <a:rPr lang="pt-BR" sz="3200" b="1" dirty="0" err="1">
                <a:solidFill>
                  <a:srgbClr val="494949"/>
                </a:solidFill>
              </a:rPr>
              <a:t>Erlang</a:t>
            </a:r>
            <a:r>
              <a:rPr lang="pt-BR" sz="3200" b="1" dirty="0">
                <a:solidFill>
                  <a:srgbClr val="494949"/>
                </a:solidFill>
              </a:rPr>
              <a:t>/Elixir, PHP, Ruby, </a:t>
            </a:r>
            <a:r>
              <a:rPr lang="pt-BR" sz="3200" b="1" dirty="0" err="1">
                <a:solidFill>
                  <a:srgbClr val="494949"/>
                </a:solidFill>
              </a:rPr>
              <a:t>Rust</a:t>
            </a:r>
            <a:r>
              <a:rPr lang="pt-BR" sz="3200" b="1" dirty="0">
                <a:solidFill>
                  <a:srgbClr val="494949"/>
                </a:solidFill>
              </a:rPr>
              <a:t>, Swift...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,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b="1" dirty="0">
                <a:solidFill>
                  <a:srgbClr val="494949"/>
                </a:solidFill>
              </a:rPr>
              <a:t>Cassandra, Cassandra...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8399-97FD-D29B-EF39-544FCEAE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7A484-148E-DDAD-3B05-18017575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Zipkin: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354A3-2F64-E206-C5A7-D0C9BC763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Outra alternativa para </a:t>
            </a: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Dashboards para análises das dependências envolvidas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também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https://zipkin.io/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id="{28CED869-2229-E2C4-471E-09A13369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2" y="2430462"/>
            <a:ext cx="23780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9217834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APM: </a:t>
            </a:r>
            <a:r>
              <a:rPr lang="pt-BR" sz="2800" b="1" dirty="0" err="1">
                <a:solidFill>
                  <a:srgbClr val="494949"/>
                </a:solidFill>
              </a:rPr>
              <a:t>Application</a:t>
            </a:r>
            <a:r>
              <a:rPr lang="pt-BR" sz="2800" b="1" dirty="0">
                <a:solidFill>
                  <a:srgbClr val="494949"/>
                </a:solidFill>
              </a:rPr>
              <a:t> Performance </a:t>
            </a:r>
            <a:r>
              <a:rPr lang="pt-BR" sz="2800" b="1" dirty="0" err="1">
                <a:solidFill>
                  <a:srgbClr val="494949"/>
                </a:solidFill>
              </a:rPr>
              <a:t>Monitoring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Parte integrante da </a:t>
            </a:r>
            <a:r>
              <a:rPr lang="pt-BR" sz="2800" b="1" dirty="0" err="1">
                <a:solidFill>
                  <a:srgbClr val="494949"/>
                </a:solidFill>
              </a:rPr>
              <a:t>Elastic</a:t>
            </a:r>
            <a:r>
              <a:rPr lang="pt-BR" sz="2800" b="1" dirty="0">
                <a:solidFill>
                  <a:srgbClr val="494949"/>
                </a:solidFill>
              </a:rPr>
              <a:t> Stack</a:t>
            </a:r>
            <a:r>
              <a:rPr lang="pt-BR" sz="2800" dirty="0">
                <a:solidFill>
                  <a:srgbClr val="494949"/>
                </a:solidFill>
              </a:rPr>
              <a:t>, que inclui </a:t>
            </a:r>
            <a:r>
              <a:rPr lang="pt-BR" sz="2800" b="1" dirty="0" err="1">
                <a:solidFill>
                  <a:srgbClr val="494949"/>
                </a:solidFill>
              </a:rPr>
              <a:t>Elasticsearch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Kibana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Rastreamento, análise e solução de problemas</a:t>
            </a:r>
            <a:r>
              <a:rPr lang="pt-BR" sz="2800" dirty="0">
                <a:solidFill>
                  <a:srgbClr val="494949"/>
                </a:solidFill>
              </a:rPr>
              <a:t> relacionados ao desempenho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000" dirty="0">
                <a:solidFill>
                  <a:srgbClr val="494949"/>
                </a:solidFill>
                <a:hlinkClick r:id="rId3"/>
              </a:rPr>
              <a:t>https://www.elastic.co/pt/observability/application-performance-monitoring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EA62DC7F-9EF9-504E-0EB4-324EC0F4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437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E2F1ECA-6891-9343-D15F-AA9F4D3968F9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74ABF7-2805-7659-8E11-08815C60F7EA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DF12E0C-0A47-9B75-0150-F3815AD8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0974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7E7A-7F6A-72BB-0970-4856F098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AEF3-5145-5DD3-F792-486F3AEA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4804FCB-2225-0EFF-1D9C-4C49FD2E61B2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github.com/renatogroffe/OpenTelemetry_DevOpsExperience-2025-04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43F38D0F-EA34-6E62-09E4-1EA3B4BB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17" y="4451071"/>
            <a:ext cx="4999038" cy="1754226"/>
          </a:xfrm>
          <a:prstGeom prst="rect">
            <a:avLst/>
          </a:prstGeom>
        </p:spPr>
      </p:pic>
      <p:pic>
        <p:nvPicPr>
          <p:cNvPr id="10" name="Imagem 9" descr="Código QR&#10;&#10;O conteúdo gerado por IA pode estar incorreto.">
            <a:extLst>
              <a:ext uri="{FF2B5EF4-FFF2-40B4-BE49-F238E27FC236}">
                <a16:creationId xmlns:a16="http://schemas.microsoft.com/office/drawing/2014/main" id="{84849EEB-2CCF-4F8A-7559-2FDBB52D4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6" y="11370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26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6303-7DE3-E30F-D85E-B3E82295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25B87F9-5A47-DB1A-9E3F-9F2FCA1600D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3D746F-EAA3-BD7E-29E3-92DB26B5CED9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0E2F8B7-2CDC-A19A-CAC5-D640DB718765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B55A6-CD15-7166-CBCD-B71E468BF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B79747FB-B643-D53C-CD57-A492BD3F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755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281D-433F-962E-1556-B0C307D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A1AFB-80F1-A12B-9B87-4C53713E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Soluções/Infraestrutura (Cloud2Go)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F20E9-FFCB-4C63-985A-A7423D7F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Diego Matos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63F9C1F-EE32-A8CD-0EE2-3D986056CA40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794E9AB-A986-5637-F9EB-DA279F06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Homem com camisa azul&#10;&#10;Descrição gerada automaticamente">
            <a:extLst>
              <a:ext uri="{FF2B5EF4-FFF2-40B4-BE49-F238E27FC236}">
                <a16:creationId xmlns:a16="http://schemas.microsoft.com/office/drawing/2014/main" id="{EC67BEBB-0CD3-5F39-06B3-4CA10484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753" y="661296"/>
            <a:ext cx="2174543" cy="221711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BB8EBC8-4003-AFE6-6588-B6239FD98E84}"/>
              </a:ext>
            </a:extLst>
          </p:cNvPr>
          <p:cNvSpPr txBox="1">
            <a:spLocks/>
          </p:cNvSpPr>
          <p:nvPr/>
        </p:nvSpPr>
        <p:spPr>
          <a:xfrm>
            <a:off x="-106363" y="6606686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https://cloud2go.com.br/</a:t>
            </a:r>
          </a:p>
        </p:txBody>
      </p:sp>
    </p:spTree>
    <p:extLst>
      <p:ext uri="{BB962C8B-B14F-4D97-AF65-F5344CB8AC3E}">
        <p14:creationId xmlns:p14="http://schemas.microsoft.com/office/powerpoint/2010/main" val="851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github.com/renatogroffe/OpenTelemetry_DevOpsExperience-2025-04</a:t>
            </a:r>
            <a:endParaRPr lang="pt-BR" sz="22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7385B846-F10B-5D91-61EA-73664B07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17" y="4451071"/>
            <a:ext cx="4999038" cy="1754226"/>
          </a:xfrm>
          <a:prstGeom prst="rect">
            <a:avLst/>
          </a:prstGeom>
        </p:spPr>
      </p:pic>
      <p:pic>
        <p:nvPicPr>
          <p:cNvPr id="10" name="Imagem 9" descr="Código QR&#10;&#10;O conteúdo gerado por IA pode estar incorreto.">
            <a:extLst>
              <a:ext uri="{FF2B5EF4-FFF2-40B4-BE49-F238E27FC236}">
                <a16:creationId xmlns:a16="http://schemas.microsoft.com/office/drawing/2014/main" id="{09E43C2A-2171-9D3B-C385-9AB39465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6" y="11370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Jaeger, </a:t>
            </a:r>
            <a:r>
              <a:rPr lang="pt-BR" sz="3600" dirty="0" err="1">
                <a:solidFill>
                  <a:srgbClr val="494949"/>
                </a:solidFill>
              </a:rPr>
              <a:t>Zipkin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Elastic</a:t>
            </a:r>
            <a:r>
              <a:rPr lang="pt-BR" sz="3600" dirty="0">
                <a:solidFill>
                  <a:srgbClr val="494949"/>
                </a:solidFill>
              </a:rPr>
              <a:t> APM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1" y="4487862"/>
            <a:ext cx="1547432" cy="1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1401</TotalTime>
  <Words>1159</Words>
  <Application>Microsoft Office PowerPoint</Application>
  <PresentationFormat>Personalizar</PresentationFormat>
  <Paragraphs>186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Unificada com OpenTelemetry Tracing de aplicações distribuídas em várias stacks</vt:lpstr>
      <vt:lpstr>Renato Groffe</vt:lpstr>
      <vt:lpstr>Diego Matos</vt:lpstr>
      <vt:lpstr>Participe de nossas iniciativas gratuitas</vt:lpstr>
      <vt:lpstr>Participe também no WhatsApp (Grupo de Divulgação)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Jaeger: uma visão geral</vt:lpstr>
      <vt:lpstr>Zipkin: uma visão geral</vt:lpstr>
      <vt:lpstr>Elastic APM: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503</cp:revision>
  <dcterms:created xsi:type="dcterms:W3CDTF">2016-08-05T22:03:34Z</dcterms:created>
  <dcterms:modified xsi:type="dcterms:W3CDTF">2025-04-24T17:07:50Z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