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9"/>
  </p:notesMasterIdLst>
  <p:handoutMasterIdLst>
    <p:handoutMasterId r:id="rId30"/>
  </p:handoutMasterIdLst>
  <p:sldIdLst>
    <p:sldId id="1393" r:id="rId8"/>
    <p:sldId id="1774" r:id="rId9"/>
    <p:sldId id="1776" r:id="rId10"/>
    <p:sldId id="1707" r:id="rId11"/>
    <p:sldId id="1771" r:id="rId12"/>
    <p:sldId id="1765" r:id="rId13"/>
    <p:sldId id="1518" r:id="rId14"/>
    <p:sldId id="1708" r:id="rId15"/>
    <p:sldId id="1758" r:id="rId16"/>
    <p:sldId id="1753" r:id="rId17"/>
    <p:sldId id="1759" r:id="rId18"/>
    <p:sldId id="1754" r:id="rId19"/>
    <p:sldId id="1751" r:id="rId20"/>
    <p:sldId id="1760" r:id="rId21"/>
    <p:sldId id="1762" r:id="rId22"/>
    <p:sldId id="1775" r:id="rId23"/>
    <p:sldId id="1779" r:id="rId24"/>
    <p:sldId id="1778" r:id="rId25"/>
    <p:sldId id="1780" r:id="rId26"/>
    <p:sldId id="1777" r:id="rId27"/>
    <p:sldId id="1750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776"/>
            <p14:sldId id="1707"/>
            <p14:sldId id="1771"/>
            <p14:sldId id="1765"/>
            <p14:sldId id="1518"/>
            <p14:sldId id="1708"/>
            <p14:sldId id="1758"/>
            <p14:sldId id="1753"/>
            <p14:sldId id="1759"/>
            <p14:sldId id="1754"/>
            <p14:sldId id="1751"/>
            <p14:sldId id="1760"/>
            <p14:sldId id="1762"/>
            <p14:sldId id="1775"/>
            <p14:sldId id="1779"/>
            <p14:sldId id="1778"/>
            <p14:sldId id="1780"/>
            <p14:sldId id="1777"/>
          </p14:sldIdLst>
        </p14:section>
        <p14:section name="Finalizando" id="{CF622469-3E87-46BA-8ED6-912C47B00EF3}">
          <p14:sldIdLst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8" autoAdjust="0"/>
    <p:restoredTop sz="79472" autoAdjust="0"/>
  </p:normalViewPr>
  <p:slideViewPr>
    <p:cSldViewPr>
      <p:cViewPr varScale="1">
        <p:scale>
          <a:sx n="73" d="100"/>
          <a:sy n="73" d="100"/>
        </p:scale>
        <p:origin x="955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4/24/2025 3:07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91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37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8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93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3983-00A2-BA24-9FA2-4DD292901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EE5A725-AE9D-7C99-5DA1-D2C51B88A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58D03F0-1285-9C48-CCA2-4FB438316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6A973E1-F5C2-FBAA-B42D-A26ABAF443F8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0F5606-23F6-E53B-AF87-32A071B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EFB023E-41BC-66F3-50E0-CCE4E7A2ED6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3B3D09-8CF4-9F81-AA30-6E8ABAABA4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883F0-EE42-95AA-1281-FB5DBB2E3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8A69848-153E-CEA9-88FE-3C628D0362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78DE0CD-2451-F000-8256-BD6A2A28B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A2E6EDB2-BA66-7B98-1241-E90476254DC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AB0213-90A3-D844-7AAC-FD8CC99D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7250B86-24BD-544F-CCA7-D60607EC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71DE29-3ED3-98E7-4F32-30F6EEBB08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3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945B0-C657-9321-7E57-BD477E4D3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3FACD-0D94-4670-2924-2DBC1796E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6F8C38-6013-D37D-2823-4746C30FB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487F9B5-A75A-B5B8-310B-EB4BC76BA00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1B164-3A07-7E42-8CDE-01115431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F6B981-A456-84C5-299D-B14AEF5DBD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4/24/2025 3:06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330E-DE58-960A-9FF7-8869241C9E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3116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4/24/2025 3:06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E923-983F-CF11-0B22-6DB23B4F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2F690EF-2E1B-783B-7412-65BE11510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C01A22-1985-00B9-DEC9-B69408198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4B2D07-5EE8-E4B6-F36F-65B00BBF7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3:06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egertracing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ipkin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t/observability/application-performance-monitor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666693"/>
            <a:ext cx="11201400" cy="2297169"/>
          </a:xfrm>
        </p:spPr>
        <p:txBody>
          <a:bodyPr/>
          <a:lstStyle/>
          <a:p>
            <a:r>
              <a:rPr lang="pt-BR" sz="4400" b="1" dirty="0" err="1"/>
              <a:t>Observabilidade</a:t>
            </a:r>
            <a:r>
              <a:rPr lang="pt-BR" sz="4400" b="1" dirty="0"/>
              <a:t> Unificada com </a:t>
            </a:r>
            <a:r>
              <a:rPr lang="pt-BR" sz="4400" b="1" dirty="0" err="1"/>
              <a:t>OpenTelemetry</a:t>
            </a:r>
            <a:br>
              <a:rPr lang="pt-BR" sz="4400" b="1" dirty="0"/>
            </a:br>
            <a:r>
              <a:rPr lang="pt-BR" sz="3700" b="1" dirty="0" err="1"/>
              <a:t>Tracing</a:t>
            </a:r>
            <a:r>
              <a:rPr lang="pt-BR" sz="3700" b="1" dirty="0"/>
              <a:t> de aplicações distribuídas em várias </a:t>
            </a:r>
            <a:r>
              <a:rPr lang="pt-BR" sz="3700" b="1" dirty="0" err="1"/>
              <a:t>stacks</a:t>
            </a:r>
            <a:endParaRPr lang="pt-BR" sz="37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BB1A81F-C4E5-D37B-118B-A6A74116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237" y="2545440"/>
            <a:ext cx="1903644" cy="190364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ADB9246-A864-2849-E632-040526E9E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0BFF81DC-DE29-51A5-F50E-F3348B0462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52FE4D-4A7E-E268-38E9-41C78C5634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321421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EC735E-802B-959D-F213-D678837CE2EB}"/>
              </a:ext>
            </a:extLst>
          </p:cNvPr>
          <p:cNvSpPr txBox="1">
            <a:spLocks/>
          </p:cNvSpPr>
          <p:nvPr/>
        </p:nvSpPr>
        <p:spPr bwMode="white">
          <a:xfrm>
            <a:off x="849280" y="3911217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Diego Matos</a:t>
            </a:r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digomatos</a:t>
            </a:r>
            <a:br>
              <a:rPr lang="en-US" sz="2400" dirty="0"/>
            </a:br>
            <a:r>
              <a:rPr lang="en-US" sz="2400" dirty="0"/>
              <a:t>waltercoan.com.br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</a:t>
            </a:r>
            <a:r>
              <a:rPr lang="pt-BR" sz="3200" dirty="0">
                <a:solidFill>
                  <a:srgbClr val="494949"/>
                </a:solidFill>
              </a:rPr>
              <a:t> em cenários de aplicações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Comunicação entre </a:t>
            </a:r>
            <a:r>
              <a:rPr lang="pt-BR" sz="3200" b="1" dirty="0">
                <a:solidFill>
                  <a:srgbClr val="494949"/>
                </a:solidFill>
              </a:rPr>
              <a:t>diferentes sistemas, dependências...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</a:t>
            </a:r>
            <a:r>
              <a:rPr lang="pt-BR" sz="3200" b="1" dirty="0">
                <a:solidFill>
                  <a:srgbClr val="494949"/>
                </a:solidFill>
              </a:rPr>
              <a:t>melhor entendimento da arquitetura da solução </a:t>
            </a:r>
            <a:r>
              <a:rPr lang="pt-BR" sz="3200" dirty="0">
                <a:solidFill>
                  <a:srgbClr val="494949"/>
                </a:solidFill>
              </a:rPr>
              <a:t>e das relações entre seus componentes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68100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Útil na detecção e resolução de problemas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Identificação de </a:t>
            </a:r>
            <a:r>
              <a:rPr lang="pt-BR" sz="3200" b="1" dirty="0">
                <a:solidFill>
                  <a:srgbClr val="494949"/>
                </a:solidFill>
              </a:rPr>
              <a:t>gargalos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Averiguar </a:t>
            </a:r>
            <a:r>
              <a:rPr lang="pt-BR" sz="3200" b="1" dirty="0">
                <a:solidFill>
                  <a:srgbClr val="494949"/>
                </a:solidFill>
              </a:rPr>
              <a:t>fraudes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635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elementos e conceitos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Span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Trace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Métricas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88B0960-19A0-06EB-7CF9-BAF23101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52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580034" cy="38041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Instrumentação em aplicações para coleta de métricas 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Viabiliza a implementação de </a:t>
            </a:r>
            <a:r>
              <a:rPr lang="pt-BR" sz="2800" b="1" dirty="0" err="1">
                <a:solidFill>
                  <a:srgbClr val="494949"/>
                </a:solidFill>
              </a:rPr>
              <a:t>tracing</a:t>
            </a:r>
            <a:r>
              <a:rPr lang="pt-BR" sz="2800" b="1" dirty="0">
                <a:solidFill>
                  <a:srgbClr val="494949"/>
                </a:solidFill>
              </a:rPr>
              <a:t> distribuído</a:t>
            </a:r>
            <a:r>
              <a:rPr lang="pt-BR" sz="28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vinculado à </a:t>
            </a:r>
            <a:r>
              <a:rPr lang="pt-BR" sz="2800" b="1" dirty="0">
                <a:solidFill>
                  <a:srgbClr val="494949"/>
                </a:solidFill>
              </a:rPr>
              <a:t>CNCF (Cloud </a:t>
            </a:r>
            <a:r>
              <a:rPr lang="pt-BR" sz="2800" b="1" dirty="0" err="1">
                <a:solidFill>
                  <a:srgbClr val="494949"/>
                </a:solidFill>
              </a:rPr>
              <a:t>Native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Computing</a:t>
            </a:r>
            <a:r>
              <a:rPr lang="pt-BR" sz="2800" b="1" dirty="0">
                <a:solidFill>
                  <a:srgbClr val="494949"/>
                </a:solidFill>
              </a:rPr>
              <a:t> Foundation)</a:t>
            </a:r>
          </a:p>
          <a:p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https://opentelemetry.io/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1416CE1-D397-1F5F-0498-E6FA02D7F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47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11199034" cy="348403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múltiplas </a:t>
            </a: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: </a:t>
            </a:r>
            <a:r>
              <a:rPr lang="pt-BR" sz="3200" b="1" dirty="0">
                <a:solidFill>
                  <a:srgbClr val="494949"/>
                </a:solidFill>
              </a:rPr>
              <a:t>.NET, Java, Node.js, Python, C++, Go, </a:t>
            </a:r>
            <a:r>
              <a:rPr lang="pt-BR" sz="3200" b="1" dirty="0" err="1">
                <a:solidFill>
                  <a:srgbClr val="494949"/>
                </a:solidFill>
              </a:rPr>
              <a:t>Erlang</a:t>
            </a:r>
            <a:r>
              <a:rPr lang="pt-BR" sz="3200" b="1" dirty="0">
                <a:solidFill>
                  <a:srgbClr val="494949"/>
                </a:solidFill>
              </a:rPr>
              <a:t>/Elixir, PHP, Ruby, </a:t>
            </a:r>
            <a:r>
              <a:rPr lang="pt-BR" sz="3200" b="1" dirty="0" err="1">
                <a:solidFill>
                  <a:srgbClr val="494949"/>
                </a:solidFill>
              </a:rPr>
              <a:t>Rust</a:t>
            </a:r>
            <a:r>
              <a:rPr lang="pt-BR" sz="3200" b="1" dirty="0">
                <a:solidFill>
                  <a:srgbClr val="494949"/>
                </a:solidFill>
              </a:rPr>
              <a:t>, Swift...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Exporters</a:t>
            </a:r>
            <a:r>
              <a:rPr lang="pt-BR" sz="3200" dirty="0">
                <a:solidFill>
                  <a:srgbClr val="494949"/>
                </a:solidFill>
              </a:rPr>
              <a:t>/soluções de monitoramento com suporte</a:t>
            </a:r>
            <a:r>
              <a:rPr lang="pt-BR" sz="3200" b="1" dirty="0">
                <a:solidFill>
                  <a:srgbClr val="494949"/>
                </a:solidFill>
              </a:rPr>
              <a:t>: Console,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Tempo, Jaeger, </a:t>
            </a:r>
            <a:r>
              <a:rPr lang="pt-BR" sz="3200" b="1" dirty="0" err="1">
                <a:solidFill>
                  <a:srgbClr val="494949"/>
                </a:solidFill>
              </a:rPr>
              <a:t>Zipkin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Elastic</a:t>
            </a:r>
            <a:r>
              <a:rPr lang="pt-BR" sz="3200" b="1" dirty="0">
                <a:solidFill>
                  <a:srgbClr val="494949"/>
                </a:solidFill>
              </a:rPr>
              <a:t> APM,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r>
              <a:rPr lang="pt-BR" sz="3200" b="1" dirty="0">
                <a:solidFill>
                  <a:srgbClr val="494949"/>
                </a:solidFill>
              </a:rPr>
              <a:t>, Azure Monitor, </a:t>
            </a:r>
            <a:r>
              <a:rPr lang="pt-BR" sz="3200" b="1" dirty="0" err="1">
                <a:solidFill>
                  <a:srgbClr val="494949"/>
                </a:solidFill>
              </a:rPr>
              <a:t>Application</a:t>
            </a:r>
            <a:r>
              <a:rPr lang="pt-BR" sz="3200" b="1" dirty="0">
                <a:solidFill>
                  <a:srgbClr val="494949"/>
                </a:solidFill>
              </a:rPr>
              <a:t> Insights, </a:t>
            </a:r>
            <a:r>
              <a:rPr lang="pt-BR" sz="3200" b="1" dirty="0" err="1">
                <a:solidFill>
                  <a:srgbClr val="494949"/>
                </a:solidFill>
              </a:rPr>
              <a:t>Dynatrace</a:t>
            </a:r>
            <a:r>
              <a:rPr lang="pt-BR" sz="3200" b="1" dirty="0">
                <a:solidFill>
                  <a:srgbClr val="494949"/>
                </a:solidFill>
              </a:rPr>
              <a:t>, AWS </a:t>
            </a:r>
            <a:r>
              <a:rPr lang="pt-BR" sz="3200" b="1" dirty="0" err="1">
                <a:solidFill>
                  <a:srgbClr val="494949"/>
                </a:solidFill>
              </a:rPr>
              <a:t>CloudWatch</a:t>
            </a:r>
            <a:r>
              <a:rPr lang="pt-BR" sz="3200" b="1" dirty="0">
                <a:solidFill>
                  <a:srgbClr val="494949"/>
                </a:solidFill>
              </a:rPr>
              <a:t>, New </a:t>
            </a:r>
            <a:r>
              <a:rPr lang="pt-BR" sz="3200" b="1" dirty="0" err="1">
                <a:solidFill>
                  <a:srgbClr val="494949"/>
                </a:solidFill>
              </a:rPr>
              <a:t>Relic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08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36317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OpenTelemetry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Collector</a:t>
            </a:r>
            <a:r>
              <a:rPr lang="pt-BR" sz="2800" dirty="0">
                <a:solidFill>
                  <a:srgbClr val="494949"/>
                </a:solidFill>
              </a:rPr>
              <a:t>: mecanismo para receber, processar e exportar dados de </a:t>
            </a:r>
            <a:r>
              <a:rPr lang="pt-BR" sz="2800" b="1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OpenTelemetry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Protocol</a:t>
            </a:r>
            <a:r>
              <a:rPr lang="pt-BR" sz="2800" b="1" dirty="0">
                <a:solidFill>
                  <a:srgbClr val="494949"/>
                </a:solidFill>
              </a:rPr>
              <a:t> (OTLP)</a:t>
            </a:r>
            <a:r>
              <a:rPr lang="pt-BR" sz="2800" dirty="0">
                <a:solidFill>
                  <a:srgbClr val="494949"/>
                </a:solidFill>
              </a:rPr>
              <a:t> → suporte a </a:t>
            </a:r>
            <a:r>
              <a:rPr lang="pt-BR" sz="2800" b="1" dirty="0">
                <a:solidFill>
                  <a:srgbClr val="494949"/>
                </a:solidFill>
              </a:rPr>
              <a:t>HTTP </a:t>
            </a:r>
            <a:r>
              <a:rPr lang="pt-BR" sz="2800" dirty="0">
                <a:solidFill>
                  <a:srgbClr val="494949"/>
                </a:solidFill>
              </a:rPr>
              <a:t>(</a:t>
            </a:r>
            <a:r>
              <a:rPr lang="pt-BR" sz="2800" b="1" dirty="0">
                <a:solidFill>
                  <a:srgbClr val="494949"/>
                </a:solidFill>
              </a:rPr>
              <a:t>porta 4318</a:t>
            </a:r>
            <a:r>
              <a:rPr lang="pt-BR" sz="2800" dirty="0">
                <a:solidFill>
                  <a:srgbClr val="494949"/>
                </a:solidFill>
              </a:rPr>
              <a:t>) e </a:t>
            </a:r>
            <a:r>
              <a:rPr lang="pt-BR" sz="2800" b="1" dirty="0" err="1">
                <a:solidFill>
                  <a:srgbClr val="494949"/>
                </a:solidFill>
              </a:rPr>
              <a:t>gRPC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(</a:t>
            </a:r>
            <a:r>
              <a:rPr lang="pt-BR" sz="2800" b="1" dirty="0">
                <a:solidFill>
                  <a:srgbClr val="494949"/>
                </a:solidFill>
              </a:rPr>
              <a:t>porta 4317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Sampling</a:t>
            </a:r>
            <a:r>
              <a:rPr lang="pt-BR" sz="2800" dirty="0">
                <a:solidFill>
                  <a:srgbClr val="494949"/>
                </a:solidFill>
              </a:rPr>
              <a:t> para coletar apenas percentuais da instrumentação (redução de custos, uso mais reacional de recursos computacionais)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42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Jaeger: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 distribuídas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Análise de </a:t>
            </a:r>
            <a:r>
              <a:rPr lang="pt-BR" sz="3200" b="1" dirty="0">
                <a:solidFill>
                  <a:srgbClr val="494949"/>
                </a:solidFill>
              </a:rPr>
              <a:t>dependências envolvidas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persistidos em soluções como </a:t>
            </a:r>
            <a:r>
              <a:rPr lang="pt-BR" sz="3200" b="1" dirty="0" err="1">
                <a:solidFill>
                  <a:srgbClr val="494949"/>
                </a:solidFill>
              </a:rPr>
              <a:t>Elasticsearch</a:t>
            </a:r>
            <a:r>
              <a:rPr lang="pt-BR" sz="3200" b="1" dirty="0">
                <a:solidFill>
                  <a:srgbClr val="494949"/>
                </a:solidFill>
              </a:rPr>
              <a:t>,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b="1" dirty="0">
                <a:solidFill>
                  <a:srgbClr val="494949"/>
                </a:solidFill>
              </a:rPr>
              <a:t>Cassandra...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https://www.jaegertracing.io/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ED4BB8A6-D9D6-1A67-3CB2-02918832C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637" y="2506662"/>
            <a:ext cx="2213982" cy="22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186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58399-97FD-D29B-EF39-544FCEAE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7A484-148E-DDAD-3B05-18017575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Zipkin: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354A3-2F64-E206-C5A7-D0C9BC763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Outra alternativa para </a:t>
            </a:r>
            <a:r>
              <a:rPr lang="pt-BR" sz="3200" b="1" dirty="0">
                <a:solidFill>
                  <a:srgbClr val="494949"/>
                </a:solidFill>
              </a:rPr>
              <a:t>monitoramento de transações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Dashboards para análises das dependências envolvidas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persistidos também em soluções como </a:t>
            </a:r>
            <a:r>
              <a:rPr lang="pt-BR" sz="3200" b="1" dirty="0" err="1">
                <a:solidFill>
                  <a:srgbClr val="494949"/>
                </a:solidFill>
              </a:rPr>
              <a:t>Elasticsearch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</a:rPr>
              <a:t>e </a:t>
            </a:r>
            <a:r>
              <a:rPr lang="pt-BR" sz="3200" b="1" dirty="0">
                <a:solidFill>
                  <a:srgbClr val="494949"/>
                </a:solidFill>
              </a:rPr>
              <a:t>Cassandra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https://zipkin.io/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Imagem 7" descr="Logotipo&#10;&#10;O conteúdo gerado por IA pode estar incorreto.">
            <a:extLst>
              <a:ext uri="{FF2B5EF4-FFF2-40B4-BE49-F238E27FC236}">
                <a16:creationId xmlns:a16="http://schemas.microsoft.com/office/drawing/2014/main" id="{28CED869-2229-E2C4-471E-09A133696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962" y="2430462"/>
            <a:ext cx="237806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67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Elastic APM: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9217834" cy="44689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APM: </a:t>
            </a:r>
            <a:r>
              <a:rPr lang="pt-BR" sz="2800" b="1" dirty="0" err="1">
                <a:solidFill>
                  <a:srgbClr val="494949"/>
                </a:solidFill>
              </a:rPr>
              <a:t>Application</a:t>
            </a:r>
            <a:r>
              <a:rPr lang="pt-BR" sz="2800" b="1" dirty="0">
                <a:solidFill>
                  <a:srgbClr val="494949"/>
                </a:solidFill>
              </a:rPr>
              <a:t> Performance </a:t>
            </a:r>
            <a:r>
              <a:rPr lang="pt-BR" sz="2800" b="1" dirty="0" err="1">
                <a:solidFill>
                  <a:srgbClr val="494949"/>
                </a:solidFill>
              </a:rPr>
              <a:t>Monitoring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Parte integrante da </a:t>
            </a:r>
            <a:r>
              <a:rPr lang="pt-BR" sz="2800" b="1" dirty="0" err="1">
                <a:solidFill>
                  <a:srgbClr val="494949"/>
                </a:solidFill>
              </a:rPr>
              <a:t>Elastic</a:t>
            </a:r>
            <a:r>
              <a:rPr lang="pt-BR" sz="2800" b="1" dirty="0">
                <a:solidFill>
                  <a:srgbClr val="494949"/>
                </a:solidFill>
              </a:rPr>
              <a:t> Stack</a:t>
            </a:r>
            <a:r>
              <a:rPr lang="pt-BR" sz="2800" dirty="0">
                <a:solidFill>
                  <a:srgbClr val="494949"/>
                </a:solidFill>
              </a:rPr>
              <a:t>, que inclui </a:t>
            </a:r>
            <a:r>
              <a:rPr lang="pt-BR" sz="2800" b="1" dirty="0" err="1">
                <a:solidFill>
                  <a:srgbClr val="494949"/>
                </a:solidFill>
              </a:rPr>
              <a:t>Elasticsearch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Kibana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Rastreamento, análise e solução de problemas</a:t>
            </a:r>
            <a:r>
              <a:rPr lang="pt-BR" sz="2800" dirty="0">
                <a:solidFill>
                  <a:srgbClr val="494949"/>
                </a:solidFill>
              </a:rPr>
              <a:t> relacionados ao desempenho de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</a:t>
            </a:r>
            <a:br>
              <a:rPr lang="pt-BR" sz="2800" dirty="0">
                <a:solidFill>
                  <a:srgbClr val="494949"/>
                </a:solidFill>
              </a:rPr>
            </a:br>
            <a:r>
              <a:rPr lang="pt-BR" sz="2000" dirty="0">
                <a:solidFill>
                  <a:srgbClr val="494949"/>
                </a:solidFill>
                <a:hlinkClick r:id="rId3"/>
              </a:rPr>
              <a:t>https://www.elastic.co/pt/observability/application-performance-monitoring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EA62DC7F-9EF9-504E-0EB4-324EC0F4D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437" y="3952465"/>
            <a:ext cx="1435919" cy="1435919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1E2F1ECA-6891-9343-D15F-AA9F4D3968F9}"/>
              </a:ext>
            </a:extLst>
          </p:cNvPr>
          <p:cNvGrpSpPr/>
          <p:nvPr/>
        </p:nvGrpSpPr>
        <p:grpSpPr>
          <a:xfrm>
            <a:off x="9647237" y="2201862"/>
            <a:ext cx="1752600" cy="1750603"/>
            <a:chOff x="1899467" y="3802062"/>
            <a:chExt cx="1981200" cy="19812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C74ABF7-2805-7659-8E11-08815C60F7EA}"/>
                </a:ext>
              </a:extLst>
            </p:cNvPr>
            <p:cNvSpPr/>
            <p:nvPr/>
          </p:nvSpPr>
          <p:spPr bwMode="auto">
            <a:xfrm>
              <a:off x="1899467" y="3802062"/>
              <a:ext cx="1981200" cy="19812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CDF12E0C-0A47-9B75-0150-F3815AD8C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5837" y="4259262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09746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47E7A-7F6A-72BB-0970-4856F0983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7AEF3-5145-5DD3-F792-486F3AEA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64804FCB-2225-0EFF-1D9C-4C49FD2E61B2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170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github.com/renatogroffe/OpenTelemetry_DevOpsExperience-2025-04</a:t>
            </a:r>
            <a:endParaRPr lang="pt-BR" sz="2200" b="1" dirty="0">
              <a:solidFill>
                <a:schemeClr val="bg1"/>
              </a:solidFill>
            </a:endParaRPr>
          </a:p>
        </p:txBody>
      </p:sp>
      <p:pic>
        <p:nvPicPr>
          <p:cNvPr id="3" name="Imagem 2" descr="Logotipo&#10;&#10;O conteúdo gerado por IA pode estar incorreto.">
            <a:extLst>
              <a:ext uri="{FF2B5EF4-FFF2-40B4-BE49-F238E27FC236}">
                <a16:creationId xmlns:a16="http://schemas.microsoft.com/office/drawing/2014/main" id="{43F38D0F-EA34-6E62-09E4-1EA3B4BB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17" y="4451071"/>
            <a:ext cx="4999038" cy="1754226"/>
          </a:xfrm>
          <a:prstGeom prst="rect">
            <a:avLst/>
          </a:prstGeom>
        </p:spPr>
      </p:pic>
      <p:pic>
        <p:nvPicPr>
          <p:cNvPr id="10" name="Imagem 9" descr="Código QR&#10;&#10;O conteúdo gerado por IA pode estar incorreto.">
            <a:extLst>
              <a:ext uri="{FF2B5EF4-FFF2-40B4-BE49-F238E27FC236}">
                <a16:creationId xmlns:a16="http://schemas.microsoft.com/office/drawing/2014/main" id="{84849EEB-2CCF-4F8A-7559-2FDBB52D4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236" y="113703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26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A6303-7DE3-E30F-D85E-B3E822950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025B87F9-5A47-DB1A-9E3F-9F2FCA1600DE}"/>
              </a:ext>
            </a:extLst>
          </p:cNvPr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E3D746F-EAA3-BD7E-29E3-92DB26B5CED9}"/>
                </a:ext>
              </a:extLst>
            </p:cNvPr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0E2F8B7-2CDC-A19A-CAC5-D640DB718765}"/>
                </a:ext>
              </a:extLst>
            </p:cNvPr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3B55A6-CD15-7166-CBCD-B71E468BF5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B79747FB-B643-D53C-CD57-A492BD3F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278062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7554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4281D-433F-962E-1556-B0C307D3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A1AFB-80F1-A12B-9B87-4C53713E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Soluções/Infraestrutura (Cloud2Go)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+15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EF20E9-FFCB-4C63-985A-A7423D7F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Diego Matos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163F9C1F-EE32-A8CD-0EE2-3D986056CA40}"/>
              </a:ext>
            </a:extLst>
          </p:cNvPr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7794E9AB-A986-5637-F9EB-DA279F06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Homem com camisa azul&#10;&#10;Descrição gerada automaticamente">
            <a:extLst>
              <a:ext uri="{FF2B5EF4-FFF2-40B4-BE49-F238E27FC236}">
                <a16:creationId xmlns:a16="http://schemas.microsoft.com/office/drawing/2014/main" id="{EC67BEBB-0CD3-5F39-06B3-4CA10484C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753" y="661296"/>
            <a:ext cx="2174543" cy="221711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BB8EBC8-4003-AFE6-6588-B6239FD98E84}"/>
              </a:ext>
            </a:extLst>
          </p:cNvPr>
          <p:cNvSpPr txBox="1">
            <a:spLocks/>
          </p:cNvSpPr>
          <p:nvPr/>
        </p:nvSpPr>
        <p:spPr>
          <a:xfrm>
            <a:off x="-106363" y="6606686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https://cloud2go.com.br/</a:t>
            </a:r>
          </a:p>
        </p:txBody>
      </p:sp>
    </p:spTree>
    <p:extLst>
      <p:ext uri="{BB962C8B-B14F-4D97-AF65-F5344CB8AC3E}">
        <p14:creationId xmlns:p14="http://schemas.microsoft.com/office/powerpoint/2010/main" val="85111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https://bit.ly/canaldotnet-whatsapp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Autofit/>
          </a:bodyPr>
          <a:lstStyle/>
          <a:p>
            <a:pPr algn="l"/>
            <a:r>
              <a:rPr lang="pt-PT" sz="3600" b="1" dirty="0">
                <a:solidFill>
                  <a:schemeClr val="bg2">
                    <a:lumMod val="25000"/>
                  </a:schemeClr>
                </a:solidFill>
              </a:rPr>
              <a:t>Participe também no WhatsApp (Grupo de Divulgação)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BEBD77D-D742-3D0A-1CA8-A7B0424FE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1037" y="1240195"/>
            <a:ext cx="1329991" cy="1337591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F844DBDF-70CF-1855-457A-BC1978C2E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37" y="3506530"/>
            <a:ext cx="2437997" cy="2437997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B1554A7-6563-DC89-75D8-57975CC849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r="3" b="3"/>
          <a:stretch/>
        </p:blipFill>
        <p:spPr>
          <a:xfrm>
            <a:off x="8123237" y="1352239"/>
            <a:ext cx="1185191" cy="1185191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2078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170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github.com/renatogroffe/OpenTelemetry_DevOpsExperience-2025-04</a:t>
            </a:r>
            <a:endParaRPr lang="pt-BR" sz="2200" b="1" dirty="0">
              <a:solidFill>
                <a:schemeClr val="bg1"/>
              </a:solidFill>
            </a:endParaRPr>
          </a:p>
        </p:txBody>
      </p:sp>
      <p:pic>
        <p:nvPicPr>
          <p:cNvPr id="3" name="Imagem 2" descr="Logotipo&#10;&#10;O conteúdo gerado por IA pode estar incorreto.">
            <a:extLst>
              <a:ext uri="{FF2B5EF4-FFF2-40B4-BE49-F238E27FC236}">
                <a16:creationId xmlns:a16="http://schemas.microsoft.com/office/drawing/2014/main" id="{7385B846-F10B-5D91-61EA-73664B07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17" y="4451071"/>
            <a:ext cx="4999038" cy="1754226"/>
          </a:xfrm>
          <a:prstGeom prst="rect">
            <a:avLst/>
          </a:prstGeom>
        </p:spPr>
      </p:pic>
      <p:pic>
        <p:nvPicPr>
          <p:cNvPr id="10" name="Imagem 9" descr="Código QR&#10;&#10;O conteúdo gerado por IA pode estar incorreto.">
            <a:extLst>
              <a:ext uri="{FF2B5EF4-FFF2-40B4-BE49-F238E27FC236}">
                <a16:creationId xmlns:a16="http://schemas.microsoft.com/office/drawing/2014/main" id="{09E43C2A-2171-9D3B-C385-9AB39465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236" y="113703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Tracing</a:t>
            </a:r>
            <a:r>
              <a:rPr lang="pt-BR" sz="3600" dirty="0">
                <a:solidFill>
                  <a:srgbClr val="494949"/>
                </a:solidFill>
              </a:rPr>
              <a:t> Distribuído: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OpenTelemetry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Jaeger, </a:t>
            </a:r>
            <a:r>
              <a:rPr lang="pt-BR" sz="3600" dirty="0" err="1">
                <a:solidFill>
                  <a:srgbClr val="494949"/>
                </a:solidFill>
              </a:rPr>
              <a:t>Zipkin</a:t>
            </a:r>
            <a:r>
              <a:rPr lang="pt-BR" sz="3600" dirty="0">
                <a:solidFill>
                  <a:srgbClr val="494949"/>
                </a:solidFill>
              </a:rPr>
              <a:t>, </a:t>
            </a:r>
            <a:r>
              <a:rPr lang="pt-BR" sz="3600" dirty="0" err="1">
                <a:solidFill>
                  <a:srgbClr val="494949"/>
                </a:solidFill>
              </a:rPr>
              <a:t>Elastic</a:t>
            </a:r>
            <a:r>
              <a:rPr lang="pt-BR" sz="3600" dirty="0">
                <a:solidFill>
                  <a:srgbClr val="494949"/>
                </a:solidFill>
              </a:rPr>
              <a:t> APM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0141170-B7B0-0A6C-F1C7-2DCC2478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521" y="4487862"/>
            <a:ext cx="1547432" cy="154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Distribuídas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 importância da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monitorar a </a:t>
            </a:r>
            <a:r>
              <a:rPr lang="pt-BR" sz="3200" b="1" dirty="0">
                <a:solidFill>
                  <a:srgbClr val="494949"/>
                </a:solidFill>
              </a:rPr>
              <a:t>comunicação entre várias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Como analisar todo o caminho percorrido por um </a:t>
            </a:r>
            <a:r>
              <a:rPr lang="pt-BR" sz="3200" b="1" dirty="0">
                <a:solidFill>
                  <a:srgbClr val="494949"/>
                </a:solidFill>
              </a:rPr>
              <a:t>fluxo de negócio</a:t>
            </a:r>
            <a:r>
              <a:rPr lang="pt-BR" sz="3200" dirty="0">
                <a:solidFill>
                  <a:srgbClr val="494949"/>
                </a:solidFill>
              </a:rPr>
              <a:t>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8DF229-4204-4297-8235-68F13208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837" y="17446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Pilares da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Traces (Rastreamento)</a:t>
            </a:r>
          </a:p>
        </p:txBody>
      </p:sp>
      <p:pic>
        <p:nvPicPr>
          <p:cNvPr id="4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73AC1FF7-5F88-978D-8428-1C337253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53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1495</TotalTime>
  <Words>1176</Words>
  <Application>Microsoft Office PowerPoint</Application>
  <PresentationFormat>Personalizar</PresentationFormat>
  <Paragraphs>188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Observabilidade Unificada com OpenTelemetry Tracing de aplicações distribuídas em várias stacks</vt:lpstr>
      <vt:lpstr>Renato Groffe</vt:lpstr>
      <vt:lpstr>Diego Matos</vt:lpstr>
      <vt:lpstr>Participe de nossas iniciativas gratuitas</vt:lpstr>
      <vt:lpstr>Participe também no WhatsApp (Grupo de Divulgação)</vt:lpstr>
      <vt:lpstr>Conteúdos desta apresentação</vt:lpstr>
      <vt:lpstr>Agenda</vt:lpstr>
      <vt:lpstr>Aplicações Distribuídas e Microservices: desafios</vt:lpstr>
      <vt:lpstr>Pilares da Observabilidade</vt:lpstr>
      <vt:lpstr>Distributed Tracing: uma visão geral</vt:lpstr>
      <vt:lpstr>Distributed Tracing: uma visão geral</vt:lpstr>
      <vt:lpstr>Tracing: elementos e conceitos importantes</vt:lpstr>
      <vt:lpstr>OpenTelemetry: uma visão geral</vt:lpstr>
      <vt:lpstr>OpenTelemetry: uma visão geral</vt:lpstr>
      <vt:lpstr>OpenTelemetry: uma visão geral</vt:lpstr>
      <vt:lpstr>Jaeger: uma visão geral</vt:lpstr>
      <vt:lpstr>Zipkin: uma visão geral</vt:lpstr>
      <vt:lpstr>Elastic APM: uma visão geral</vt:lpstr>
      <vt:lpstr>Conteúdos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505</cp:revision>
  <dcterms:created xsi:type="dcterms:W3CDTF">2016-08-05T22:03:34Z</dcterms:created>
  <dcterms:modified xsi:type="dcterms:W3CDTF">2025-04-24T19:40:25Z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