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17"/>
  </p:notesMasterIdLst>
  <p:handoutMasterIdLst>
    <p:handoutMasterId r:id="rId18"/>
  </p:handoutMasterIdLst>
  <p:sldIdLst>
    <p:sldId id="1393" r:id="rId8"/>
    <p:sldId id="1690" r:id="rId9"/>
    <p:sldId id="1702" r:id="rId10"/>
    <p:sldId id="1518" r:id="rId11"/>
    <p:sldId id="1705" r:id="rId12"/>
    <p:sldId id="1707" r:id="rId13"/>
    <p:sldId id="1709" r:id="rId14"/>
    <p:sldId id="1615" r:id="rId15"/>
    <p:sldId id="1708" r:id="rId16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690"/>
            <p14:sldId id="1702"/>
            <p14:sldId id="1518"/>
            <p14:sldId id="1705"/>
            <p14:sldId id="1707"/>
            <p14:sldId id="1709"/>
          </p14:sldIdLst>
        </p14:section>
        <p14:section name="Finalizando" id="{CF622469-3E87-46BA-8ED6-912C47B00EF3}">
          <p14:sldIdLst>
            <p14:sldId id="1615"/>
            <p14:sldId id="17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79472" autoAdjust="0"/>
  </p:normalViewPr>
  <p:slideViewPr>
    <p:cSldViewPr>
      <p:cViewPr varScale="1">
        <p:scale>
          <a:sx n="81" d="100"/>
          <a:sy n="81" d="100"/>
        </p:scale>
        <p:origin x="662" y="58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8/23/2023 12:11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8/23/2023 12:11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8/23/2023 12:11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34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80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8/23/2023 12:11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8/23/2023 12:11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0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8/23/2023 12:11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657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8/23/2023 12:12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0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8/23/2023 12:11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9973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8/23/2023 12:11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2490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.sv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0.png"/><Relationship Id="rId11" Type="http://schemas.openxmlformats.org/officeDocument/2006/relationships/image" Target="../media/image24.png"/><Relationship Id="rId5" Type="http://schemas.openxmlformats.org/officeDocument/2006/relationships/image" Target="../media/image19.png"/><Relationship Id="rId10" Type="http://schemas.openxmlformats.org/officeDocument/2006/relationships/image" Target="../media/image23.jpg"/><Relationship Id="rId4" Type="http://schemas.openxmlformats.org/officeDocument/2006/relationships/image" Target="../media/image11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394849"/>
            <a:ext cx="11201400" cy="2297169"/>
          </a:xfrm>
        </p:spPr>
        <p:txBody>
          <a:bodyPr/>
          <a:lstStyle/>
          <a:p>
            <a:r>
              <a:rPr lang="pt-BR" sz="4800" b="1" dirty="0"/>
              <a:t>Automatizando Testes de Integração</a:t>
            </a:r>
            <a:br>
              <a:rPr lang="pt-BR" sz="4800" b="1" dirty="0"/>
            </a:br>
            <a:r>
              <a:rPr lang="pt-BR" sz="4800" b="1" dirty="0"/>
              <a:t>com Azure </a:t>
            </a:r>
            <a:r>
              <a:rPr lang="pt-BR" sz="4800" b="1" dirty="0" err="1"/>
              <a:t>DevOps</a:t>
            </a:r>
            <a:r>
              <a:rPr lang="pt-BR" sz="4800" b="1" dirty="0"/>
              <a:t> + </a:t>
            </a:r>
            <a:r>
              <a:rPr lang="pt-BR" sz="4800" b="1" dirty="0" err="1"/>
              <a:t>Postman</a:t>
            </a:r>
            <a:endParaRPr lang="pt-BR" sz="32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4237" y="3146455"/>
            <a:ext cx="6111478" cy="1872045"/>
          </a:xfrm>
        </p:spPr>
        <p:txBody>
          <a:bodyPr/>
          <a:lstStyle/>
          <a:p>
            <a:r>
              <a:rPr lang="en-US" b="1" dirty="0"/>
              <a:t>Renato </a:t>
            </a:r>
            <a:r>
              <a:rPr lang="en-US" b="1" dirty="0" err="1"/>
              <a:t>Groffe</a:t>
            </a:r>
            <a:endParaRPr lang="en-US" b="1" dirty="0"/>
          </a:p>
          <a:p>
            <a:r>
              <a:rPr lang="en-US" sz="2800" dirty="0"/>
              <a:t>Microsoft MVP, MTAC</a:t>
            </a:r>
          </a:p>
          <a:p>
            <a:r>
              <a:rPr lang="en-US" sz="2800" dirty="0"/>
              <a:t>linkedin.com/in/</a:t>
            </a:r>
            <a:r>
              <a:rPr lang="en-US" sz="2800" dirty="0" err="1"/>
              <a:t>renatogroffe</a:t>
            </a:r>
            <a:br>
              <a:rPr lang="en-US" sz="2800" dirty="0"/>
            </a:br>
            <a:r>
              <a:rPr lang="en-US" sz="2800" dirty="0"/>
              <a:t>renatogroffe.medium.com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EBBD7B-35A1-4BE2-9F49-F4BD57DCE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037" y="5946344"/>
            <a:ext cx="1675417" cy="80269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07141F8-DB16-4A7F-A2BD-534DD4487E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8273" y="5841174"/>
            <a:ext cx="1675417" cy="105195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3802581-6798-44E5-B8C6-ADA6B5A9E4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75637" y="2201862"/>
            <a:ext cx="1828800" cy="1828800"/>
          </a:xfrm>
          <a:prstGeom prst="rect">
            <a:avLst/>
          </a:prstGeo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6F840858-BCB0-4072-BEF9-B2CB7DE5BF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437" y="3878262"/>
            <a:ext cx="1479559" cy="1479559"/>
          </a:xfrm>
          <a:prstGeom prst="rect">
            <a:avLst/>
          </a:prstGeom>
        </p:spPr>
      </p:pic>
      <p:pic>
        <p:nvPicPr>
          <p:cNvPr id="10" name="Imagem 9" descr="Uma imagem contendo objeto, relógio, placa, monitor&#10;&#10;Descrição gerada automaticamente">
            <a:extLst>
              <a:ext uri="{FF2B5EF4-FFF2-40B4-BE49-F238E27FC236}">
                <a16:creationId xmlns:a16="http://schemas.microsoft.com/office/drawing/2014/main" id="{12F5AF41-5A57-4C80-B8E1-65701C8CA5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72786" y="5944690"/>
            <a:ext cx="2789238" cy="881399"/>
          </a:xfrm>
          <a:prstGeom prst="rect">
            <a:avLst/>
          </a:prstGeom>
        </p:spPr>
      </p:pic>
      <p:pic>
        <p:nvPicPr>
          <p:cNvPr id="2" name="Gráfico 1">
            <a:extLst>
              <a:ext uri="{FF2B5EF4-FFF2-40B4-BE49-F238E27FC236}">
                <a16:creationId xmlns:a16="http://schemas.microsoft.com/office/drawing/2014/main" id="{56C1D161-22D1-09A6-D979-EBC6FBB2DFE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r="67565"/>
          <a:stretch/>
        </p:blipFill>
        <p:spPr>
          <a:xfrm>
            <a:off x="7897273" y="4260806"/>
            <a:ext cx="1305605" cy="122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66259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Most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735" y="4120388"/>
            <a:ext cx="1733820" cy="17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6858000" cy="1174896"/>
          </a:xfrm>
        </p:spPr>
        <p:txBody>
          <a:bodyPr anchor="ctr">
            <a:normAutofit fontScale="90000"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 - Comunidades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pt-BR" sz="1836" spc="300" dirty="0">
              <a:solidFill>
                <a:schemeClr val="bg1"/>
              </a:solidFill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A823CF2-4106-46F7-BF17-D4F09BF3E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674" y="1211262"/>
            <a:ext cx="2667000" cy="127775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0CF2432-EBD5-4003-B298-BBCD76531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037" y="1147999"/>
            <a:ext cx="2286000" cy="143532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00A77A51-D29C-483B-908F-627A9646A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624" y="3280394"/>
            <a:ext cx="2121091" cy="142466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EA180D2-85C9-47A7-AC89-A2AD7F9B54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437" y="5274352"/>
            <a:ext cx="3140110" cy="849400"/>
          </a:xfrm>
          <a:prstGeom prst="rect">
            <a:avLst/>
          </a:prstGeom>
        </p:spPr>
      </p:pic>
      <p:pic>
        <p:nvPicPr>
          <p:cNvPr id="4" name="Imagem 3" descr="Uma imagem contendo objeto, relógio, placa, monitor&#10;&#10;Descrição gerada automaticamente">
            <a:extLst>
              <a:ext uri="{FF2B5EF4-FFF2-40B4-BE49-F238E27FC236}">
                <a16:creationId xmlns:a16="http://schemas.microsoft.com/office/drawing/2014/main" id="{60457943-C228-4C82-8C07-7722A24D16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4237" y="1363662"/>
            <a:ext cx="2789238" cy="881399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1C2FC707-5D7E-4623-A4D4-987D812CCA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847" y="3398073"/>
            <a:ext cx="3188653" cy="1004909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2F4B3F8-0854-4134-8BD3-CA20E2A291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5871" y="5254858"/>
            <a:ext cx="3836841" cy="80573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D3849A0-6EC5-440C-9E64-977E433BBE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17637" y="4705060"/>
            <a:ext cx="1668463" cy="166846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5B8603-4901-4D84-AFF1-45240D0E7B44}"/>
              </a:ext>
            </a:extLst>
          </p:cNvPr>
          <p:cNvSpPr txBox="1">
            <a:spLocks/>
          </p:cNvSpPr>
          <p:nvPr/>
        </p:nvSpPr>
        <p:spPr>
          <a:xfrm>
            <a:off x="1765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4A70903-4388-4FD7-94A6-7FD3DB8AFC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37916" y="2889331"/>
            <a:ext cx="1780922" cy="183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5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190205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Testes de Integração: uma visão geral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Um exemplo prático utilizando Azure </a:t>
            </a:r>
            <a:r>
              <a:rPr lang="pt-BR" sz="3600" dirty="0" err="1">
                <a:solidFill>
                  <a:srgbClr val="494949"/>
                </a:solidFill>
              </a:rPr>
              <a:t>DevOps</a:t>
            </a:r>
            <a:r>
              <a:rPr lang="pt-BR" sz="3600" dirty="0">
                <a:solidFill>
                  <a:srgbClr val="494949"/>
                </a:solidFill>
              </a:rPr>
              <a:t> e </a:t>
            </a:r>
            <a:r>
              <a:rPr lang="pt-BR" sz="3600" dirty="0" err="1">
                <a:solidFill>
                  <a:srgbClr val="494949"/>
                </a:solidFill>
              </a:rPr>
              <a:t>Postman</a:t>
            </a:r>
            <a:endParaRPr lang="pt-BR" sz="3600" dirty="0">
              <a:solidFill>
                <a:srgbClr val="494949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12FF3A3-B9C0-4863-95C2-02A19BE04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97604" y="3725862"/>
            <a:ext cx="1582533" cy="1582533"/>
          </a:xfrm>
          <a:prstGeom prst="rect">
            <a:avLst/>
          </a:prstGeom>
        </p:spPr>
      </p:pic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2C46BC1C-A683-4DF9-87B8-6ED1356754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837" y="4814883"/>
            <a:ext cx="1479559" cy="1479559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FD22CF94-E4A0-D535-7EEE-993439CE0B9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67565"/>
          <a:stretch/>
        </p:blipFill>
        <p:spPr>
          <a:xfrm>
            <a:off x="4449017" y="5478462"/>
            <a:ext cx="1305605" cy="122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Testes de Integração: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744662"/>
            <a:ext cx="8686799" cy="36317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Validação de um ou mais módulos em uma aplicação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Montagem de um ambiente que simula o que será encontrado em Produção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Necessidade de configurar dependências como serviços de bancos de dados, mensageria, </a:t>
            </a:r>
            <a:r>
              <a:rPr lang="pt-BR" sz="2800" dirty="0" err="1">
                <a:solidFill>
                  <a:srgbClr val="494949"/>
                </a:solidFill>
              </a:rPr>
              <a:t>caching</a:t>
            </a:r>
            <a:r>
              <a:rPr lang="pt-BR" sz="2800" dirty="0">
                <a:solidFill>
                  <a:srgbClr val="494949"/>
                </a:solidFill>
              </a:rPr>
              <a:t>…</a:t>
            </a: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F1D332AE-C191-4AB2-9514-602F022CA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237" y="2760443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0316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Testes de Integração: dificuldades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744662"/>
            <a:ext cx="8686799" cy="40386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Dependências de uma aplicação podem se revelar um pesadelo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Configurar rapidamente um ambiente nem sempre é simples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Por questões de complexidade nem sempre esses testes são executados</a:t>
            </a: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184F829F-B4CB-4613-94F6-1B9952EA1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237" y="2760443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2657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Postman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744662"/>
            <a:ext cx="8686799" cy="246836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Uso de </a:t>
            </a:r>
            <a:r>
              <a:rPr lang="pt-BR" sz="2800" dirty="0" err="1">
                <a:solidFill>
                  <a:srgbClr val="494949"/>
                </a:solidFill>
              </a:rPr>
              <a:t>Collections</a:t>
            </a: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Desenvolvimento em </a:t>
            </a:r>
            <a:r>
              <a:rPr lang="pt-BR" sz="2800" dirty="0" err="1">
                <a:solidFill>
                  <a:srgbClr val="494949"/>
                </a:solidFill>
              </a:rPr>
              <a:t>JavaScript</a:t>
            </a: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Newman como utilitário de automação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CD06B87-9D80-4512-8D35-B2BE88092C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67565"/>
          <a:stretch/>
        </p:blipFill>
        <p:spPr>
          <a:xfrm>
            <a:off x="9723437" y="2963862"/>
            <a:ext cx="2050985" cy="191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2870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2179058"/>
          </a:xfrm>
        </p:spPr>
        <p:txBody>
          <a:bodyPr/>
          <a:lstStyle/>
          <a:p>
            <a:r>
              <a:rPr lang="pt-BR" dirty="0"/>
              <a:t>EXEMPLO PRÁTICO</a:t>
            </a:r>
          </a:p>
        </p:txBody>
      </p:sp>
    </p:spTree>
    <p:extLst>
      <p:ext uri="{BB962C8B-B14F-4D97-AF65-F5344CB8AC3E}">
        <p14:creationId xmlns:p14="http://schemas.microsoft.com/office/powerpoint/2010/main" val="9350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99232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575</TotalTime>
  <Words>419</Words>
  <Application>Microsoft Office PowerPoint</Application>
  <PresentationFormat>Personalizar</PresentationFormat>
  <Paragraphs>69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9</vt:i4>
      </vt:variant>
    </vt:vector>
  </HeadingPairs>
  <TitlesOfParts>
    <vt:vector size="18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Automatizando Testes de Integração com Azure DevOps + Postman</vt:lpstr>
      <vt:lpstr>Renato Groffe</vt:lpstr>
      <vt:lpstr>Renato Groffe - Comunidades</vt:lpstr>
      <vt:lpstr>Agenda</vt:lpstr>
      <vt:lpstr>Testes de Integração: uma visão geral</vt:lpstr>
      <vt:lpstr>Testes de Integração: dificuldades</vt:lpstr>
      <vt:lpstr>Postman</vt:lpstr>
      <vt:lpstr>EXEMPLO PRÁTICO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442</cp:revision>
  <dcterms:created xsi:type="dcterms:W3CDTF">2016-08-05T22:03:34Z</dcterms:created>
  <dcterms:modified xsi:type="dcterms:W3CDTF">2023-08-23T15:18:05Z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