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6"/>
  </p:notesMasterIdLst>
  <p:handoutMasterIdLst>
    <p:handoutMasterId r:id="rId27"/>
  </p:handoutMasterIdLst>
  <p:sldIdLst>
    <p:sldId id="1393" r:id="rId8"/>
    <p:sldId id="1690" r:id="rId9"/>
    <p:sldId id="1707" r:id="rId10"/>
    <p:sldId id="1765" r:id="rId11"/>
    <p:sldId id="1518" r:id="rId12"/>
    <p:sldId id="1771" r:id="rId13"/>
    <p:sldId id="1784" r:id="rId14"/>
    <p:sldId id="1790" r:id="rId15"/>
    <p:sldId id="1796" r:id="rId16"/>
    <p:sldId id="1758" r:id="rId17"/>
    <p:sldId id="1793" r:id="rId18"/>
    <p:sldId id="1786" r:id="rId19"/>
    <p:sldId id="1794" r:id="rId20"/>
    <p:sldId id="1779" r:id="rId21"/>
    <p:sldId id="1797" r:id="rId22"/>
    <p:sldId id="1798" r:id="rId23"/>
    <p:sldId id="1615" r:id="rId24"/>
    <p:sldId id="1753" r:id="rId2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690"/>
            <p14:sldId id="1707"/>
            <p14:sldId id="1765"/>
            <p14:sldId id="1518"/>
            <p14:sldId id="1771"/>
            <p14:sldId id="1784"/>
            <p14:sldId id="1790"/>
            <p14:sldId id="1796"/>
            <p14:sldId id="1758"/>
            <p14:sldId id="1793"/>
            <p14:sldId id="1786"/>
            <p14:sldId id="1794"/>
            <p14:sldId id="1779"/>
            <p14:sldId id="1797"/>
            <p14:sldId id="1798"/>
          </p14:sldIdLst>
        </p14:section>
        <p14:section name="Finalizando" id="{CF622469-3E87-46BA-8ED6-912C47B00EF3}">
          <p14:sldIdLst>
            <p14:sldId id="1615"/>
            <p14:sldId id="17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7/25/2024 12:03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7/25/2024 12:03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12:03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12:03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917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4:22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64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12:03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75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12:55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91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12:03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48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2:44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88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2:51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44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7/25/2024 12:03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7/25/2024 12:03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827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34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12:03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12:03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12:03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29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12:03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12:03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481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7/25/2024 1:57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8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25/07/2024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dependency-check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rivy.dev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lp/detect-secret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ckov.io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aproxy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github.com/renatogroffe/OWASP-ApiTop10-Vulnerabilites_2024-07" TargetMode="External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754062"/>
            <a:ext cx="11201400" cy="1937956"/>
          </a:xfrm>
        </p:spPr>
        <p:txBody>
          <a:bodyPr/>
          <a:lstStyle/>
          <a:p>
            <a:r>
              <a:rPr lang="pt-BR" sz="4800" b="1" dirty="0"/>
              <a:t>Detectando Vulnerabilidades em Aplicações</a:t>
            </a:r>
            <a:br>
              <a:rPr lang="pt-BR" sz="5100" b="1" dirty="0"/>
            </a:br>
            <a:r>
              <a:rPr lang="pt-BR" sz="4500" b="1" dirty="0"/>
              <a:t>Implementando testes SAST e DAST na prática!</a:t>
            </a:r>
            <a:br>
              <a:rPr lang="pt-BR" sz="4500" b="1" dirty="0"/>
            </a:br>
            <a:endParaRPr lang="pt-BR" sz="45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D763268F-681D-935F-608E-D0C3A2EF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A4994C0-1804-F5A4-AE54-2A9AB2B7F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648" y="5899069"/>
            <a:ext cx="1738259" cy="8362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E33625-C64E-46D7-D862-B9BD58996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799" y="5783262"/>
            <a:ext cx="1750075" cy="1098828"/>
          </a:xfrm>
          <a:prstGeom prst="rect">
            <a:avLst/>
          </a:prstGeom>
        </p:spPr>
      </p:pic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0E36807F-BCE5-370A-BE0A-A490023D59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90" r="25492"/>
          <a:stretch/>
        </p:blipFill>
        <p:spPr>
          <a:xfrm>
            <a:off x="2713037" y="5946344"/>
            <a:ext cx="2405044" cy="785896"/>
          </a:xfrm>
          <a:prstGeom prst="rect">
            <a:avLst/>
          </a:prstGeom>
        </p:spPr>
      </p:pic>
      <p:pic>
        <p:nvPicPr>
          <p:cNvPr id="9" name="Imagem 8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DA569D5-3A8E-45AC-370B-C78640E54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7817" y="5898592"/>
            <a:ext cx="2789238" cy="881399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3799AC97-3627-4AF3-AB88-793075671D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8637" y="2963862"/>
            <a:ext cx="1828800" cy="18288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3213DB39-3EB2-5BE5-0F14-75CDC910EA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81593" y="3092336"/>
            <a:ext cx="1738259" cy="173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Algumas soluções que envolvem licenciamento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428488" y="4990041"/>
            <a:ext cx="1043337" cy="932563"/>
          </a:xfrm>
        </p:spPr>
        <p:txBody>
          <a:bodyPr/>
          <a:lstStyle/>
          <a:p>
            <a:r>
              <a:rPr lang="pt-BR" sz="5400" dirty="0">
                <a:solidFill>
                  <a:srgbClr val="494949"/>
                </a:solidFill>
              </a:rPr>
              <a:t>...</a:t>
            </a:r>
          </a:p>
        </p:txBody>
      </p:sp>
      <p:pic>
        <p:nvPicPr>
          <p:cNvPr id="6" name="Imagem 5" descr="Ícone&#10;&#10;Descrição gerada automaticamente com confiança média">
            <a:extLst>
              <a:ext uri="{FF2B5EF4-FFF2-40B4-BE49-F238E27FC236}">
                <a16:creationId xmlns:a16="http://schemas.microsoft.com/office/drawing/2014/main" id="{DB1C2A1B-B6C1-7BCC-05CF-0EFD98875A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3" r="2647" b="35757"/>
          <a:stretch/>
        </p:blipFill>
        <p:spPr>
          <a:xfrm>
            <a:off x="6256337" y="5178452"/>
            <a:ext cx="3390900" cy="700505"/>
          </a:xfrm>
          <a:prstGeom prst="rect">
            <a:avLst/>
          </a:prstGeom>
        </p:spPr>
      </p:pic>
      <p:pic>
        <p:nvPicPr>
          <p:cNvPr id="8" name="Imagem 7" descr="Desenho de animal com fundo preto&#10;&#10;Descrição gerada automaticamente com confiança média">
            <a:extLst>
              <a:ext uri="{FF2B5EF4-FFF2-40B4-BE49-F238E27FC236}">
                <a16:creationId xmlns:a16="http://schemas.microsoft.com/office/drawing/2014/main" id="{AABD5E69-4DF5-C27D-3A6D-E729F4C35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037" y="1538202"/>
            <a:ext cx="3478937" cy="1804213"/>
          </a:xfrm>
          <a:prstGeom prst="rect">
            <a:avLst/>
          </a:prstGeom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89138AC6-64E8-842D-7A5A-A9937FB29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637" y="3067897"/>
            <a:ext cx="4700938" cy="2170463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943672DC-70F2-EAAD-B458-0403640C85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64899" y="1818095"/>
            <a:ext cx="5105400" cy="1249802"/>
          </a:xfrm>
          <a:prstGeom prst="rect">
            <a:avLst/>
          </a:prstGeom>
        </p:spPr>
      </p:pic>
      <p:pic>
        <p:nvPicPr>
          <p:cNvPr id="16" name="Imagem 15" descr="Placa preta com letras brancas&#10;&#10;Descrição gerada automaticamente">
            <a:extLst>
              <a:ext uri="{FF2B5EF4-FFF2-40B4-BE49-F238E27FC236}">
                <a16:creationId xmlns:a16="http://schemas.microsoft.com/office/drawing/2014/main" id="{7CA74390-70FA-99E8-911E-EA3FBFA06AF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8499" t="9498" r="18499" b="35000"/>
          <a:stretch/>
        </p:blipFill>
        <p:spPr>
          <a:xfrm>
            <a:off x="1988823" y="3655373"/>
            <a:ext cx="2604673" cy="229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935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Algumas soluções gratuitas/open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source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9" name="Imagem 8" descr="Gráfico, Logotipo, Gráfico de explosão solar&#10;&#10;Descrição gerada automaticamente">
            <a:extLst>
              <a:ext uri="{FF2B5EF4-FFF2-40B4-BE49-F238E27FC236}">
                <a16:creationId xmlns:a16="http://schemas.microsoft.com/office/drawing/2014/main" id="{40375FBF-90BC-76C5-558B-FB73BA3C0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3" y="3651291"/>
            <a:ext cx="2743200" cy="2878482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17D186DF-2E36-712F-1F30-9CB064B78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837" y="1668462"/>
            <a:ext cx="1676400" cy="1676400"/>
          </a:xfrm>
          <a:prstGeom prst="rect">
            <a:avLst/>
          </a:prstGeom>
        </p:spPr>
      </p:pic>
      <p:sp>
        <p:nvSpPr>
          <p:cNvPr id="12" name="Espaço Reservado para Texto 2">
            <a:extLst>
              <a:ext uri="{FF2B5EF4-FFF2-40B4-BE49-F238E27FC236}">
                <a16:creationId xmlns:a16="http://schemas.microsoft.com/office/drawing/2014/main" id="{C2A7FCE8-A10E-CDB2-CD0C-36B0649747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26507" y="3335731"/>
            <a:ext cx="2927059" cy="627864"/>
          </a:xfrm>
        </p:spPr>
        <p:txBody>
          <a:bodyPr/>
          <a:lstStyle/>
          <a:p>
            <a:pPr algn="ctr"/>
            <a:r>
              <a:rPr lang="pt-BR" sz="3200" b="1" dirty="0" err="1">
                <a:solidFill>
                  <a:srgbClr val="494949"/>
                </a:solidFill>
              </a:rPr>
              <a:t>detect-secrets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DC8706B7-0C15-CD99-E8D6-E8291DC802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6113" y="1748786"/>
            <a:ext cx="5702015" cy="1802655"/>
          </a:xfrm>
          <a:prstGeom prst="rect">
            <a:avLst/>
          </a:prstGeom>
        </p:spPr>
      </p:pic>
      <p:pic>
        <p:nvPicPr>
          <p:cNvPr id="19" name="Imagem 18" descr="Uma imagem contendo roda, desenho, relógio&#10;&#10;Descrição gerada automaticamente">
            <a:extLst>
              <a:ext uri="{FF2B5EF4-FFF2-40B4-BE49-F238E27FC236}">
                <a16:creationId xmlns:a16="http://schemas.microsoft.com/office/drawing/2014/main" id="{6332FFDE-96FC-BEB4-1019-811045F617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3299" y="4714275"/>
            <a:ext cx="3759393" cy="752514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33D58F61-62E6-4823-EF4A-840F28934D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9243" y="4000291"/>
            <a:ext cx="1684323" cy="1684323"/>
          </a:xfrm>
          <a:prstGeom prst="rect">
            <a:avLst/>
          </a:prstGeom>
        </p:spPr>
      </p:pic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3735D0C2-0666-3FB2-05A2-C921FEF825D1}"/>
              </a:ext>
            </a:extLst>
          </p:cNvPr>
          <p:cNvSpPr txBox="1">
            <a:spLocks/>
          </p:cNvSpPr>
          <p:nvPr/>
        </p:nvSpPr>
        <p:spPr>
          <a:xfrm>
            <a:off x="8428037" y="5772545"/>
            <a:ext cx="2927059" cy="6278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dirty="0">
                <a:solidFill>
                  <a:srgbClr val="494949"/>
                </a:solidFill>
              </a:rPr>
              <a:t>ZAP</a:t>
            </a:r>
            <a:endParaRPr lang="pt-BR" sz="3200" dirty="0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4375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OWASP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Dependency-Check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packages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 e bibliotecas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9601199" cy="53553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Análise de vulnerabilidades em </a:t>
            </a:r>
            <a:r>
              <a:rPr lang="pt-BR" sz="2800" b="1" dirty="0">
                <a:solidFill>
                  <a:srgbClr val="494949"/>
                </a:solidFill>
              </a:rPr>
              <a:t>pacotes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bibliotecas</a:t>
            </a:r>
            <a:r>
              <a:rPr lang="pt-BR" sz="2800" dirty="0">
                <a:solidFill>
                  <a:srgbClr val="494949"/>
                </a:solidFill>
              </a:rPr>
              <a:t> utilizadas por projetos de software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Requer o uso de uma chave do </a:t>
            </a:r>
            <a:r>
              <a:rPr lang="pt-BR" sz="2800" b="1" dirty="0" err="1">
                <a:solidFill>
                  <a:srgbClr val="494949"/>
                </a:solidFill>
              </a:rPr>
              <a:t>National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Vulnerability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Database</a:t>
            </a:r>
            <a:r>
              <a:rPr lang="pt-BR" sz="2800" dirty="0">
                <a:solidFill>
                  <a:srgbClr val="494949"/>
                </a:solidFill>
              </a:rPr>
              <a:t>, projeto mantido pelo </a:t>
            </a:r>
            <a:r>
              <a:rPr lang="pt-BR" sz="2800" b="1" dirty="0">
                <a:solidFill>
                  <a:srgbClr val="494949"/>
                </a:solidFill>
              </a:rPr>
              <a:t>NIST - </a:t>
            </a:r>
            <a:r>
              <a:rPr lang="pt-BR" sz="2800" b="1" dirty="0" err="1">
                <a:solidFill>
                  <a:srgbClr val="494949"/>
                </a:solidFill>
              </a:rPr>
              <a:t>National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Institute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of</a:t>
            </a:r>
            <a:r>
              <a:rPr lang="pt-BR" sz="2800" b="1" dirty="0">
                <a:solidFill>
                  <a:srgbClr val="494949"/>
                </a:solidFill>
              </a:rPr>
              <a:t> Standards </a:t>
            </a:r>
            <a:r>
              <a:rPr lang="pt-BR" sz="2800" b="1" dirty="0" err="1">
                <a:solidFill>
                  <a:srgbClr val="494949"/>
                </a:solidFill>
              </a:rPr>
              <a:t>and</a:t>
            </a:r>
            <a:r>
              <a:rPr lang="pt-BR" sz="2800" b="1" dirty="0">
                <a:solidFill>
                  <a:srgbClr val="494949"/>
                </a:solidFill>
              </a:rPr>
              <a:t> Technology</a:t>
            </a:r>
            <a:r>
              <a:rPr lang="pt-BR" sz="2800" dirty="0">
                <a:solidFill>
                  <a:srgbClr val="494949"/>
                </a:solidFill>
              </a:rPr>
              <a:t> (órgão do governo norte-americano)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Suporte a </a:t>
            </a:r>
            <a:r>
              <a:rPr lang="pt-BR" sz="2800" b="1" dirty="0">
                <a:solidFill>
                  <a:srgbClr val="494949"/>
                </a:solidFill>
              </a:rPr>
              <a:t>múltiplas plataformas de desenvolvimento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https://owasp.org/www-project-dependency-check/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10" name="Imagem 9" descr="Texto&#10;&#10;Descrição gerada automaticamente com confiança baixa">
            <a:extLst>
              <a:ext uri="{FF2B5EF4-FFF2-40B4-BE49-F238E27FC236}">
                <a16:creationId xmlns:a16="http://schemas.microsoft.com/office/drawing/2014/main" id="{E7EFB919-EF8E-2FCA-F39F-52DC3D5CE4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156"/>
          <a:stretch/>
        </p:blipFill>
        <p:spPr>
          <a:xfrm>
            <a:off x="9799637" y="2715302"/>
            <a:ext cx="1981199" cy="190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36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Trivy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alternativa para containers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Scanning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>
                <a:solidFill>
                  <a:srgbClr val="494949"/>
                </a:solidFill>
              </a:rPr>
              <a:t>imagens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 err="1">
                <a:solidFill>
                  <a:srgbClr val="494949"/>
                </a:solidFill>
              </a:rPr>
              <a:t>Dockerfiles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Identificação de vulnerabilidades como </a:t>
            </a:r>
            <a:r>
              <a:rPr lang="pt-BR" sz="2800" b="1" dirty="0">
                <a:solidFill>
                  <a:srgbClr val="494949"/>
                </a:solidFill>
              </a:rPr>
              <a:t>dependências desatualizadas</a:t>
            </a:r>
            <a:r>
              <a:rPr lang="pt-BR" sz="2800" dirty="0">
                <a:solidFill>
                  <a:srgbClr val="494949"/>
                </a:solidFill>
              </a:rPr>
              <a:t> (</a:t>
            </a:r>
            <a:r>
              <a:rPr lang="pt-BR" sz="2800" b="1" dirty="0">
                <a:solidFill>
                  <a:srgbClr val="494949"/>
                </a:solidFill>
              </a:rPr>
              <a:t>aplicação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sistema operacional</a:t>
            </a:r>
            <a:r>
              <a:rPr lang="pt-BR" sz="2800" dirty="0">
                <a:solidFill>
                  <a:srgbClr val="494949"/>
                </a:solidFill>
              </a:rPr>
              <a:t>), </a:t>
            </a:r>
            <a:r>
              <a:rPr lang="pt-BR" sz="2800" b="1" dirty="0">
                <a:solidFill>
                  <a:srgbClr val="494949"/>
                </a:solidFill>
              </a:rPr>
              <a:t>configurações</a:t>
            </a:r>
            <a:r>
              <a:rPr lang="pt-BR" sz="2800" dirty="0">
                <a:solidFill>
                  <a:srgbClr val="494949"/>
                </a:solidFill>
              </a:rPr>
              <a:t> das imagens e até mesmo alguns tipos de </a:t>
            </a:r>
            <a:r>
              <a:rPr lang="pt-BR" sz="2800" b="1" dirty="0" err="1">
                <a:solidFill>
                  <a:srgbClr val="494949"/>
                </a:solidFill>
              </a:rPr>
              <a:t>secrets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</a:t>
            </a:r>
            <a:r>
              <a:rPr lang="pt-BR" sz="2800" b="1" dirty="0">
                <a:solidFill>
                  <a:srgbClr val="494949"/>
                </a:solidFill>
              </a:rPr>
              <a:t>open </a:t>
            </a:r>
            <a:r>
              <a:rPr lang="pt-BR" sz="2800" b="1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pela </a:t>
            </a:r>
            <a:r>
              <a:rPr lang="pt-BR" sz="2800" b="1" dirty="0" err="1">
                <a:solidFill>
                  <a:srgbClr val="494949"/>
                </a:solidFill>
              </a:rPr>
              <a:t>Acqua</a:t>
            </a:r>
            <a:r>
              <a:rPr lang="pt-BR" sz="2800" b="1" dirty="0">
                <a:solidFill>
                  <a:srgbClr val="494949"/>
                </a:solidFill>
              </a:rPr>
              <a:t> 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https://trivy.dev/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6" name="Imagem 5" descr="Gráfico, Logotipo, Gráfico de explosão solar&#10;&#10;Descrição gerada automaticamente">
            <a:extLst>
              <a:ext uri="{FF2B5EF4-FFF2-40B4-BE49-F238E27FC236}">
                <a16:creationId xmlns:a16="http://schemas.microsoft.com/office/drawing/2014/main" id="{CC3614DF-0E9F-72FC-6E8C-A1922462E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415" y="1439863"/>
            <a:ext cx="3689060" cy="38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1159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detect-secrets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: encontrando segredos no código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1249" y="1592262"/>
            <a:ext cx="8178239" cy="544149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Também </a:t>
            </a:r>
            <a:r>
              <a:rPr lang="pt-BR" sz="2800" b="1" dirty="0">
                <a:solidFill>
                  <a:srgbClr val="494949"/>
                </a:solidFill>
              </a:rPr>
              <a:t>open </a:t>
            </a:r>
            <a:r>
              <a:rPr lang="pt-BR" sz="2800" b="1" dirty="0" err="1">
                <a:solidFill>
                  <a:srgbClr val="494949"/>
                </a:solidFill>
              </a:rPr>
              <a:t>source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Capacidade de </a:t>
            </a:r>
            <a:r>
              <a:rPr lang="pt-BR" sz="2800" b="1" dirty="0">
                <a:solidFill>
                  <a:srgbClr val="494949"/>
                </a:solidFill>
              </a:rPr>
              <a:t>varrer toda uma estrutura de diretórios</a:t>
            </a:r>
            <a:r>
              <a:rPr lang="pt-BR" sz="2800" dirty="0">
                <a:solidFill>
                  <a:srgbClr val="494949"/>
                </a:solidFill>
              </a:rPr>
              <a:t> e apontar </a:t>
            </a:r>
            <a:r>
              <a:rPr lang="pt-BR" sz="2800" dirty="0" err="1">
                <a:solidFill>
                  <a:srgbClr val="494949"/>
                </a:solidFill>
              </a:rPr>
              <a:t>secrets</a:t>
            </a:r>
            <a:r>
              <a:rPr lang="pt-BR" sz="2800" dirty="0">
                <a:solidFill>
                  <a:srgbClr val="494949"/>
                </a:solidFill>
              </a:rPr>
              <a:t>/credenciais encontrados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Plugins customizados</a:t>
            </a:r>
            <a:r>
              <a:rPr lang="pt-BR" sz="2800" dirty="0">
                <a:solidFill>
                  <a:srgbClr val="494949"/>
                </a:solidFill>
              </a:rPr>
              <a:t> podem ser desenvolvidos em </a:t>
            </a:r>
            <a:r>
              <a:rPr lang="pt-BR" sz="2800" b="1" dirty="0">
                <a:solidFill>
                  <a:srgbClr val="494949"/>
                </a:solidFill>
              </a:rPr>
              <a:t>Python</a:t>
            </a:r>
            <a:r>
              <a:rPr lang="pt-BR" sz="2800" dirty="0">
                <a:solidFill>
                  <a:srgbClr val="494949"/>
                </a:solidFill>
              </a:rPr>
              <a:t> (connection </a:t>
            </a:r>
            <a:r>
              <a:rPr lang="pt-BR" sz="2800" dirty="0" err="1">
                <a:solidFill>
                  <a:srgbClr val="494949"/>
                </a:solidFill>
              </a:rPr>
              <a:t>strings</a:t>
            </a:r>
            <a:r>
              <a:rPr lang="pt-BR" sz="2800" dirty="0">
                <a:solidFill>
                  <a:srgbClr val="494949"/>
                </a:solidFill>
              </a:rPr>
              <a:t> de bancos de dados, por exemplo)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https://github.com/Yelp/detect-secrets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E1824F0F-649B-330C-907E-D917DF019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637" y="273526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0190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Checkov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testando seu código de infraestrutura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380411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Scanning</a:t>
            </a:r>
            <a:r>
              <a:rPr lang="pt-BR" sz="2800" dirty="0">
                <a:solidFill>
                  <a:srgbClr val="494949"/>
                </a:solidFill>
              </a:rPr>
              <a:t> voltado a </a:t>
            </a:r>
            <a:r>
              <a:rPr lang="pt-BR" sz="2800" b="1" dirty="0" err="1">
                <a:solidFill>
                  <a:srgbClr val="494949"/>
                </a:solidFill>
              </a:rPr>
              <a:t>IaC</a:t>
            </a:r>
            <a:r>
              <a:rPr lang="pt-BR" sz="2800" b="1" dirty="0">
                <a:solidFill>
                  <a:srgbClr val="494949"/>
                </a:solidFill>
              </a:rPr>
              <a:t> (</a:t>
            </a:r>
            <a:r>
              <a:rPr lang="pt-BR" sz="2800" b="1" dirty="0" err="1">
                <a:solidFill>
                  <a:srgbClr val="494949"/>
                </a:solidFill>
              </a:rPr>
              <a:t>Infrastructure</a:t>
            </a:r>
            <a:r>
              <a:rPr lang="pt-BR" sz="2800" b="1" dirty="0">
                <a:solidFill>
                  <a:srgbClr val="494949"/>
                </a:solidFill>
              </a:rPr>
              <a:t> as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Suporte a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b="1" dirty="0">
                <a:solidFill>
                  <a:srgbClr val="494949"/>
                </a:solidFill>
              </a:rPr>
              <a:t> (YAML), </a:t>
            </a:r>
            <a:r>
              <a:rPr lang="pt-BR" sz="2800" b="1" dirty="0" err="1">
                <a:solidFill>
                  <a:srgbClr val="494949"/>
                </a:solidFill>
              </a:rPr>
              <a:t>Terraform</a:t>
            </a:r>
            <a:r>
              <a:rPr lang="pt-BR" sz="2800" b="1" dirty="0">
                <a:solidFill>
                  <a:srgbClr val="494949"/>
                </a:solidFill>
              </a:rPr>
              <a:t>, AWS Cloud </a:t>
            </a:r>
            <a:r>
              <a:rPr lang="pt-BR" sz="2800" b="1" dirty="0" err="1">
                <a:solidFill>
                  <a:srgbClr val="494949"/>
                </a:solidFill>
              </a:rPr>
              <a:t>Formation</a:t>
            </a:r>
            <a:r>
              <a:rPr lang="pt-BR" sz="2800" b="1" dirty="0">
                <a:solidFill>
                  <a:srgbClr val="494949"/>
                </a:solidFill>
              </a:rPr>
              <a:t>, Azure ARM </a:t>
            </a:r>
            <a:r>
              <a:rPr lang="pt-BR" sz="2800" b="1" dirty="0" err="1">
                <a:solidFill>
                  <a:srgbClr val="494949"/>
                </a:solidFill>
              </a:rPr>
              <a:t>Templates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</a:t>
            </a:r>
            <a:r>
              <a:rPr lang="pt-BR" sz="2800" b="1" dirty="0">
                <a:solidFill>
                  <a:srgbClr val="494949"/>
                </a:solidFill>
              </a:rPr>
              <a:t>open </a:t>
            </a:r>
            <a:r>
              <a:rPr lang="pt-BR" sz="2800" b="1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pela </a:t>
            </a:r>
            <a:r>
              <a:rPr lang="pt-BR" sz="2800" b="1" dirty="0">
                <a:solidFill>
                  <a:srgbClr val="494949"/>
                </a:solidFill>
              </a:rPr>
              <a:t>Prisma Cloud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https://www.checkov.io/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Imagem 4" descr="Uma imagem contendo roda, desenho, relógio&#10;&#10;Descrição gerada automaticamente">
            <a:extLst>
              <a:ext uri="{FF2B5EF4-FFF2-40B4-BE49-F238E27FC236}">
                <a16:creationId xmlns:a16="http://schemas.microsoft.com/office/drawing/2014/main" id="{28FD8F96-8B87-3F19-C826-F2A9EE1FB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926" y="3197205"/>
            <a:ext cx="2998038" cy="6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8618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Zed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Attack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Proxy (ZAP): implementando DAST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387798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Alternativa para </a:t>
            </a:r>
            <a:r>
              <a:rPr lang="pt-BR" sz="3200" b="1" dirty="0">
                <a:solidFill>
                  <a:srgbClr val="494949"/>
                </a:solidFill>
              </a:rPr>
              <a:t>DAST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Testes de </a:t>
            </a:r>
            <a:r>
              <a:rPr lang="pt-BR" sz="3200" b="1" dirty="0">
                <a:solidFill>
                  <a:srgbClr val="494949"/>
                </a:solidFill>
              </a:rPr>
              <a:t>sites </a:t>
            </a:r>
            <a:r>
              <a:rPr lang="pt-BR" sz="3200" dirty="0">
                <a:solidFill>
                  <a:srgbClr val="494949"/>
                </a:solidFill>
              </a:rPr>
              <a:t>e </a:t>
            </a:r>
            <a:r>
              <a:rPr lang="pt-BR" sz="3200" b="1" dirty="0">
                <a:solidFill>
                  <a:srgbClr val="494949"/>
                </a:solidFill>
              </a:rPr>
              <a:t>APIs REST</a:t>
            </a:r>
            <a:r>
              <a:rPr lang="pt-BR" sz="3200" dirty="0">
                <a:solidFill>
                  <a:srgbClr val="494949"/>
                </a:solidFill>
              </a:rPr>
              <a:t> em execução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Projeto </a:t>
            </a:r>
            <a:r>
              <a:rPr lang="pt-BR" sz="3200" b="1" dirty="0">
                <a:solidFill>
                  <a:srgbClr val="494949"/>
                </a:solidFill>
              </a:rPr>
              <a:t>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r>
              <a:rPr lang="pt-BR" sz="3200" dirty="0">
                <a:solidFill>
                  <a:srgbClr val="494949"/>
                </a:solidFill>
              </a:rPr>
              <a:t> apoiado pela </a:t>
            </a:r>
            <a:r>
              <a:rPr lang="pt-BR" sz="3200" b="1" dirty="0">
                <a:solidFill>
                  <a:srgbClr val="494949"/>
                </a:solidFill>
              </a:rPr>
              <a:t>OWASP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https://www.zaproxy.org/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5D20C252-C7C0-82C6-FD82-B5573D400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437" y="2240478"/>
            <a:ext cx="2276753" cy="227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2568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https://github.com/renatogroffe/SAST-DAST_DevOpsExperience-2024-07</a:t>
            </a: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237" y="2125359"/>
            <a:ext cx="4876800" cy="2179058"/>
          </a:xfrm>
        </p:spPr>
        <p:txBody>
          <a:bodyPr/>
          <a:lstStyle/>
          <a:p>
            <a:r>
              <a:rPr lang="pt-BR" dirty="0"/>
              <a:t>EXEMPLOS PRÁTICOS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3D6A9B5D-E8B7-5887-1667-DDF630B28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237" y="2382612"/>
            <a:ext cx="1664551" cy="166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481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437" y="1211262"/>
            <a:ext cx="66259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735" y="4120388"/>
            <a:ext cx="1733820" cy="17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4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Participe de nossas iniciativas gratuitas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B8779B3-73CC-6E2D-176A-FE27BD3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497262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238" y="3970797"/>
            <a:ext cx="11430000" cy="517065"/>
          </a:xfrm>
        </p:spPr>
        <p:txBody>
          <a:bodyPr/>
          <a:lstStyle/>
          <a:p>
            <a:pPr algn="ctr"/>
            <a:r>
              <a:rPr lang="pt-BR" sz="2400" dirty="0">
                <a:solidFill>
                  <a:srgbClr val="494949"/>
                </a:solidFill>
                <a:hlinkClick r:id="rId3"/>
              </a:rPr>
              <a:t>https://github.com/renatogroffe/OWASP-ApiTop10-Vulnerabilites_2024-07</a:t>
            </a:r>
            <a:endParaRPr lang="pt-BR" sz="24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90B6535-68FD-668F-69E6-EF18AC68F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8896" y="4823690"/>
            <a:ext cx="1528320" cy="152832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81CD863-9B99-FAD9-84DF-C82D086916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3854" y="4834625"/>
            <a:ext cx="1607926" cy="1607926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927BA00F-737F-EBB1-CED5-947731630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6861" y="1327796"/>
            <a:ext cx="2502751" cy="250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9020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SAST e DAST: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Ferramentas para automação de testes de segurança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07DBCA0C-E01B-F945-7060-B2E9945B0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1878" y="3911323"/>
            <a:ext cx="1738259" cy="173825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DB78BF93-E39F-21A2-4F16-E3181B5D96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6837" y="3911323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Por que analisar a segurança do código?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437" y="1897062"/>
            <a:ext cx="8839199" cy="500906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300" dirty="0">
                <a:solidFill>
                  <a:srgbClr val="494949"/>
                </a:solidFill>
              </a:rPr>
              <a:t>Identificar de forma precoce vulnerabilidades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3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300" dirty="0">
                <a:solidFill>
                  <a:srgbClr val="494949"/>
                </a:solidFill>
              </a:rPr>
              <a:t>Evitar a exposição de informações sensíveis via código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3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300" dirty="0">
                <a:solidFill>
                  <a:srgbClr val="494949"/>
                </a:solidFill>
              </a:rPr>
              <a:t>Diminuir o risco de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3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300" dirty="0">
                <a:solidFill>
                  <a:srgbClr val="494949"/>
                </a:solidFill>
              </a:rPr>
              <a:t>Reduzir custos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300" dirty="0">
              <a:solidFill>
                <a:srgbClr val="494949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ED96EA6-6B0D-687C-65DF-CFCD12777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3437" y="2887662"/>
            <a:ext cx="1738259" cy="173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508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Como implementar segurança do código?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437" y="1520658"/>
            <a:ext cx="8839199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Implementar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práticas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baseadas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em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b="1" dirty="0">
                <a:solidFill>
                  <a:srgbClr val="494949"/>
                </a:solidFill>
              </a:rPr>
              <a:t>SAST (Static Application Security Testing)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Uso</a:t>
            </a:r>
            <a:r>
              <a:rPr lang="en-US" sz="3200" dirty="0">
                <a:solidFill>
                  <a:srgbClr val="494949"/>
                </a:solidFill>
              </a:rPr>
              <a:t> de </a:t>
            </a:r>
            <a:r>
              <a:rPr lang="en-US" sz="3200" dirty="0" err="1">
                <a:solidFill>
                  <a:srgbClr val="494949"/>
                </a:solidFill>
              </a:rPr>
              <a:t>automação</a:t>
            </a:r>
            <a:r>
              <a:rPr lang="en-US" sz="3200" dirty="0">
                <a:solidFill>
                  <a:srgbClr val="494949"/>
                </a:solidFill>
              </a:rPr>
              <a:t> sempre que </a:t>
            </a:r>
            <a:r>
              <a:rPr lang="en-US" sz="3200" dirty="0" err="1">
                <a:solidFill>
                  <a:srgbClr val="494949"/>
                </a:solidFill>
              </a:rPr>
              <a:t>possível</a:t>
            </a:r>
            <a:r>
              <a:rPr lang="en-US" sz="3200" dirty="0">
                <a:solidFill>
                  <a:srgbClr val="494949"/>
                </a:solidFill>
              </a:rPr>
              <a:t> (</a:t>
            </a:r>
            <a:r>
              <a:rPr lang="en-US" sz="3200" b="1" dirty="0">
                <a:solidFill>
                  <a:srgbClr val="494949"/>
                </a:solidFill>
              </a:rPr>
              <a:t>Azure DevOps</a:t>
            </a:r>
            <a:r>
              <a:rPr lang="en-US" sz="3200" dirty="0">
                <a:solidFill>
                  <a:srgbClr val="494949"/>
                </a:solidFill>
              </a:rPr>
              <a:t>, </a:t>
            </a:r>
            <a:r>
              <a:rPr lang="en-US" sz="3200" b="1" dirty="0">
                <a:solidFill>
                  <a:srgbClr val="494949"/>
                </a:solidFill>
              </a:rPr>
              <a:t>GitHub Actions</a:t>
            </a:r>
            <a:r>
              <a:rPr lang="en-US" sz="3200" dirty="0">
                <a:solidFill>
                  <a:srgbClr val="494949"/>
                </a:solidFill>
              </a:rPr>
              <a:t>, </a:t>
            </a:r>
            <a:r>
              <a:rPr lang="en-US" sz="3200" b="1" dirty="0">
                <a:solidFill>
                  <a:srgbClr val="494949"/>
                </a:solidFill>
              </a:rPr>
              <a:t>GitLab</a:t>
            </a:r>
            <a:r>
              <a:rPr lang="en-US" sz="3200" dirty="0">
                <a:solidFill>
                  <a:srgbClr val="494949"/>
                </a:solidFill>
              </a:rPr>
              <a:t>…)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Existe</a:t>
            </a:r>
            <a:r>
              <a:rPr lang="en-US" sz="3200" dirty="0">
                <a:solidFill>
                  <a:srgbClr val="494949"/>
                </a:solidFill>
              </a:rPr>
              <a:t> um </a:t>
            </a:r>
            <a:r>
              <a:rPr lang="en-US" sz="3200" b="1" dirty="0" err="1">
                <a:solidFill>
                  <a:srgbClr val="494949"/>
                </a:solidFill>
              </a:rPr>
              <a:t>formato</a:t>
            </a:r>
            <a:r>
              <a:rPr lang="en-US" sz="3200" b="1" dirty="0">
                <a:solidFill>
                  <a:srgbClr val="494949"/>
                </a:solidFill>
              </a:rPr>
              <a:t> </a:t>
            </a:r>
            <a:r>
              <a:rPr lang="en-US" sz="3200" b="1" dirty="0" err="1">
                <a:solidFill>
                  <a:srgbClr val="494949"/>
                </a:solidFill>
              </a:rPr>
              <a:t>padronizado</a:t>
            </a:r>
            <a:r>
              <a:rPr lang="en-US" sz="3200" dirty="0">
                <a:solidFill>
                  <a:srgbClr val="494949"/>
                </a:solidFill>
              </a:rPr>
              <a:t> para a </a:t>
            </a:r>
            <a:r>
              <a:rPr lang="en-US" sz="3200" dirty="0" err="1">
                <a:solidFill>
                  <a:srgbClr val="494949"/>
                </a:solidFill>
              </a:rPr>
              <a:t>apresentação</a:t>
            </a:r>
            <a:r>
              <a:rPr lang="en-US" sz="3200" dirty="0">
                <a:solidFill>
                  <a:srgbClr val="494949"/>
                </a:solidFill>
              </a:rPr>
              <a:t> de </a:t>
            </a:r>
            <a:r>
              <a:rPr lang="en-US" sz="3200" dirty="0" err="1">
                <a:solidFill>
                  <a:srgbClr val="494949"/>
                </a:solidFill>
              </a:rPr>
              <a:t>resultados</a:t>
            </a:r>
            <a:r>
              <a:rPr lang="en-US" sz="3200" dirty="0">
                <a:solidFill>
                  <a:srgbClr val="494949"/>
                </a:solidFill>
              </a:rPr>
              <a:t> → </a:t>
            </a:r>
            <a:r>
              <a:rPr lang="en-US" sz="3200" b="1" dirty="0">
                <a:solidFill>
                  <a:srgbClr val="494949"/>
                </a:solidFill>
              </a:rPr>
              <a:t>SARIF (Static Analysis Results Interchange Format)</a:t>
            </a:r>
            <a:endParaRPr lang="pt-BR" sz="3200" b="1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9E89A1-A6A7-785F-9350-2E6700653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7636" y="1913786"/>
            <a:ext cx="1583476" cy="158347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93691F87-39B6-9C2B-58CE-732E7E2F55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04437" y="3878262"/>
            <a:ext cx="1513763" cy="15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475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E quanto a uma aplicação em execução?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437" y="1211262"/>
            <a:ext cx="8839199" cy="736817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Aplicações Web podem expor </a:t>
            </a:r>
            <a:r>
              <a:rPr lang="pt-BR" sz="3200" dirty="0" err="1">
                <a:solidFill>
                  <a:srgbClr val="494949"/>
                </a:solidFill>
              </a:rPr>
              <a:t>endpoints</a:t>
            </a:r>
            <a:r>
              <a:rPr lang="pt-BR" sz="3200" dirty="0">
                <a:solidFill>
                  <a:srgbClr val="494949"/>
                </a:solidFill>
              </a:rPr>
              <a:t> que seriam explorados em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Problemas como </a:t>
            </a:r>
            <a:r>
              <a:rPr lang="pt-BR" sz="3200" b="1" dirty="0">
                <a:solidFill>
                  <a:srgbClr val="494949"/>
                </a:solidFill>
              </a:rPr>
              <a:t>Cross-</a:t>
            </a:r>
            <a:r>
              <a:rPr lang="pt-BR" sz="3200" b="1" dirty="0" err="1">
                <a:solidFill>
                  <a:srgbClr val="494949"/>
                </a:solidFill>
              </a:rPr>
              <a:t>Origin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Resource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Sharing</a:t>
            </a:r>
            <a:r>
              <a:rPr lang="pt-BR" sz="3200" b="1" dirty="0">
                <a:solidFill>
                  <a:srgbClr val="494949"/>
                </a:solidFill>
              </a:rPr>
              <a:t> (CORS)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>
                <a:solidFill>
                  <a:srgbClr val="494949"/>
                </a:solidFill>
              </a:rPr>
              <a:t>Server-</a:t>
            </a:r>
            <a:r>
              <a:rPr lang="pt-BR" sz="3200" b="1" dirty="0" err="1">
                <a:solidFill>
                  <a:srgbClr val="494949"/>
                </a:solidFill>
              </a:rPr>
              <a:t>Side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Request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Forgery</a:t>
            </a:r>
            <a:r>
              <a:rPr lang="pt-BR" sz="3200" b="1" dirty="0">
                <a:solidFill>
                  <a:srgbClr val="494949"/>
                </a:solidFill>
              </a:rPr>
              <a:t> (SSRF)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>
                <a:solidFill>
                  <a:srgbClr val="494949"/>
                </a:solidFill>
              </a:rPr>
              <a:t>exposição excessiva de dados</a:t>
            </a:r>
            <a:r>
              <a:rPr lang="pt-BR" sz="3200" dirty="0">
                <a:solidFill>
                  <a:srgbClr val="494949"/>
                </a:solidFill>
              </a:rPr>
              <a:t> também são portas de entrada de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494949"/>
                </a:solidFill>
              </a:rPr>
              <a:t>Adoção</a:t>
            </a:r>
            <a:r>
              <a:rPr lang="en-US" sz="3200" dirty="0">
                <a:solidFill>
                  <a:srgbClr val="494949"/>
                </a:solidFill>
              </a:rPr>
              <a:t> de </a:t>
            </a:r>
            <a:r>
              <a:rPr lang="en-US" sz="3200" dirty="0" err="1">
                <a:solidFill>
                  <a:srgbClr val="494949"/>
                </a:solidFill>
              </a:rPr>
              <a:t>práticas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baseadas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dirty="0" err="1">
                <a:solidFill>
                  <a:srgbClr val="494949"/>
                </a:solidFill>
              </a:rPr>
              <a:t>em</a:t>
            </a:r>
            <a:r>
              <a:rPr lang="en-US" sz="3200" dirty="0">
                <a:solidFill>
                  <a:srgbClr val="494949"/>
                </a:solidFill>
              </a:rPr>
              <a:t> </a:t>
            </a:r>
            <a:r>
              <a:rPr lang="en-US" sz="3200" b="1" dirty="0">
                <a:solidFill>
                  <a:srgbClr val="494949"/>
                </a:solidFill>
              </a:rPr>
              <a:t>DAST (Dynamic Application Security Testing)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D8F0600-5079-447C-42FC-67C3A584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637" y="296386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529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DAST x Pen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Tests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437" y="1211262"/>
            <a:ext cx="8839199" cy="574926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Ambos testarão </a:t>
            </a:r>
            <a:r>
              <a:rPr lang="pt-BR" sz="3200" b="1" dirty="0">
                <a:solidFill>
                  <a:srgbClr val="494949"/>
                </a:solidFill>
              </a:rPr>
              <a:t>aplicações em execução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Testes do tipo </a:t>
            </a:r>
            <a:r>
              <a:rPr lang="pt-BR" sz="3200" b="1" dirty="0">
                <a:solidFill>
                  <a:srgbClr val="494949"/>
                </a:solidFill>
              </a:rPr>
              <a:t>DAST</a:t>
            </a:r>
            <a:r>
              <a:rPr lang="pt-BR" sz="3200" dirty="0">
                <a:solidFill>
                  <a:srgbClr val="494949"/>
                </a:solidFill>
              </a:rPr>
              <a:t> requerem sempre o uso de </a:t>
            </a:r>
            <a:r>
              <a:rPr lang="pt-BR" sz="3200" b="1" dirty="0">
                <a:solidFill>
                  <a:srgbClr val="494949"/>
                </a:solidFill>
              </a:rPr>
              <a:t>ferramentas de automação</a:t>
            </a:r>
            <a:r>
              <a:rPr lang="pt-BR" sz="3200" dirty="0">
                <a:solidFill>
                  <a:srgbClr val="494949"/>
                </a:solidFill>
              </a:rPr>
              <a:t>, possibilitando com isto sua integração com esteiras de </a:t>
            </a:r>
            <a:r>
              <a:rPr lang="pt-BR" sz="3200" b="1" dirty="0">
                <a:solidFill>
                  <a:srgbClr val="494949"/>
                </a:solidFill>
              </a:rPr>
              <a:t>CI/CD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Penetration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Tests</a:t>
            </a:r>
            <a:r>
              <a:rPr lang="pt-BR" sz="3200" dirty="0">
                <a:solidFill>
                  <a:srgbClr val="494949"/>
                </a:solidFill>
              </a:rPr>
              <a:t> envolvem tanto o uso de automação, quanto checagens manuais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5D8F0600-5079-447C-42FC-67C3A584B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99637" y="296386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8970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1238</TotalTime>
  <Words>1112</Words>
  <Application>Microsoft Office PowerPoint</Application>
  <PresentationFormat>Personalizar</PresentationFormat>
  <Paragraphs>166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Detectando Vulnerabilidades em Aplicações Implementando testes SAST e DAST na prática! </vt:lpstr>
      <vt:lpstr>Renato Groffe</vt:lpstr>
      <vt:lpstr>Participe de nossas iniciativas gratuitas</vt:lpstr>
      <vt:lpstr>Conteúdos desta apresentação</vt:lpstr>
      <vt:lpstr>Agenda</vt:lpstr>
      <vt:lpstr>Por que analisar a segurança do código?</vt:lpstr>
      <vt:lpstr>Como implementar segurança do código?</vt:lpstr>
      <vt:lpstr>E quanto a uma aplicação em execução?</vt:lpstr>
      <vt:lpstr>DAST x Pen Tests</vt:lpstr>
      <vt:lpstr>Algumas soluções que envolvem licenciamento</vt:lpstr>
      <vt:lpstr>Algumas soluções gratuitas/open source</vt:lpstr>
      <vt:lpstr>OWASP Dependency-Check: packages e bibliotecas</vt:lpstr>
      <vt:lpstr>Trivy: uma alternativa para containers</vt:lpstr>
      <vt:lpstr>detect-secrets: encontrando segredos no código</vt:lpstr>
      <vt:lpstr>Checkov: testando seu código de infraestrutura</vt:lpstr>
      <vt:lpstr>Zed Attack Proxy (ZAP): implementando DAST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500</cp:revision>
  <dcterms:created xsi:type="dcterms:W3CDTF">2016-08-05T22:03:34Z</dcterms:created>
  <dcterms:modified xsi:type="dcterms:W3CDTF">2024-07-25T19:23:45Z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