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3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  <p:sldMasterId id="2147484404" r:id="rId5"/>
    <p:sldMasterId id="2147484428" r:id="rId6"/>
    <p:sldMasterId id="2147484455" r:id="rId7"/>
  </p:sldMasterIdLst>
  <p:notesMasterIdLst>
    <p:notesMasterId r:id="rId26"/>
  </p:notesMasterIdLst>
  <p:handoutMasterIdLst>
    <p:handoutMasterId r:id="rId27"/>
  </p:handoutMasterIdLst>
  <p:sldIdLst>
    <p:sldId id="1393" r:id="rId8"/>
    <p:sldId id="1690" r:id="rId9"/>
    <p:sldId id="1707" r:id="rId10"/>
    <p:sldId id="1765" r:id="rId11"/>
    <p:sldId id="1518" r:id="rId12"/>
    <p:sldId id="1771" r:id="rId13"/>
    <p:sldId id="1784" r:id="rId14"/>
    <p:sldId id="1790" r:id="rId15"/>
    <p:sldId id="1796" r:id="rId16"/>
    <p:sldId id="1758" r:id="rId17"/>
    <p:sldId id="1793" r:id="rId18"/>
    <p:sldId id="1786" r:id="rId19"/>
    <p:sldId id="1794" r:id="rId20"/>
    <p:sldId id="1779" r:id="rId21"/>
    <p:sldId id="1797" r:id="rId22"/>
    <p:sldId id="1798" r:id="rId23"/>
    <p:sldId id="1615" r:id="rId24"/>
    <p:sldId id="1753" r:id="rId25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gnite 2016 Template Light" id="{A073DAE3-B461-442F-A3D3-6642BD875E45}">
          <p14:sldIdLst>
            <p14:sldId id="1393"/>
            <p14:sldId id="1690"/>
            <p14:sldId id="1707"/>
            <p14:sldId id="1765"/>
            <p14:sldId id="1518"/>
            <p14:sldId id="1771"/>
            <p14:sldId id="1784"/>
            <p14:sldId id="1790"/>
            <p14:sldId id="1796"/>
            <p14:sldId id="1758"/>
            <p14:sldId id="1793"/>
            <p14:sldId id="1786"/>
            <p14:sldId id="1794"/>
            <p14:sldId id="1779"/>
            <p14:sldId id="1797"/>
            <p14:sldId id="1798"/>
          </p14:sldIdLst>
        </p14:section>
        <p14:section name="Finalizando" id="{CF622469-3E87-46BA-8ED6-912C47B00EF3}">
          <p14:sldIdLst>
            <p14:sldId id="1615"/>
            <p14:sldId id="175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03">
          <p15:clr>
            <a:srgbClr val="A4A3A4"/>
          </p15:clr>
        </p15:guide>
        <p15:guide id="2" pos="39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/>
  <p:cmAuthor id="3" name="Mary Feil-Jacobs" initials="MF" lastIdx="22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B2B2B2"/>
    <a:srgbClr val="EAEAEA"/>
    <a:srgbClr val="F8F8F8"/>
    <a:srgbClr val="FFFFCC"/>
    <a:srgbClr val="CCECFF"/>
    <a:srgbClr val="3366CC"/>
    <a:srgbClr val="008080"/>
    <a:srgbClr val="FFFBD9"/>
    <a:srgbClr val="4949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31" autoAdjust="0"/>
    <p:restoredTop sz="79472" autoAdjust="0"/>
  </p:normalViewPr>
  <p:slideViewPr>
    <p:cSldViewPr>
      <p:cViewPr varScale="1">
        <p:scale>
          <a:sx n="81" d="100"/>
          <a:sy n="81" d="100"/>
        </p:scale>
        <p:origin x="653" y="58"/>
      </p:cViewPr>
      <p:guideLst>
        <p:guide orient="horz" pos="2203"/>
        <p:guide pos="39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7152"/>
    </p:cViewPr>
  </p:sorterViewPr>
  <p:notesViewPr>
    <p:cSldViewPr showGuides="1">
      <p:cViewPr varScale="1">
        <p:scale>
          <a:sx n="83" d="100"/>
          <a:sy n="83" d="100"/>
        </p:scale>
        <p:origin x="232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commentAuthors" Target="commentAuthor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Microsoft Ignite 2016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D045D-9A66-44E7-900A-FC6D0BD4E54A}" type="datetime8">
              <a:rPr lang="en-US" smtClean="0">
                <a:latin typeface="Segoe UI" pitchFamily="34" charset="0"/>
              </a:rPr>
              <a:t>7/25/2024 12:03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‹nº›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/>
              <a:t>Microsoft Ignite 2016</a:t>
            </a: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EEC551-8CDA-4EB6-89BB-2A86C9F091C8}" type="datetime8">
              <a:rPr lang="en-US" smtClean="0"/>
              <a:t>7/25/2024 12:03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7/25/2024 12:03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16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7/25/2024 12:03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9173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7/25/2024 1:55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3641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7/25/2024 12:03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5758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7/25/2024 12:55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8913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7/25/2024 12:03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1486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7/25/2024 2:44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2882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7/25/2024 2:51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7446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Microsoft Build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7/25/2024 12:03 PM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0099733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Microsoft Build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7/25/2024 12:03 PM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778273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834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5326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7/25/2024 12:03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5768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7/25/2024 12:03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9340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7/25/2024 12:03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4290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7/25/2024 12:03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07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7/25/2024 12:03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4818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7/25/2024 1:57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787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46501" y="1965643"/>
            <a:ext cx="7899548" cy="214884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587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82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82295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95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784147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08698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159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74702" y="1679645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74701" y="3509753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6850104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9100929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88989" y="6072577"/>
            <a:ext cx="3002232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</a:t>
            </a:r>
            <a:r>
              <a:rPr lang="en-US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aspnetConference</a:t>
            </a: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‬</a:t>
            </a:r>
          </a:p>
        </p:txBody>
      </p:sp>
    </p:spTree>
    <p:extLst>
      <p:ext uri="{BB962C8B-B14F-4D97-AF65-F5344CB8AC3E}">
        <p14:creationId xmlns:p14="http://schemas.microsoft.com/office/powerpoint/2010/main" val="23427406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E4A19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1824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03BBCC4F-8F06-4D2A-BAEF-085061C7429D}" type="datetimeFigureOut">
              <a:rPr lang="pt-BR" smtClean="0"/>
              <a:t>25/07/2024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49129" y="6482892"/>
            <a:ext cx="3938217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12809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63E0E13C-003D-4B40-A941-409C05DCCE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76174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46501" y="1965643"/>
            <a:ext cx="7899548" cy="214884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9012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74702" y="1679645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74701" y="3509753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37503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6178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75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510697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001250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056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1155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8198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7625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2667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4670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Evidence Slide">
    <p:bg bwMode="gray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8584">
                      <a:schemeClr val="tx2"/>
                    </a:gs>
                    <a:gs pos="57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Customer evidence slide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gray">
          <a:xfrm>
            <a:off x="274638" y="1434069"/>
            <a:ext cx="5486400" cy="1827214"/>
          </a:xfrm>
          <a:blipFill>
            <a:blip r:embed="rId2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noFill/>
                <a:latin typeface="+mn-lt"/>
                <a:ea typeface="+mn-ea"/>
                <a:cs typeface="+mn-cs"/>
              </a:defRPr>
            </a:lvl1pPr>
            <a:lvl2pPr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6218237" y="4868863"/>
            <a:ext cx="5945966" cy="18288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82880" tIns="146304" rIns="182880" bIns="146304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6218237" y="1434069"/>
            <a:ext cx="5943601" cy="3433208"/>
          </a:xfrm>
          <a:blipFill>
            <a:blip r:embed="rId3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algn="ctr"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Your image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989638" y="1836883"/>
            <a:ext cx="0" cy="4754828"/>
          </a:xfrm>
          <a:prstGeom prst="line">
            <a:avLst/>
          </a:prstGeom>
          <a:ln w="3175">
            <a:solidFill>
              <a:schemeClr val="tx1">
                <a:alpha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274638" y="3260725"/>
            <a:ext cx="5486400" cy="3436938"/>
          </a:xfrm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4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6218238" y="4868863"/>
            <a:ext cx="5943600" cy="1827214"/>
          </a:xfrm>
        </p:spPr>
        <p:txBody>
          <a:bodyPr lIns="182880" tIns="146304" rIns="182880" bIns="146304" anchor="ctr">
            <a:noAutofit/>
          </a:bodyPr>
          <a:lstStyle>
            <a:lvl1pPr marL="0" indent="0" algn="ctr">
              <a:buNone/>
              <a:defRPr sz="3200">
                <a:gradFill>
                  <a:gsLst>
                    <a:gs pos="27434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91979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82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82295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6622457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95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8088892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074031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324579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3099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02240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87528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978516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5893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769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</p:spTree>
    <p:extLst>
      <p:ext uri="{BB962C8B-B14F-4D97-AF65-F5344CB8AC3E}">
        <p14:creationId xmlns:p14="http://schemas.microsoft.com/office/powerpoint/2010/main" val="18478249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9181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327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17002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324043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4948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949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1071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3849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6823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5796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436" y="2963862"/>
            <a:ext cx="10235966" cy="91757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899830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4000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91439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5227934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39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4317953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0777934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92035">
                      <a:srgbClr val="000000"/>
                    </a:gs>
                    <a:gs pos="75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957370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1529599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0892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59365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099056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64013" y="479425"/>
            <a:ext cx="1436313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060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2310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1824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03BBCC4F-8F06-4D2A-BAEF-085061C7429D}" type="datetimeFigureOut">
              <a:rPr lang="pt-BR" smtClean="0"/>
              <a:t>25/07/2024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49129" y="6482892"/>
            <a:ext cx="3938217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12809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63E0E13C-003D-4B40-A941-409C05DCCE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090993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872E4-1EB3-4AD0-8A8C-9ACF3E188437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ADA7-AC71-4BF6-BCA0-0FC767D289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58979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nly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9038" y="2125663"/>
            <a:ext cx="10058399" cy="1828800"/>
          </a:xfrm>
        </p:spPr>
        <p:txBody>
          <a:bodyPr/>
          <a:lstStyle>
            <a:lvl1pPr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34929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9778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nly_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1189039" y="2125663"/>
            <a:ext cx="10058400" cy="912813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9388474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90736"/>
            <a:ext cx="1449939" cy="306604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88989" y="6072577"/>
            <a:ext cx="190020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31960782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uil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8" name="Freeform 7"/>
          <p:cNvSpPr>
            <a:spLocks noChangeAspect="1" noEditPoints="1"/>
          </p:cNvSpPr>
          <p:nvPr userDrawn="1"/>
        </p:nvSpPr>
        <p:spPr bwMode="black">
          <a:xfrm>
            <a:off x="457200" y="490736"/>
            <a:ext cx="1239006" cy="310896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04040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88989" y="6072577"/>
            <a:ext cx="190020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7126633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6518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4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44371038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24141863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4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4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9870677"/>
      </p:ext>
    </p:extLst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60772207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22742498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436" y="2963862"/>
            <a:ext cx="10235966" cy="91757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58247077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4000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6195">
                      <a:schemeClr val="tx1"/>
                    </a:gs>
                    <a:gs pos="2477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91439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6195">
                      <a:schemeClr val="tx1"/>
                    </a:gs>
                    <a:gs pos="24779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895686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599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39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41404170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818256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21239">
                      <a:srgbClr val="FFFFFF"/>
                    </a:gs>
                    <a:gs pos="52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069896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842250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Dark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4892327"/>
      </p:ext>
    </p:extLst>
  </p:cSld>
  <p:clrMapOvr>
    <a:masterClrMapping/>
  </p:clrMapOvr>
  <p:transition>
    <p:fade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0768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21596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369321"/>
      </p:ext>
    </p:extLst>
  </p:cSld>
  <p:clrMapOvr>
    <a:masterClrMapping/>
  </p:clrMapOvr>
  <p:transition>
    <p:fade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6402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1729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5684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slideLayout" Target="../slideLayouts/slideLayout4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slideLayout" Target="../slideLayouts/slideLayout58.xml"/><Relationship Id="rId18" Type="http://schemas.openxmlformats.org/officeDocument/2006/relationships/slideLayout" Target="../slideLayouts/slideLayout63.xml"/><Relationship Id="rId26" Type="http://schemas.openxmlformats.org/officeDocument/2006/relationships/theme" Target="../theme/theme3.xml"/><Relationship Id="rId3" Type="http://schemas.openxmlformats.org/officeDocument/2006/relationships/slideLayout" Target="../slideLayouts/slideLayout48.xml"/><Relationship Id="rId21" Type="http://schemas.openxmlformats.org/officeDocument/2006/relationships/slideLayout" Target="../slideLayouts/slideLayout66.xml"/><Relationship Id="rId7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7.xml"/><Relationship Id="rId17" Type="http://schemas.openxmlformats.org/officeDocument/2006/relationships/slideLayout" Target="../slideLayouts/slideLayout62.xml"/><Relationship Id="rId25" Type="http://schemas.openxmlformats.org/officeDocument/2006/relationships/slideLayout" Target="../slideLayouts/slideLayout70.xml"/><Relationship Id="rId2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61.xml"/><Relationship Id="rId20" Type="http://schemas.openxmlformats.org/officeDocument/2006/relationships/slideLayout" Target="../slideLayouts/slideLayout65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24" Type="http://schemas.openxmlformats.org/officeDocument/2006/relationships/slideLayout" Target="../slideLayouts/slideLayout69.xml"/><Relationship Id="rId5" Type="http://schemas.openxmlformats.org/officeDocument/2006/relationships/slideLayout" Target="../slideLayouts/slideLayout50.xml"/><Relationship Id="rId15" Type="http://schemas.openxmlformats.org/officeDocument/2006/relationships/slideLayout" Target="../slideLayouts/slideLayout60.xml"/><Relationship Id="rId23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55.xml"/><Relationship Id="rId19" Type="http://schemas.openxmlformats.org/officeDocument/2006/relationships/slideLayout" Target="../slideLayouts/slideLayout64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slideLayout" Target="../slideLayouts/slideLayout59.xml"/><Relationship Id="rId22" Type="http://schemas.openxmlformats.org/officeDocument/2006/relationships/slideLayout" Target="../slideLayouts/slideLayout6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8.xml"/><Relationship Id="rId13" Type="http://schemas.openxmlformats.org/officeDocument/2006/relationships/slideLayout" Target="../slideLayouts/slideLayout83.xml"/><Relationship Id="rId18" Type="http://schemas.openxmlformats.org/officeDocument/2006/relationships/slideLayout" Target="../slideLayouts/slideLayout88.xml"/><Relationship Id="rId3" Type="http://schemas.openxmlformats.org/officeDocument/2006/relationships/slideLayout" Target="../slideLayouts/slideLayout73.xml"/><Relationship Id="rId7" Type="http://schemas.openxmlformats.org/officeDocument/2006/relationships/slideLayout" Target="../slideLayouts/slideLayout77.xml"/><Relationship Id="rId12" Type="http://schemas.openxmlformats.org/officeDocument/2006/relationships/slideLayout" Target="../slideLayouts/slideLayout82.xml"/><Relationship Id="rId17" Type="http://schemas.openxmlformats.org/officeDocument/2006/relationships/slideLayout" Target="../slideLayouts/slideLayout87.xml"/><Relationship Id="rId2" Type="http://schemas.openxmlformats.org/officeDocument/2006/relationships/slideLayout" Target="../slideLayouts/slideLayout72.xml"/><Relationship Id="rId16" Type="http://schemas.openxmlformats.org/officeDocument/2006/relationships/slideLayout" Target="../slideLayouts/slideLayout86.xml"/><Relationship Id="rId20" Type="http://schemas.openxmlformats.org/officeDocument/2006/relationships/theme" Target="../theme/theme4.xml"/><Relationship Id="rId1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6.xml"/><Relationship Id="rId11" Type="http://schemas.openxmlformats.org/officeDocument/2006/relationships/slideLayout" Target="../slideLayouts/slideLayout81.xml"/><Relationship Id="rId5" Type="http://schemas.openxmlformats.org/officeDocument/2006/relationships/slideLayout" Target="../slideLayouts/slideLayout75.xml"/><Relationship Id="rId15" Type="http://schemas.openxmlformats.org/officeDocument/2006/relationships/slideLayout" Target="../slideLayouts/slideLayout85.xml"/><Relationship Id="rId10" Type="http://schemas.openxmlformats.org/officeDocument/2006/relationships/slideLayout" Target="../slideLayouts/slideLayout80.xml"/><Relationship Id="rId19" Type="http://schemas.openxmlformats.org/officeDocument/2006/relationships/slideLayout" Target="../slideLayouts/slideLayout89.xml"/><Relationship Id="rId4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9.xml"/><Relationship Id="rId14" Type="http://schemas.openxmlformats.org/officeDocument/2006/relationships/slideLayout" Target="../slideLayouts/slideLayout8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618967" y="0"/>
            <a:ext cx="952401" cy="5766967"/>
            <a:chOff x="12618967" y="0"/>
            <a:chExt cx="952401" cy="5766967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38" r:id="rId1"/>
    <p:sldLayoutId id="2147484300" r:id="rId2"/>
    <p:sldLayoutId id="2147484295" r:id="rId3"/>
    <p:sldLayoutId id="2147484240" r:id="rId4"/>
    <p:sldLayoutId id="2147484296" r:id="rId5"/>
    <p:sldLayoutId id="2147484241" r:id="rId6"/>
    <p:sldLayoutId id="2147484297" r:id="rId7"/>
    <p:sldLayoutId id="2147484244" r:id="rId8"/>
    <p:sldLayoutId id="2147484298" r:id="rId9"/>
    <p:sldLayoutId id="2147484245" r:id="rId10"/>
    <p:sldLayoutId id="2147484247" r:id="rId11"/>
    <p:sldLayoutId id="2147484249" r:id="rId12"/>
    <p:sldLayoutId id="2147484301" r:id="rId13"/>
    <p:sldLayoutId id="2147484251" r:id="rId14"/>
    <p:sldLayoutId id="2147484252" r:id="rId15"/>
    <p:sldLayoutId id="2147484257" r:id="rId16"/>
    <p:sldLayoutId id="2147484258" r:id="rId17"/>
    <p:sldLayoutId id="2147484260" r:id="rId18"/>
    <p:sldLayoutId id="2147484299" r:id="rId19"/>
    <p:sldLayoutId id="2147484263" r:id="rId20"/>
    <p:sldLayoutId id="2147484403" r:id="rId21"/>
    <p:sldLayoutId id="2147484477" r:id="rId22"/>
    <p:sldLayoutId id="2147484478" r:id="rId23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 userDrawn="1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 userDrawn="1">
          <p15:clr>
            <a:srgbClr val="C35EA4"/>
          </p15:clr>
        </p15:guide>
        <p15:guide id="17" pos="7546" userDrawn="1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 userDrawn="1">
          <p15:clr>
            <a:srgbClr val="5ACBF0"/>
          </p15:clr>
        </p15:guide>
        <p15:guide id="25" orient="horz" pos="302" userDrawn="1">
          <p15:clr>
            <a:srgbClr val="C35EA4"/>
          </p15:clr>
        </p15:guide>
        <p15:guide id="26" orient="horz" pos="4104" userDrawn="1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618967" y="0"/>
            <a:ext cx="952401" cy="5766967"/>
            <a:chOff x="12618967" y="0"/>
            <a:chExt cx="952401" cy="5766967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828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05" r:id="rId1"/>
    <p:sldLayoutId id="2147484406" r:id="rId2"/>
    <p:sldLayoutId id="2147484407" r:id="rId3"/>
    <p:sldLayoutId id="2147484408" r:id="rId4"/>
    <p:sldLayoutId id="2147484409" r:id="rId5"/>
    <p:sldLayoutId id="2147484410" r:id="rId6"/>
    <p:sldLayoutId id="2147484411" r:id="rId7"/>
    <p:sldLayoutId id="2147484412" r:id="rId8"/>
    <p:sldLayoutId id="2147484413" r:id="rId9"/>
    <p:sldLayoutId id="2147484414" r:id="rId10"/>
    <p:sldLayoutId id="2147484415" r:id="rId11"/>
    <p:sldLayoutId id="2147484416" r:id="rId12"/>
    <p:sldLayoutId id="2147484417" r:id="rId13"/>
    <p:sldLayoutId id="2147484418" r:id="rId14"/>
    <p:sldLayoutId id="2147484419" r:id="rId15"/>
    <p:sldLayoutId id="2147484420" r:id="rId16"/>
    <p:sldLayoutId id="2147484421" r:id="rId17"/>
    <p:sldLayoutId id="2147484422" r:id="rId18"/>
    <p:sldLayoutId id="2147484423" r:id="rId19"/>
    <p:sldLayoutId id="2147484424" r:id="rId20"/>
    <p:sldLayoutId id="2147484425" r:id="rId21"/>
    <p:sldLayoutId id="2147484426" r:id="rId22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12618967" y="0"/>
            <a:ext cx="952401" cy="5766965"/>
            <a:chOff x="12618967" y="0"/>
            <a:chExt cx="952401" cy="5766965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45" name="Rectangle 44"/>
              <p:cNvSpPr/>
              <p:nvPr userDrawn="1"/>
            </p:nvSpPr>
            <p:spPr bwMode="auto">
              <a:xfrm>
                <a:off x="1586734" y="4543427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G:120 B:215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7" name="Rectangle 36"/>
              <p:cNvSpPr/>
              <p:nvPr userDrawn="1"/>
            </p:nvSpPr>
            <p:spPr bwMode="auto">
              <a:xfrm>
                <a:off x="3419856" y="4543428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G:188 B:242</a:t>
                </a:r>
                <a:endParaRPr lang="en-US" sz="50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>
                  <a:gradFill>
                    <a:gsLst>
                      <a:gs pos="92035">
                        <a:srgbClr val="505050"/>
                      </a:gs>
                      <a:gs pos="27000">
                        <a:srgbClr val="50505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2505456" y="4543426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G:32 B:80</a:t>
                </a:r>
                <a:endParaRPr lang="en-US" sz="50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80 G:80 B:80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115 G:115 B:115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7" name="Group 26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33" name="Rectangle 32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34" name="Rectangle 33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</a:p>
            </p:txBody>
          </p:sp>
          <p:sp>
            <p:nvSpPr>
              <p:cNvPr id="35" name="Rectangle 34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16 G:124 B:16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Secondary colors (use only when</a:t>
              </a:r>
              <a:r>
                <a:rPr lang="en-US" sz="1000" baseline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 necessary)</a:t>
              </a:r>
              <a:endParaRPr lang="en-US" sz="10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7989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29" r:id="rId1"/>
    <p:sldLayoutId id="2147484430" r:id="rId2"/>
    <p:sldLayoutId id="2147484431" r:id="rId3"/>
    <p:sldLayoutId id="2147484432" r:id="rId4"/>
    <p:sldLayoutId id="2147484433" r:id="rId5"/>
    <p:sldLayoutId id="2147484434" r:id="rId6"/>
    <p:sldLayoutId id="2147484435" r:id="rId7"/>
    <p:sldLayoutId id="2147484436" r:id="rId8"/>
    <p:sldLayoutId id="2147484437" r:id="rId9"/>
    <p:sldLayoutId id="2147484438" r:id="rId10"/>
    <p:sldLayoutId id="2147484439" r:id="rId11"/>
    <p:sldLayoutId id="2147484440" r:id="rId12"/>
    <p:sldLayoutId id="2147484441" r:id="rId13"/>
    <p:sldLayoutId id="2147484442" r:id="rId14"/>
    <p:sldLayoutId id="2147484443" r:id="rId15"/>
    <p:sldLayoutId id="2147484444" r:id="rId16"/>
    <p:sldLayoutId id="2147484445" r:id="rId17"/>
    <p:sldLayoutId id="2147484446" r:id="rId18"/>
    <p:sldLayoutId id="2147484447" r:id="rId19"/>
    <p:sldLayoutId id="2147484448" r:id="rId20"/>
    <p:sldLayoutId id="2147484449" r:id="rId21"/>
    <p:sldLayoutId id="2147484450" r:id="rId22"/>
    <p:sldLayoutId id="2147484451" r:id="rId23"/>
    <p:sldLayoutId id="2147484452" r:id="rId24"/>
    <p:sldLayoutId id="2147484453" r:id="rId25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marL="342900" marR="0" lvl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584200" marR="0" lvl="1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12618967" y="0"/>
            <a:ext cx="952401" cy="5766965"/>
            <a:chOff x="12618967" y="0"/>
            <a:chExt cx="952401" cy="5766965"/>
          </a:xfrm>
        </p:grpSpPr>
        <p:grpSp>
          <p:nvGrpSpPr>
            <p:cNvPr id="43" name="Group 42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50" name="Rectangle 49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rgbClr val="0078D7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51" name="Rectangle 50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rgbClr val="00BCF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G:188 B:242</a:t>
                </a:r>
              </a:p>
            </p:txBody>
          </p:sp>
          <p:sp>
            <p:nvSpPr>
              <p:cNvPr id="52" name="Rectangle 51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rgbClr val="D2D2D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R:210 G:210 B:210</a:t>
                </a:r>
              </a:p>
            </p:txBody>
          </p:sp>
          <p:sp>
            <p:nvSpPr>
              <p:cNvPr id="53" name="Rectangle 52"/>
              <p:cNvSpPr/>
              <p:nvPr userDrawn="1"/>
            </p:nvSpPr>
            <p:spPr bwMode="auto">
              <a:xfrm>
                <a:off x="3419856" y="4543426"/>
                <a:ext cx="869930" cy="289766"/>
              </a:xfrm>
              <a:prstGeom prst="rect">
                <a:avLst/>
              </a:prstGeom>
              <a:solidFill>
                <a:srgbClr val="00205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G:32 B:80</a:t>
                </a:r>
              </a:p>
            </p:txBody>
          </p:sp>
          <p:sp>
            <p:nvSpPr>
              <p:cNvPr id="54" name="Rectangle 53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32323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R:50 G:50 B:50</a:t>
                </a:r>
              </a:p>
            </p:txBody>
          </p:sp>
          <p:sp>
            <p:nvSpPr>
              <p:cNvPr id="55" name="Rectangle 54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R:115 G:115 B:115</a:t>
                </a:r>
              </a:p>
            </p:txBody>
          </p:sp>
        </p:grpSp>
        <p:grpSp>
          <p:nvGrpSpPr>
            <p:cNvPr id="44" name="Group 43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47" name="Rectangle 46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baseline="0" noProof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lvl="0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48" name="Rectangle 47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R:216 G:59 B:1</a:t>
                </a:r>
              </a:p>
            </p:txBody>
          </p:sp>
          <p:sp>
            <p:nvSpPr>
              <p:cNvPr id="49" name="Rectangle 48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R:16 G:124 B:16</a:t>
                </a:r>
              </a:p>
            </p:txBody>
          </p:sp>
        </p:grpSp>
        <p:sp>
          <p:nvSpPr>
            <p:cNvPr id="45" name="TextBox 44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Main colors</a:t>
              </a:r>
            </a:p>
          </p:txBody>
        </p:sp>
        <p:sp>
          <p:nvSpPr>
            <p:cNvPr id="46" name="TextBox 45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Secondary colors (use only when necessary)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29367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56" r:id="rId1"/>
    <p:sldLayoutId id="2147484457" r:id="rId2"/>
    <p:sldLayoutId id="2147484458" r:id="rId3"/>
    <p:sldLayoutId id="2147484459" r:id="rId4"/>
    <p:sldLayoutId id="2147484460" r:id="rId5"/>
    <p:sldLayoutId id="2147484461" r:id="rId6"/>
    <p:sldLayoutId id="2147484462" r:id="rId7"/>
    <p:sldLayoutId id="2147484463" r:id="rId8"/>
    <p:sldLayoutId id="2147484464" r:id="rId9"/>
    <p:sldLayoutId id="2147484465" r:id="rId10"/>
    <p:sldLayoutId id="2147484466" r:id="rId11"/>
    <p:sldLayoutId id="2147484467" r:id="rId12"/>
    <p:sldLayoutId id="2147484468" r:id="rId13"/>
    <p:sldLayoutId id="2147484469" r:id="rId14"/>
    <p:sldLayoutId id="2147484470" r:id="rId15"/>
    <p:sldLayoutId id="2147484471" r:id="rId16"/>
    <p:sldLayoutId id="2147484472" r:id="rId17"/>
    <p:sldLayoutId id="2147484473" r:id="rId18"/>
    <p:sldLayoutId id="2147484474" r:id="rId19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4000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2400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11" Type="http://schemas.openxmlformats.org/officeDocument/2006/relationships/image" Target="../media/image17.sv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owasp.org/www-project-dependency-check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trivy.dev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elp/detect-secrets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heckov.io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zaproxy.org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19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hyperlink" Target="https://github.com/renatogroffe/OWASP-ApiTop10-Vulnerabilites_2024-07" TargetMode="External"/><Relationship Id="rId7" Type="http://schemas.openxmlformats.org/officeDocument/2006/relationships/image" Target="../media/image15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05982" y="754062"/>
            <a:ext cx="11201400" cy="1937956"/>
          </a:xfrm>
        </p:spPr>
        <p:txBody>
          <a:bodyPr/>
          <a:lstStyle/>
          <a:p>
            <a:r>
              <a:rPr lang="pt-BR" sz="4800" b="1" dirty="0"/>
              <a:t>Detectando Vulnerabilidades em Aplicações</a:t>
            </a:r>
            <a:br>
              <a:rPr lang="pt-BR" sz="5100" b="1" dirty="0"/>
            </a:br>
            <a:r>
              <a:rPr lang="pt-BR" sz="4500" b="1" dirty="0"/>
              <a:t>Implementando testes SAST e DAST na prática!</a:t>
            </a:r>
            <a:br>
              <a:rPr lang="pt-BR" sz="4500" b="1" dirty="0"/>
            </a:br>
            <a:endParaRPr lang="pt-BR" sz="4500" dirty="0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9E586154-1869-4CFD-B96A-0D02C9051EF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84237" y="3146455"/>
            <a:ext cx="6111478" cy="1872045"/>
          </a:xfrm>
        </p:spPr>
        <p:txBody>
          <a:bodyPr/>
          <a:lstStyle/>
          <a:p>
            <a:r>
              <a:rPr lang="en-US" b="1" dirty="0"/>
              <a:t>Renato </a:t>
            </a:r>
            <a:r>
              <a:rPr lang="en-US" b="1" dirty="0" err="1"/>
              <a:t>Groffe</a:t>
            </a:r>
            <a:endParaRPr lang="en-US" b="1" dirty="0"/>
          </a:p>
          <a:p>
            <a:r>
              <a:rPr lang="en-US" sz="2800" dirty="0"/>
              <a:t>Microsoft MVP, MTAC</a:t>
            </a:r>
          </a:p>
          <a:p>
            <a:r>
              <a:rPr lang="en-US" sz="2800" dirty="0"/>
              <a:t>linkedin.com/in/</a:t>
            </a:r>
            <a:r>
              <a:rPr lang="en-US" sz="2800" dirty="0" err="1"/>
              <a:t>renatogroffe</a:t>
            </a:r>
            <a:br>
              <a:rPr lang="en-US" sz="2800" dirty="0"/>
            </a:br>
            <a:r>
              <a:rPr lang="en-US" sz="2800" dirty="0"/>
              <a:t>renatogroffe.medium.com</a:t>
            </a:r>
            <a:br>
              <a:rPr lang="en-US" sz="2800" dirty="0"/>
            </a:br>
            <a:endParaRPr lang="en-US" sz="2800" dirty="0"/>
          </a:p>
        </p:txBody>
      </p:sp>
      <p:pic>
        <p:nvPicPr>
          <p:cNvPr id="2" name="Picture 2" descr="http://www.codeisahighway.com/content/images/2015/10/MVP_Logo_Horizontal_Preferred_Cyan300_RGB_300ppi.png">
            <a:extLst>
              <a:ext uri="{FF2B5EF4-FFF2-40B4-BE49-F238E27FC236}">
                <a16:creationId xmlns:a16="http://schemas.microsoft.com/office/drawing/2014/main" id="{D763268F-681D-935F-608E-D0C3A2EF6D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37" y="5920754"/>
            <a:ext cx="2052933" cy="828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1A4994C0-1804-F5A4-AE54-2A9AB2B7F1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4648" y="5899069"/>
            <a:ext cx="1738259" cy="836219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4E33625-C64E-46D7-D862-B9BD589964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5799" y="5783262"/>
            <a:ext cx="1750075" cy="1098828"/>
          </a:xfrm>
          <a:prstGeom prst="rect">
            <a:avLst/>
          </a:prstGeom>
        </p:spPr>
      </p:pic>
      <p:pic>
        <p:nvPicPr>
          <p:cNvPr id="8" name="Imagem 7" descr="Uma imagem contendo desenho&#10;&#10;Descrição gerada automaticamente">
            <a:extLst>
              <a:ext uri="{FF2B5EF4-FFF2-40B4-BE49-F238E27FC236}">
                <a16:creationId xmlns:a16="http://schemas.microsoft.com/office/drawing/2014/main" id="{0E36807F-BCE5-370A-BE0A-A490023D598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0590" r="25492"/>
          <a:stretch/>
        </p:blipFill>
        <p:spPr>
          <a:xfrm>
            <a:off x="2713037" y="5946344"/>
            <a:ext cx="2405044" cy="785896"/>
          </a:xfrm>
          <a:prstGeom prst="rect">
            <a:avLst/>
          </a:prstGeom>
        </p:spPr>
      </p:pic>
      <p:pic>
        <p:nvPicPr>
          <p:cNvPr id="9" name="Imagem 8" descr="Uma imagem contendo objeto, relógio, placa, monitor&#10;&#10;Descrição gerada automaticamente">
            <a:extLst>
              <a:ext uri="{FF2B5EF4-FFF2-40B4-BE49-F238E27FC236}">
                <a16:creationId xmlns:a16="http://schemas.microsoft.com/office/drawing/2014/main" id="{6DA569D5-3A8E-45AC-370B-C78640E542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77817" y="5898592"/>
            <a:ext cx="2789238" cy="881399"/>
          </a:xfrm>
          <a:prstGeom prst="rect">
            <a:avLst/>
          </a:prstGeom>
        </p:spPr>
      </p:pic>
      <p:pic>
        <p:nvPicPr>
          <p:cNvPr id="13" name="Gráfico 12">
            <a:extLst>
              <a:ext uri="{FF2B5EF4-FFF2-40B4-BE49-F238E27FC236}">
                <a16:creationId xmlns:a16="http://schemas.microsoft.com/office/drawing/2014/main" id="{3799AC97-3627-4AF3-AB88-793075671D7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418637" y="2963862"/>
            <a:ext cx="1828800" cy="1828800"/>
          </a:xfrm>
          <a:prstGeom prst="rect">
            <a:avLst/>
          </a:prstGeom>
        </p:spPr>
      </p:pic>
      <p:pic>
        <p:nvPicPr>
          <p:cNvPr id="18" name="Gráfico 17">
            <a:extLst>
              <a:ext uri="{FF2B5EF4-FFF2-40B4-BE49-F238E27FC236}">
                <a16:creationId xmlns:a16="http://schemas.microsoft.com/office/drawing/2014/main" id="{3213DB39-3EB2-5BE5-0F14-75CDC910EAB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381593" y="3092336"/>
            <a:ext cx="1738259" cy="1738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755950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Algumas soluções que envolvem licenciamento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428488" y="4990041"/>
            <a:ext cx="1043337" cy="932563"/>
          </a:xfrm>
        </p:spPr>
        <p:txBody>
          <a:bodyPr/>
          <a:lstStyle/>
          <a:p>
            <a:r>
              <a:rPr lang="pt-BR" sz="5400" dirty="0">
                <a:solidFill>
                  <a:srgbClr val="494949"/>
                </a:solidFill>
              </a:rPr>
              <a:t>...</a:t>
            </a:r>
          </a:p>
        </p:txBody>
      </p:sp>
      <p:pic>
        <p:nvPicPr>
          <p:cNvPr id="6" name="Imagem 5" descr="Ícone&#10;&#10;Descrição gerada automaticamente com confiança média">
            <a:extLst>
              <a:ext uri="{FF2B5EF4-FFF2-40B4-BE49-F238E27FC236}">
                <a16:creationId xmlns:a16="http://schemas.microsoft.com/office/drawing/2014/main" id="{DB1C2A1B-B6C1-7BCC-05CF-0EFD98875A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63" r="2647" b="35757"/>
          <a:stretch/>
        </p:blipFill>
        <p:spPr>
          <a:xfrm>
            <a:off x="6256337" y="5178452"/>
            <a:ext cx="3390900" cy="700505"/>
          </a:xfrm>
          <a:prstGeom prst="rect">
            <a:avLst/>
          </a:prstGeom>
        </p:spPr>
      </p:pic>
      <p:pic>
        <p:nvPicPr>
          <p:cNvPr id="8" name="Imagem 7" descr="Desenho de animal com fundo preto&#10;&#10;Descrição gerada automaticamente com confiança média">
            <a:extLst>
              <a:ext uri="{FF2B5EF4-FFF2-40B4-BE49-F238E27FC236}">
                <a16:creationId xmlns:a16="http://schemas.microsoft.com/office/drawing/2014/main" id="{AABD5E69-4DF5-C27D-3A6D-E729F4C354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6037" y="1538202"/>
            <a:ext cx="3478937" cy="1804213"/>
          </a:xfrm>
          <a:prstGeom prst="rect">
            <a:avLst/>
          </a:prstGeom>
        </p:spPr>
      </p:pic>
      <p:pic>
        <p:nvPicPr>
          <p:cNvPr id="10" name="Imagem 9" descr="Logotipo&#10;&#10;Descrição gerada automaticamente">
            <a:extLst>
              <a:ext uri="{FF2B5EF4-FFF2-40B4-BE49-F238E27FC236}">
                <a16:creationId xmlns:a16="http://schemas.microsoft.com/office/drawing/2014/main" id="{89138AC6-64E8-842D-7A5A-A9937FB29A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7637" y="3067897"/>
            <a:ext cx="4700938" cy="2170463"/>
          </a:xfrm>
          <a:prstGeom prst="rect">
            <a:avLst/>
          </a:prstGeom>
        </p:spPr>
      </p:pic>
      <p:pic>
        <p:nvPicPr>
          <p:cNvPr id="14" name="Gráfico 13">
            <a:extLst>
              <a:ext uri="{FF2B5EF4-FFF2-40B4-BE49-F238E27FC236}">
                <a16:creationId xmlns:a16="http://schemas.microsoft.com/office/drawing/2014/main" id="{943672DC-70F2-EAAD-B458-0403640C85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64899" y="1818095"/>
            <a:ext cx="5105400" cy="1249802"/>
          </a:xfrm>
          <a:prstGeom prst="rect">
            <a:avLst/>
          </a:prstGeom>
        </p:spPr>
      </p:pic>
      <p:pic>
        <p:nvPicPr>
          <p:cNvPr id="16" name="Imagem 15" descr="Placa preta com letras brancas&#10;&#10;Descrição gerada automaticamente">
            <a:extLst>
              <a:ext uri="{FF2B5EF4-FFF2-40B4-BE49-F238E27FC236}">
                <a16:creationId xmlns:a16="http://schemas.microsoft.com/office/drawing/2014/main" id="{7CA74390-70FA-99E8-911E-EA3FBFA06AFF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8499" t="9498" r="18499" b="35000"/>
          <a:stretch/>
        </p:blipFill>
        <p:spPr>
          <a:xfrm>
            <a:off x="1988823" y="3655373"/>
            <a:ext cx="2604673" cy="2294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093517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Algumas soluções que envolvem licenciamento</a:t>
            </a:r>
          </a:p>
        </p:txBody>
      </p:sp>
      <p:pic>
        <p:nvPicPr>
          <p:cNvPr id="9" name="Imagem 8" descr="Gráfico, Logotipo, Gráfico de explosão solar&#10;&#10;Descrição gerada automaticamente">
            <a:extLst>
              <a:ext uri="{FF2B5EF4-FFF2-40B4-BE49-F238E27FC236}">
                <a16:creationId xmlns:a16="http://schemas.microsoft.com/office/drawing/2014/main" id="{40375FBF-90BC-76C5-558B-FB73BA3C04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513" y="3651291"/>
            <a:ext cx="2743200" cy="2878482"/>
          </a:xfrm>
          <a:prstGeom prst="rect">
            <a:avLst/>
          </a:prstGeom>
        </p:spPr>
      </p:pic>
      <p:pic>
        <p:nvPicPr>
          <p:cNvPr id="11" name="Imagem 10" descr="Ícone&#10;&#10;Descrição gerada automaticamente">
            <a:extLst>
              <a:ext uri="{FF2B5EF4-FFF2-40B4-BE49-F238E27FC236}">
                <a16:creationId xmlns:a16="http://schemas.microsoft.com/office/drawing/2014/main" id="{17D186DF-2E36-712F-1F30-9CB064B780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1837" y="1668462"/>
            <a:ext cx="1676400" cy="1676400"/>
          </a:xfrm>
          <a:prstGeom prst="rect">
            <a:avLst/>
          </a:prstGeom>
        </p:spPr>
      </p:pic>
      <p:sp>
        <p:nvSpPr>
          <p:cNvPr id="12" name="Espaço Reservado para Texto 2">
            <a:extLst>
              <a:ext uri="{FF2B5EF4-FFF2-40B4-BE49-F238E27FC236}">
                <a16:creationId xmlns:a16="http://schemas.microsoft.com/office/drawing/2014/main" id="{C2A7FCE8-A10E-CDB2-CD0C-36B0649747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726507" y="3335731"/>
            <a:ext cx="2927059" cy="627864"/>
          </a:xfrm>
        </p:spPr>
        <p:txBody>
          <a:bodyPr/>
          <a:lstStyle/>
          <a:p>
            <a:pPr algn="ctr"/>
            <a:r>
              <a:rPr lang="pt-BR" sz="3200" b="1" dirty="0" err="1">
                <a:solidFill>
                  <a:srgbClr val="494949"/>
                </a:solidFill>
              </a:rPr>
              <a:t>detect-secrets</a:t>
            </a:r>
            <a:endParaRPr lang="pt-BR" sz="3200" dirty="0">
              <a:solidFill>
                <a:srgbClr val="494949"/>
              </a:solidFill>
            </a:endParaRPr>
          </a:p>
        </p:txBody>
      </p:sp>
      <p:pic>
        <p:nvPicPr>
          <p:cNvPr id="17" name="Gráfico 16">
            <a:extLst>
              <a:ext uri="{FF2B5EF4-FFF2-40B4-BE49-F238E27FC236}">
                <a16:creationId xmlns:a16="http://schemas.microsoft.com/office/drawing/2014/main" id="{DC8706B7-0C15-CD99-E8D6-E8291DC802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06113" y="1748786"/>
            <a:ext cx="5702015" cy="1802655"/>
          </a:xfrm>
          <a:prstGeom prst="rect">
            <a:avLst/>
          </a:prstGeom>
        </p:spPr>
      </p:pic>
      <p:pic>
        <p:nvPicPr>
          <p:cNvPr id="19" name="Imagem 18" descr="Uma imagem contendo roda, desenho, relógio&#10;&#10;Descrição gerada automaticamente">
            <a:extLst>
              <a:ext uri="{FF2B5EF4-FFF2-40B4-BE49-F238E27FC236}">
                <a16:creationId xmlns:a16="http://schemas.microsoft.com/office/drawing/2014/main" id="{6332FFDE-96FC-BEB4-1019-811045F617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67588" y="4842453"/>
            <a:ext cx="3759393" cy="752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843751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>
                <a:solidFill>
                  <a:schemeClr val="accent3">
                    <a:lumMod val="75000"/>
                  </a:schemeClr>
                </a:solidFill>
              </a:rPr>
              <a:t>OWASP </a:t>
            </a:r>
            <a:r>
              <a:rPr lang="pt-BR" sz="4400" dirty="0" err="1">
                <a:solidFill>
                  <a:schemeClr val="accent3">
                    <a:lumMod val="75000"/>
                  </a:schemeClr>
                </a:solidFill>
              </a:rPr>
              <a:t>Dependency-Check</a:t>
            </a:r>
            <a:r>
              <a:rPr lang="pt-BR" sz="4400" dirty="0">
                <a:solidFill>
                  <a:schemeClr val="accent3">
                    <a:lumMod val="75000"/>
                  </a:schemeClr>
                </a:solidFill>
              </a:rPr>
              <a:t>: </a:t>
            </a:r>
            <a:r>
              <a:rPr lang="pt-BR" sz="4400" dirty="0" err="1">
                <a:solidFill>
                  <a:schemeClr val="accent3">
                    <a:lumMod val="75000"/>
                  </a:schemeClr>
                </a:solidFill>
              </a:rPr>
              <a:t>packages</a:t>
            </a:r>
            <a:r>
              <a:rPr lang="pt-BR" sz="4400" dirty="0">
                <a:solidFill>
                  <a:schemeClr val="accent3">
                    <a:lumMod val="75000"/>
                  </a:schemeClr>
                </a:solidFill>
              </a:rPr>
              <a:t> e bibliotecas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439863"/>
            <a:ext cx="9601199" cy="5355312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Análise de vulnerabilidades em </a:t>
            </a:r>
            <a:r>
              <a:rPr lang="pt-BR" sz="2800" b="1" dirty="0">
                <a:solidFill>
                  <a:srgbClr val="494949"/>
                </a:solidFill>
              </a:rPr>
              <a:t>pacotes</a:t>
            </a:r>
            <a:r>
              <a:rPr lang="pt-BR" sz="2800" dirty="0">
                <a:solidFill>
                  <a:srgbClr val="494949"/>
                </a:solidFill>
              </a:rPr>
              <a:t> e </a:t>
            </a:r>
            <a:r>
              <a:rPr lang="pt-BR" sz="2800" b="1" dirty="0">
                <a:solidFill>
                  <a:srgbClr val="494949"/>
                </a:solidFill>
              </a:rPr>
              <a:t>bibliotecas</a:t>
            </a:r>
            <a:r>
              <a:rPr lang="pt-BR" sz="2800" dirty="0">
                <a:solidFill>
                  <a:srgbClr val="494949"/>
                </a:solidFill>
              </a:rPr>
              <a:t> utilizadas por projetos de software</a:t>
            </a:r>
            <a:endParaRPr lang="pt-BR" sz="28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Requer o uso de uma chave do </a:t>
            </a:r>
            <a:r>
              <a:rPr lang="pt-BR" sz="2800" b="1" dirty="0" err="1">
                <a:solidFill>
                  <a:srgbClr val="494949"/>
                </a:solidFill>
              </a:rPr>
              <a:t>National</a:t>
            </a:r>
            <a:r>
              <a:rPr lang="pt-BR" sz="2800" b="1" dirty="0">
                <a:solidFill>
                  <a:srgbClr val="494949"/>
                </a:solidFill>
              </a:rPr>
              <a:t> </a:t>
            </a:r>
            <a:r>
              <a:rPr lang="pt-BR" sz="2800" b="1" dirty="0" err="1">
                <a:solidFill>
                  <a:srgbClr val="494949"/>
                </a:solidFill>
              </a:rPr>
              <a:t>Vulnerability</a:t>
            </a:r>
            <a:r>
              <a:rPr lang="pt-BR" sz="2800" b="1" dirty="0">
                <a:solidFill>
                  <a:srgbClr val="494949"/>
                </a:solidFill>
              </a:rPr>
              <a:t> </a:t>
            </a:r>
            <a:r>
              <a:rPr lang="pt-BR" sz="2800" b="1" dirty="0" err="1">
                <a:solidFill>
                  <a:srgbClr val="494949"/>
                </a:solidFill>
              </a:rPr>
              <a:t>Database</a:t>
            </a:r>
            <a:r>
              <a:rPr lang="pt-BR" sz="2800" dirty="0">
                <a:solidFill>
                  <a:srgbClr val="494949"/>
                </a:solidFill>
              </a:rPr>
              <a:t>, projeto mantido pelo </a:t>
            </a:r>
            <a:r>
              <a:rPr lang="pt-BR" sz="2800" b="1" dirty="0">
                <a:solidFill>
                  <a:srgbClr val="494949"/>
                </a:solidFill>
              </a:rPr>
              <a:t>NIST - </a:t>
            </a:r>
            <a:r>
              <a:rPr lang="pt-BR" sz="2800" b="1" dirty="0" err="1">
                <a:solidFill>
                  <a:srgbClr val="494949"/>
                </a:solidFill>
              </a:rPr>
              <a:t>National</a:t>
            </a:r>
            <a:r>
              <a:rPr lang="pt-BR" sz="2800" b="1" dirty="0">
                <a:solidFill>
                  <a:srgbClr val="494949"/>
                </a:solidFill>
              </a:rPr>
              <a:t> </a:t>
            </a:r>
            <a:r>
              <a:rPr lang="pt-BR" sz="2800" b="1" dirty="0" err="1">
                <a:solidFill>
                  <a:srgbClr val="494949"/>
                </a:solidFill>
              </a:rPr>
              <a:t>Institute</a:t>
            </a:r>
            <a:r>
              <a:rPr lang="pt-BR" sz="2800" b="1" dirty="0">
                <a:solidFill>
                  <a:srgbClr val="494949"/>
                </a:solidFill>
              </a:rPr>
              <a:t> </a:t>
            </a:r>
            <a:r>
              <a:rPr lang="pt-BR" sz="2800" b="1" dirty="0" err="1">
                <a:solidFill>
                  <a:srgbClr val="494949"/>
                </a:solidFill>
              </a:rPr>
              <a:t>of</a:t>
            </a:r>
            <a:r>
              <a:rPr lang="pt-BR" sz="2800" b="1" dirty="0">
                <a:solidFill>
                  <a:srgbClr val="494949"/>
                </a:solidFill>
              </a:rPr>
              <a:t> Standards </a:t>
            </a:r>
            <a:r>
              <a:rPr lang="pt-BR" sz="2800" b="1" dirty="0" err="1">
                <a:solidFill>
                  <a:srgbClr val="494949"/>
                </a:solidFill>
              </a:rPr>
              <a:t>and</a:t>
            </a:r>
            <a:r>
              <a:rPr lang="pt-BR" sz="2800" b="1" dirty="0">
                <a:solidFill>
                  <a:srgbClr val="494949"/>
                </a:solidFill>
              </a:rPr>
              <a:t> Technology</a:t>
            </a:r>
            <a:r>
              <a:rPr lang="pt-BR" sz="2800" dirty="0">
                <a:solidFill>
                  <a:srgbClr val="494949"/>
                </a:solidFill>
              </a:rPr>
              <a:t> (órgão do governo norte-americano)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Suporte a </a:t>
            </a:r>
            <a:r>
              <a:rPr lang="pt-BR" sz="2800" b="1" dirty="0">
                <a:solidFill>
                  <a:srgbClr val="494949"/>
                </a:solidFill>
              </a:rPr>
              <a:t>múltiplas plataformas de desenvolvimento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Site: </a:t>
            </a:r>
            <a:r>
              <a:rPr lang="pt-BR" sz="2800" dirty="0">
                <a:solidFill>
                  <a:srgbClr val="494949"/>
                </a:solidFill>
                <a:hlinkClick r:id="rId3"/>
              </a:rPr>
              <a:t>https://owasp.org/www-project-dependency-check/</a:t>
            </a:r>
            <a:endParaRPr lang="pt-BR" sz="2800" dirty="0">
              <a:solidFill>
                <a:srgbClr val="494949"/>
              </a:solidFill>
            </a:endParaRPr>
          </a:p>
        </p:txBody>
      </p:sp>
      <p:pic>
        <p:nvPicPr>
          <p:cNvPr id="10" name="Imagem 9" descr="Texto&#10;&#10;Descrição gerada automaticamente com confiança baixa">
            <a:extLst>
              <a:ext uri="{FF2B5EF4-FFF2-40B4-BE49-F238E27FC236}">
                <a16:creationId xmlns:a16="http://schemas.microsoft.com/office/drawing/2014/main" id="{E7EFB919-EF8E-2FCA-F39F-52DC3D5CE4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7156"/>
          <a:stretch/>
        </p:blipFill>
        <p:spPr>
          <a:xfrm>
            <a:off x="9799637" y="2715302"/>
            <a:ext cx="1981199" cy="190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8367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Trivy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: uma alternativa para containers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439863"/>
            <a:ext cx="8839199" cy="4579715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 err="1">
                <a:solidFill>
                  <a:srgbClr val="494949"/>
                </a:solidFill>
              </a:rPr>
              <a:t>Scanning</a:t>
            </a:r>
            <a:r>
              <a:rPr lang="pt-BR" sz="2800" dirty="0">
                <a:solidFill>
                  <a:srgbClr val="494949"/>
                </a:solidFill>
              </a:rPr>
              <a:t> de </a:t>
            </a:r>
            <a:r>
              <a:rPr lang="pt-BR" sz="2800" b="1" dirty="0">
                <a:solidFill>
                  <a:srgbClr val="494949"/>
                </a:solidFill>
              </a:rPr>
              <a:t>imagens</a:t>
            </a:r>
            <a:r>
              <a:rPr lang="pt-BR" sz="2800" dirty="0">
                <a:solidFill>
                  <a:srgbClr val="494949"/>
                </a:solidFill>
              </a:rPr>
              <a:t> e </a:t>
            </a:r>
            <a:r>
              <a:rPr lang="pt-BR" sz="2800" b="1" dirty="0" err="1">
                <a:solidFill>
                  <a:srgbClr val="494949"/>
                </a:solidFill>
              </a:rPr>
              <a:t>Dockerfiles</a:t>
            </a:r>
            <a:endParaRPr lang="pt-BR" sz="28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Identificação de vulnerabilidades como </a:t>
            </a:r>
            <a:r>
              <a:rPr lang="pt-BR" sz="2800" b="1" dirty="0">
                <a:solidFill>
                  <a:srgbClr val="494949"/>
                </a:solidFill>
              </a:rPr>
              <a:t>dependências desatualizadas</a:t>
            </a:r>
            <a:r>
              <a:rPr lang="pt-BR" sz="2800" dirty="0">
                <a:solidFill>
                  <a:srgbClr val="494949"/>
                </a:solidFill>
              </a:rPr>
              <a:t> (</a:t>
            </a:r>
            <a:r>
              <a:rPr lang="pt-BR" sz="2800" b="1" dirty="0">
                <a:solidFill>
                  <a:srgbClr val="494949"/>
                </a:solidFill>
              </a:rPr>
              <a:t>aplicação</a:t>
            </a:r>
            <a:r>
              <a:rPr lang="pt-BR" sz="2800" dirty="0">
                <a:solidFill>
                  <a:srgbClr val="494949"/>
                </a:solidFill>
              </a:rPr>
              <a:t> e </a:t>
            </a:r>
            <a:r>
              <a:rPr lang="pt-BR" sz="2800" b="1" dirty="0">
                <a:solidFill>
                  <a:srgbClr val="494949"/>
                </a:solidFill>
              </a:rPr>
              <a:t>sistema operacional</a:t>
            </a:r>
            <a:r>
              <a:rPr lang="pt-BR" sz="2800" dirty="0">
                <a:solidFill>
                  <a:srgbClr val="494949"/>
                </a:solidFill>
              </a:rPr>
              <a:t>), </a:t>
            </a:r>
            <a:r>
              <a:rPr lang="pt-BR" sz="2800" b="1" dirty="0">
                <a:solidFill>
                  <a:srgbClr val="494949"/>
                </a:solidFill>
              </a:rPr>
              <a:t>configurações</a:t>
            </a:r>
            <a:r>
              <a:rPr lang="pt-BR" sz="2800" dirty="0">
                <a:solidFill>
                  <a:srgbClr val="494949"/>
                </a:solidFill>
              </a:rPr>
              <a:t> das imagens e até mesmo alguns tipos de </a:t>
            </a:r>
            <a:r>
              <a:rPr lang="pt-BR" sz="2800" b="1" dirty="0" err="1">
                <a:solidFill>
                  <a:srgbClr val="494949"/>
                </a:solidFill>
              </a:rPr>
              <a:t>secrets</a:t>
            </a:r>
            <a:endParaRPr lang="pt-BR" sz="28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Projeto </a:t>
            </a:r>
            <a:r>
              <a:rPr lang="pt-BR" sz="2800" b="1" dirty="0">
                <a:solidFill>
                  <a:srgbClr val="494949"/>
                </a:solidFill>
              </a:rPr>
              <a:t>open </a:t>
            </a:r>
            <a:r>
              <a:rPr lang="pt-BR" sz="2800" b="1" dirty="0" err="1">
                <a:solidFill>
                  <a:srgbClr val="494949"/>
                </a:solidFill>
              </a:rPr>
              <a:t>source</a:t>
            </a:r>
            <a:r>
              <a:rPr lang="pt-BR" sz="2800" dirty="0">
                <a:solidFill>
                  <a:srgbClr val="494949"/>
                </a:solidFill>
              </a:rPr>
              <a:t> mantido pela </a:t>
            </a:r>
            <a:r>
              <a:rPr lang="pt-BR" sz="2800" b="1" dirty="0" err="1">
                <a:solidFill>
                  <a:srgbClr val="494949"/>
                </a:solidFill>
              </a:rPr>
              <a:t>Acqua</a:t>
            </a:r>
            <a:r>
              <a:rPr lang="pt-BR" sz="2800" b="1" dirty="0">
                <a:solidFill>
                  <a:srgbClr val="494949"/>
                </a:solidFill>
              </a:rPr>
              <a:t> Security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Site: </a:t>
            </a:r>
            <a:r>
              <a:rPr lang="pt-BR" sz="2800" dirty="0">
                <a:solidFill>
                  <a:srgbClr val="494949"/>
                </a:solidFill>
                <a:hlinkClick r:id="rId3"/>
              </a:rPr>
              <a:t>https://trivy.dev/</a:t>
            </a:r>
            <a:endParaRPr lang="pt-BR" sz="2800" dirty="0">
              <a:solidFill>
                <a:srgbClr val="494949"/>
              </a:solidFill>
            </a:endParaRPr>
          </a:p>
        </p:txBody>
      </p:sp>
      <p:pic>
        <p:nvPicPr>
          <p:cNvPr id="6" name="Imagem 5" descr="Gráfico, Logotipo, Gráfico de explosão solar&#10;&#10;Descrição gerada automaticamente">
            <a:extLst>
              <a:ext uri="{FF2B5EF4-FFF2-40B4-BE49-F238E27FC236}">
                <a16:creationId xmlns:a16="http://schemas.microsoft.com/office/drawing/2014/main" id="{CC3614DF-0E9F-72FC-6E8C-A1922462E4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7415" y="1439863"/>
            <a:ext cx="3689060" cy="387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211591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 err="1">
                <a:solidFill>
                  <a:schemeClr val="accent3">
                    <a:lumMod val="75000"/>
                  </a:schemeClr>
                </a:solidFill>
              </a:rPr>
              <a:t>detect-secrets</a:t>
            </a:r>
            <a:r>
              <a:rPr lang="pt-BR" sz="4400" dirty="0">
                <a:solidFill>
                  <a:schemeClr val="accent3">
                    <a:lumMod val="75000"/>
                  </a:schemeClr>
                </a:solidFill>
              </a:rPr>
              <a:t>: encontrando segredos no código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1249" y="1592262"/>
            <a:ext cx="8178239" cy="5441490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Também </a:t>
            </a:r>
            <a:r>
              <a:rPr lang="pt-BR" sz="2800" b="1" dirty="0">
                <a:solidFill>
                  <a:srgbClr val="494949"/>
                </a:solidFill>
              </a:rPr>
              <a:t>open </a:t>
            </a:r>
            <a:r>
              <a:rPr lang="pt-BR" sz="2800" b="1" dirty="0" err="1">
                <a:solidFill>
                  <a:srgbClr val="494949"/>
                </a:solidFill>
              </a:rPr>
              <a:t>source</a:t>
            </a:r>
            <a:endParaRPr lang="pt-BR" sz="28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Capacidade de </a:t>
            </a:r>
            <a:r>
              <a:rPr lang="pt-BR" sz="2800" b="1" dirty="0">
                <a:solidFill>
                  <a:srgbClr val="494949"/>
                </a:solidFill>
              </a:rPr>
              <a:t>varrer toda uma estrutura de diretórios</a:t>
            </a:r>
            <a:r>
              <a:rPr lang="pt-BR" sz="2800" dirty="0">
                <a:solidFill>
                  <a:srgbClr val="494949"/>
                </a:solidFill>
              </a:rPr>
              <a:t> e apontar </a:t>
            </a:r>
            <a:r>
              <a:rPr lang="pt-BR" sz="2800" dirty="0" err="1">
                <a:solidFill>
                  <a:srgbClr val="494949"/>
                </a:solidFill>
              </a:rPr>
              <a:t>secrets</a:t>
            </a:r>
            <a:r>
              <a:rPr lang="pt-BR" sz="2800" dirty="0">
                <a:solidFill>
                  <a:srgbClr val="494949"/>
                </a:solidFill>
              </a:rPr>
              <a:t>/credenciais encontrados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rgbClr val="494949"/>
                </a:solidFill>
              </a:rPr>
              <a:t>Plugins customizados</a:t>
            </a:r>
            <a:r>
              <a:rPr lang="pt-BR" sz="2800" dirty="0">
                <a:solidFill>
                  <a:srgbClr val="494949"/>
                </a:solidFill>
              </a:rPr>
              <a:t> podem ser desenvolvidos em </a:t>
            </a:r>
            <a:r>
              <a:rPr lang="pt-BR" sz="2800" b="1" dirty="0">
                <a:solidFill>
                  <a:srgbClr val="494949"/>
                </a:solidFill>
              </a:rPr>
              <a:t>Python</a:t>
            </a:r>
            <a:r>
              <a:rPr lang="pt-BR" sz="2800" dirty="0">
                <a:solidFill>
                  <a:srgbClr val="494949"/>
                </a:solidFill>
              </a:rPr>
              <a:t> (connection </a:t>
            </a:r>
            <a:r>
              <a:rPr lang="pt-BR" sz="2800" dirty="0" err="1">
                <a:solidFill>
                  <a:srgbClr val="494949"/>
                </a:solidFill>
              </a:rPr>
              <a:t>strings</a:t>
            </a:r>
            <a:r>
              <a:rPr lang="pt-BR" sz="2800" dirty="0">
                <a:solidFill>
                  <a:srgbClr val="494949"/>
                </a:solidFill>
              </a:rPr>
              <a:t> de bancos de dados, por exemplo)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Site: </a:t>
            </a:r>
            <a:r>
              <a:rPr lang="pt-BR" sz="2800" dirty="0">
                <a:solidFill>
                  <a:srgbClr val="494949"/>
                </a:solidFill>
                <a:hlinkClick r:id="rId3"/>
              </a:rPr>
              <a:t>https://github.com/Yelp/detect-secrets</a:t>
            </a: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</p:txBody>
      </p:sp>
      <p:pic>
        <p:nvPicPr>
          <p:cNvPr id="8" name="Imagem 7" descr="Ícone&#10;&#10;Descrição gerada automaticamente">
            <a:extLst>
              <a:ext uri="{FF2B5EF4-FFF2-40B4-BE49-F238E27FC236}">
                <a16:creationId xmlns:a16="http://schemas.microsoft.com/office/drawing/2014/main" id="{E1824F0F-649B-330C-907E-D917DF019C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9637" y="2735262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501905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Checkov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: testando seu código de infraestrutura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439863"/>
            <a:ext cx="8839199" cy="3804118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 err="1">
                <a:solidFill>
                  <a:srgbClr val="494949"/>
                </a:solidFill>
              </a:rPr>
              <a:t>Scanning</a:t>
            </a:r>
            <a:r>
              <a:rPr lang="pt-BR" sz="2800" dirty="0">
                <a:solidFill>
                  <a:srgbClr val="494949"/>
                </a:solidFill>
              </a:rPr>
              <a:t> voltado a </a:t>
            </a:r>
            <a:r>
              <a:rPr lang="pt-BR" sz="2800" b="1" dirty="0" err="1">
                <a:solidFill>
                  <a:srgbClr val="494949"/>
                </a:solidFill>
              </a:rPr>
              <a:t>IaC</a:t>
            </a:r>
            <a:r>
              <a:rPr lang="pt-BR" sz="2800" b="1" dirty="0">
                <a:solidFill>
                  <a:srgbClr val="494949"/>
                </a:solidFill>
              </a:rPr>
              <a:t> (</a:t>
            </a:r>
            <a:r>
              <a:rPr lang="pt-BR" sz="2800" b="1" dirty="0" err="1">
                <a:solidFill>
                  <a:srgbClr val="494949"/>
                </a:solidFill>
              </a:rPr>
              <a:t>Infrastructure</a:t>
            </a:r>
            <a:r>
              <a:rPr lang="pt-BR" sz="2800" b="1" dirty="0">
                <a:solidFill>
                  <a:srgbClr val="494949"/>
                </a:solidFill>
              </a:rPr>
              <a:t> as </a:t>
            </a:r>
            <a:r>
              <a:rPr lang="pt-BR" sz="2800" b="1" dirty="0" err="1">
                <a:solidFill>
                  <a:srgbClr val="494949"/>
                </a:solidFill>
              </a:rPr>
              <a:t>Code</a:t>
            </a:r>
            <a:r>
              <a:rPr lang="pt-BR" sz="2800" b="1" dirty="0">
                <a:solidFill>
                  <a:srgbClr val="494949"/>
                </a:solidFill>
              </a:rPr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rgbClr val="494949"/>
                </a:solidFill>
              </a:rPr>
              <a:t>Suporte a </a:t>
            </a:r>
            <a:r>
              <a:rPr lang="pt-BR" sz="2800" b="1" dirty="0" err="1">
                <a:solidFill>
                  <a:srgbClr val="494949"/>
                </a:solidFill>
              </a:rPr>
              <a:t>Kubernetes</a:t>
            </a:r>
            <a:r>
              <a:rPr lang="pt-BR" sz="2800" b="1" dirty="0">
                <a:solidFill>
                  <a:srgbClr val="494949"/>
                </a:solidFill>
              </a:rPr>
              <a:t> (YAML), </a:t>
            </a:r>
            <a:r>
              <a:rPr lang="pt-BR" sz="2800" b="1" dirty="0" err="1">
                <a:solidFill>
                  <a:srgbClr val="494949"/>
                </a:solidFill>
              </a:rPr>
              <a:t>Terraform</a:t>
            </a:r>
            <a:r>
              <a:rPr lang="pt-BR" sz="2800" b="1" dirty="0">
                <a:solidFill>
                  <a:srgbClr val="494949"/>
                </a:solidFill>
              </a:rPr>
              <a:t>, AWS Cloud </a:t>
            </a:r>
            <a:r>
              <a:rPr lang="pt-BR" sz="2800" b="1" dirty="0" err="1">
                <a:solidFill>
                  <a:srgbClr val="494949"/>
                </a:solidFill>
              </a:rPr>
              <a:t>Formation</a:t>
            </a:r>
            <a:r>
              <a:rPr lang="pt-BR" sz="2800" b="1" dirty="0">
                <a:solidFill>
                  <a:srgbClr val="494949"/>
                </a:solidFill>
              </a:rPr>
              <a:t>, Azure ARM </a:t>
            </a:r>
            <a:r>
              <a:rPr lang="pt-BR" sz="2800" b="1" dirty="0" err="1">
                <a:solidFill>
                  <a:srgbClr val="494949"/>
                </a:solidFill>
              </a:rPr>
              <a:t>Templates</a:t>
            </a:r>
            <a:r>
              <a:rPr lang="pt-BR" sz="2800" dirty="0">
                <a:solidFill>
                  <a:srgbClr val="494949"/>
                </a:solidFill>
              </a:rPr>
              <a:t>...</a:t>
            </a:r>
            <a:endParaRPr lang="pt-BR" sz="28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Projeto </a:t>
            </a:r>
            <a:r>
              <a:rPr lang="pt-BR" sz="2800" b="1" dirty="0">
                <a:solidFill>
                  <a:srgbClr val="494949"/>
                </a:solidFill>
              </a:rPr>
              <a:t>open </a:t>
            </a:r>
            <a:r>
              <a:rPr lang="pt-BR" sz="2800" b="1" dirty="0" err="1">
                <a:solidFill>
                  <a:srgbClr val="494949"/>
                </a:solidFill>
              </a:rPr>
              <a:t>source</a:t>
            </a:r>
            <a:r>
              <a:rPr lang="pt-BR" sz="2800" dirty="0">
                <a:solidFill>
                  <a:srgbClr val="494949"/>
                </a:solidFill>
              </a:rPr>
              <a:t> mantido pela </a:t>
            </a:r>
            <a:r>
              <a:rPr lang="pt-BR" sz="2800" b="1" dirty="0">
                <a:solidFill>
                  <a:srgbClr val="494949"/>
                </a:solidFill>
              </a:rPr>
              <a:t>Prisma Cloud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Site: </a:t>
            </a:r>
            <a:r>
              <a:rPr lang="pt-BR" sz="2800" dirty="0">
                <a:solidFill>
                  <a:srgbClr val="494949"/>
                </a:solidFill>
                <a:hlinkClick r:id="rId3"/>
              </a:rPr>
              <a:t>https://www.checkov.io/</a:t>
            </a:r>
            <a:endParaRPr lang="pt-BR" sz="2800" dirty="0">
              <a:solidFill>
                <a:srgbClr val="494949"/>
              </a:solidFill>
            </a:endParaRPr>
          </a:p>
        </p:txBody>
      </p:sp>
      <p:pic>
        <p:nvPicPr>
          <p:cNvPr id="5" name="Imagem 4" descr="Uma imagem contendo roda, desenho, relógio&#10;&#10;Descrição gerada automaticamente">
            <a:extLst>
              <a:ext uri="{FF2B5EF4-FFF2-40B4-BE49-F238E27FC236}">
                <a16:creationId xmlns:a16="http://schemas.microsoft.com/office/drawing/2014/main" id="{28FD8F96-8B87-3F19-C826-F2A9EE1FBB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2926" y="3197205"/>
            <a:ext cx="2998038" cy="60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386189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Zed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Attack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Proxy (ZAP): implementando DAST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439863"/>
            <a:ext cx="8839199" cy="3877985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Alternativa para </a:t>
            </a:r>
            <a:r>
              <a:rPr lang="pt-BR" sz="3200" b="1" dirty="0">
                <a:solidFill>
                  <a:srgbClr val="494949"/>
                </a:solidFill>
              </a:rPr>
              <a:t>DAST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Testes de </a:t>
            </a:r>
            <a:r>
              <a:rPr lang="pt-BR" sz="3200" b="1" dirty="0">
                <a:solidFill>
                  <a:srgbClr val="494949"/>
                </a:solidFill>
              </a:rPr>
              <a:t>sites </a:t>
            </a:r>
            <a:r>
              <a:rPr lang="pt-BR" sz="3200" dirty="0">
                <a:solidFill>
                  <a:srgbClr val="494949"/>
                </a:solidFill>
              </a:rPr>
              <a:t>e </a:t>
            </a:r>
            <a:r>
              <a:rPr lang="pt-BR" sz="3200" b="1" dirty="0">
                <a:solidFill>
                  <a:srgbClr val="494949"/>
                </a:solidFill>
              </a:rPr>
              <a:t>APIs REST</a:t>
            </a:r>
            <a:r>
              <a:rPr lang="pt-BR" sz="3200" dirty="0">
                <a:solidFill>
                  <a:srgbClr val="494949"/>
                </a:solidFill>
              </a:rPr>
              <a:t> em execução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Projeto </a:t>
            </a:r>
            <a:r>
              <a:rPr lang="pt-BR" sz="3200" b="1" dirty="0">
                <a:solidFill>
                  <a:srgbClr val="494949"/>
                </a:solidFill>
              </a:rPr>
              <a:t>open </a:t>
            </a:r>
            <a:r>
              <a:rPr lang="pt-BR" sz="3200" b="1" dirty="0" err="1">
                <a:solidFill>
                  <a:srgbClr val="494949"/>
                </a:solidFill>
              </a:rPr>
              <a:t>source</a:t>
            </a:r>
            <a:r>
              <a:rPr lang="pt-BR" sz="3200" dirty="0">
                <a:solidFill>
                  <a:srgbClr val="494949"/>
                </a:solidFill>
              </a:rPr>
              <a:t> apoiado pela </a:t>
            </a:r>
            <a:r>
              <a:rPr lang="pt-BR" sz="3200" b="1" dirty="0">
                <a:solidFill>
                  <a:srgbClr val="494949"/>
                </a:solidFill>
              </a:rPr>
              <a:t>OWASP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Site: </a:t>
            </a:r>
            <a:r>
              <a:rPr lang="pt-BR" sz="3200" dirty="0">
                <a:solidFill>
                  <a:srgbClr val="494949"/>
                </a:solidFill>
                <a:hlinkClick r:id="rId3"/>
              </a:rPr>
              <a:t>https://www.zaproxy.org/</a:t>
            </a:r>
            <a:endParaRPr lang="pt-BR" sz="3200" dirty="0">
              <a:solidFill>
                <a:srgbClr val="494949"/>
              </a:solidFill>
            </a:endParaRPr>
          </a:p>
        </p:txBody>
      </p:sp>
      <p:pic>
        <p:nvPicPr>
          <p:cNvPr id="6" name="Imagem 5" descr="Ícone&#10;&#10;Descrição gerada automaticamente">
            <a:extLst>
              <a:ext uri="{FF2B5EF4-FFF2-40B4-BE49-F238E27FC236}">
                <a16:creationId xmlns:a16="http://schemas.microsoft.com/office/drawing/2014/main" id="{5D20C252-C7C0-82C6-FD82-B5573D400D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2437" y="2240478"/>
            <a:ext cx="2276753" cy="2276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025687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Agrupar 8"/>
          <p:cNvGrpSpPr/>
          <p:nvPr/>
        </p:nvGrpSpPr>
        <p:grpSpPr>
          <a:xfrm>
            <a:off x="0" y="0"/>
            <a:ext cx="12436475" cy="7078662"/>
            <a:chOff x="0" y="5843723"/>
            <a:chExt cx="12436475" cy="1150802"/>
          </a:xfrm>
        </p:grpSpPr>
        <p:sp>
          <p:nvSpPr>
            <p:cNvPr id="7" name="Retângulo 6"/>
            <p:cNvSpPr/>
            <p:nvPr/>
          </p:nvSpPr>
          <p:spPr bwMode="auto">
            <a:xfrm>
              <a:off x="0" y="5854505"/>
              <a:ext cx="12436475" cy="1140020"/>
            </a:xfrm>
            <a:prstGeom prst="rect">
              <a:avLst/>
            </a:prstGeom>
            <a:solidFill>
              <a:srgbClr val="292929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Retângulo 7"/>
            <p:cNvSpPr/>
            <p:nvPr/>
          </p:nvSpPr>
          <p:spPr bwMode="auto">
            <a:xfrm>
              <a:off x="0" y="5843723"/>
              <a:ext cx="12436475" cy="10782"/>
            </a:xfrm>
            <a:prstGeom prst="rect">
              <a:avLst/>
            </a:prstGeom>
            <a:solidFill>
              <a:srgbClr val="FF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50825" y="5169852"/>
            <a:ext cx="11934824" cy="627864"/>
          </a:xfrm>
        </p:spPr>
        <p:txBody>
          <a:bodyPr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https://github.com/renatogroffe/SAST-DAST_DevOpsExperience-2024-07</a:t>
            </a:r>
          </a:p>
        </p:txBody>
      </p:sp>
      <p:sp>
        <p:nvSpPr>
          <p:cNvPr id="12" name="Título 3">
            <a:extLst>
              <a:ext uri="{FF2B5EF4-FFF2-40B4-BE49-F238E27FC236}">
                <a16:creationId xmlns:a16="http://schemas.microsoft.com/office/drawing/2014/main" id="{1581A68B-F4F2-4842-B63E-4808CD8AE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0237" y="2125359"/>
            <a:ext cx="4876800" cy="2179058"/>
          </a:xfrm>
        </p:spPr>
        <p:txBody>
          <a:bodyPr/>
          <a:lstStyle/>
          <a:p>
            <a:r>
              <a:rPr lang="pt-BR" dirty="0"/>
              <a:t>EXEMPLOS PRÁTICOS</a:t>
            </a:r>
          </a:p>
        </p:txBody>
      </p:sp>
      <p:pic>
        <p:nvPicPr>
          <p:cNvPr id="3" name="Imagem 2" descr="Código QR&#10;&#10;Descrição gerada automaticamente">
            <a:extLst>
              <a:ext uri="{FF2B5EF4-FFF2-40B4-BE49-F238E27FC236}">
                <a16:creationId xmlns:a16="http://schemas.microsoft.com/office/drawing/2014/main" id="{3D6A9B5D-E8B7-5887-1667-DDF630B28A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2237" y="2382612"/>
            <a:ext cx="1664551" cy="1664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025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Agrupar 8"/>
          <p:cNvGrpSpPr/>
          <p:nvPr/>
        </p:nvGrpSpPr>
        <p:grpSpPr>
          <a:xfrm>
            <a:off x="0" y="0"/>
            <a:ext cx="12436475" cy="7078662"/>
            <a:chOff x="0" y="5843723"/>
            <a:chExt cx="12436475" cy="1150802"/>
          </a:xfrm>
        </p:grpSpPr>
        <p:sp>
          <p:nvSpPr>
            <p:cNvPr id="7" name="Retângulo 6"/>
            <p:cNvSpPr/>
            <p:nvPr/>
          </p:nvSpPr>
          <p:spPr bwMode="auto">
            <a:xfrm>
              <a:off x="0" y="5854505"/>
              <a:ext cx="12436475" cy="1140020"/>
            </a:xfrm>
            <a:prstGeom prst="rect">
              <a:avLst/>
            </a:prstGeom>
            <a:solidFill>
              <a:srgbClr val="292929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Retângulo 7"/>
            <p:cNvSpPr/>
            <p:nvPr/>
          </p:nvSpPr>
          <p:spPr bwMode="auto">
            <a:xfrm>
              <a:off x="0" y="5843723"/>
              <a:ext cx="12436475" cy="10782"/>
            </a:xfrm>
            <a:prstGeom prst="rect">
              <a:avLst/>
            </a:prstGeom>
            <a:solidFill>
              <a:srgbClr val="FF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50825" y="5169852"/>
            <a:ext cx="11934824" cy="627864"/>
          </a:xfrm>
        </p:spPr>
        <p:txBody>
          <a:bodyPr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Título 3">
            <a:extLst>
              <a:ext uri="{FF2B5EF4-FFF2-40B4-BE49-F238E27FC236}">
                <a16:creationId xmlns:a16="http://schemas.microsoft.com/office/drawing/2014/main" id="{1581A68B-F4F2-4842-B63E-4808CD8AE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9837" y="2883852"/>
            <a:ext cx="4876800" cy="1181862"/>
          </a:xfrm>
        </p:spPr>
        <p:txBody>
          <a:bodyPr/>
          <a:lstStyle/>
          <a:p>
            <a:r>
              <a:rPr lang="pt-BR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248190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437" y="1211262"/>
            <a:ext cx="6625921" cy="51816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Microsoft Most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Valuable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Professional (MVP)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Multi-Plataform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Technical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Audience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Contributor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(MTAC)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Arquiteto de Soluções/Software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 anos de experiência na área de Tecnologia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Community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Leader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Autor Técnico e Palestrante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0837" y="36366"/>
            <a:ext cx="5541788" cy="1174896"/>
          </a:xfrm>
        </p:spPr>
        <p:txBody>
          <a:bodyPr anchor="ctr">
            <a:normAutofit/>
          </a:bodyPr>
          <a:lstStyle/>
          <a:p>
            <a:pPr algn="l"/>
            <a:r>
              <a:rPr lang="pt-PT" sz="4488" b="1" dirty="0">
                <a:solidFill>
                  <a:schemeClr val="bg2">
                    <a:lumMod val="25000"/>
                  </a:schemeClr>
                </a:solidFill>
              </a:rPr>
              <a:t>Renato Groffe</a:t>
            </a:r>
          </a:p>
        </p:txBody>
      </p:sp>
      <p:sp>
        <p:nvSpPr>
          <p:cNvPr id="17" name="Content Placeholder 1"/>
          <p:cNvSpPr txBox="1">
            <a:spLocks/>
          </p:cNvSpPr>
          <p:nvPr/>
        </p:nvSpPr>
        <p:spPr>
          <a:xfrm>
            <a:off x="883" y="6589794"/>
            <a:ext cx="12434710" cy="415870"/>
          </a:xfrm>
          <a:prstGeom prst="rect">
            <a:avLst/>
          </a:prstGeom>
          <a:solidFill>
            <a:srgbClr val="292929"/>
          </a:solidFill>
        </p:spPr>
        <p:txBody>
          <a:bodyPr vert="horz" lIns="93247" tIns="46623" rIns="93247" bIns="46623" rtlCol="0">
            <a:noAutofit/>
          </a:bodyPr>
          <a:lstStyle>
            <a:lvl1pPr marL="342900" indent="-3429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742950" indent="-28575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pt-BR" sz="1836" spc="300" dirty="0">
                <a:solidFill>
                  <a:schemeClr val="bg1"/>
                </a:solidFill>
              </a:rPr>
              <a:t>https://renatogroffe.medium.com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F16374F2-EFE7-4775-AD13-95766DD40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8614" y="472111"/>
            <a:ext cx="2064045" cy="2290202"/>
          </a:xfrm>
          <a:prstGeom prst="rect">
            <a:avLst/>
          </a:prstGeom>
        </p:spPr>
      </p:pic>
      <p:pic>
        <p:nvPicPr>
          <p:cNvPr id="9" name="Picture 2" descr="http://www.codeisahighway.com/content/images/2015/10/MVP_Logo_Horizontal_Preferred_Cyan300_RGB_300ppi.png">
            <a:extLst>
              <a:ext uri="{FF2B5EF4-FFF2-40B4-BE49-F238E27FC236}">
                <a16:creationId xmlns:a16="http://schemas.microsoft.com/office/drawing/2014/main" id="{C942EB67-E85D-42B0-8C54-899E7CBFA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9726" y="3083121"/>
            <a:ext cx="2052933" cy="828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 descr="Placa branca com texto preto sobre fundo azul&#10;&#10;Descrição gerada automaticamente">
            <a:extLst>
              <a:ext uri="{FF2B5EF4-FFF2-40B4-BE49-F238E27FC236}">
                <a16:creationId xmlns:a16="http://schemas.microsoft.com/office/drawing/2014/main" id="{A06A382F-CB5E-49D3-A714-BF89782F31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735" y="4120388"/>
            <a:ext cx="1733820" cy="173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341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01916" y="1439861"/>
            <a:ext cx="11426521" cy="498004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pt-BR" sz="3200" dirty="0">
                <a:solidFill>
                  <a:schemeClr val="tx1">
                    <a:lumMod val="50000"/>
                  </a:schemeClr>
                </a:solidFill>
              </a:rPr>
              <a:t>Eventos online e gratuitos</a:t>
            </a:r>
            <a:br>
              <a:rPr lang="pt-BR" sz="3200" dirty="0">
                <a:solidFill>
                  <a:schemeClr val="tx1">
                    <a:lumMod val="50000"/>
                  </a:schemeClr>
                </a:solidFill>
              </a:rPr>
            </a:br>
            <a:r>
              <a:rPr lang="pt-BR" sz="3200" b="1" u="sng" dirty="0">
                <a:solidFill>
                  <a:schemeClr val="tx1">
                    <a:lumMod val="50000"/>
                  </a:schemeClr>
                </a:solidFill>
              </a:rPr>
              <a:t>https://www.meetup.com/dotnet-Sao-Paulo/</a:t>
            </a:r>
          </a:p>
          <a:p>
            <a:pPr marL="0" indent="0">
              <a:lnSpc>
                <a:spcPct val="100000"/>
              </a:lnSpc>
              <a:buNone/>
            </a:pPr>
            <a:endParaRPr lang="pt-BR" sz="3200" b="1" u="sn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0837" y="36366"/>
            <a:ext cx="10820400" cy="1174896"/>
          </a:xfrm>
        </p:spPr>
        <p:txBody>
          <a:bodyPr anchor="ctr">
            <a:normAutofit/>
          </a:bodyPr>
          <a:lstStyle/>
          <a:p>
            <a:pPr algn="l"/>
            <a:r>
              <a:rPr lang="pt-PT" sz="4488" b="1" dirty="0">
                <a:solidFill>
                  <a:schemeClr val="bg2">
                    <a:lumMod val="25000"/>
                  </a:schemeClr>
                </a:solidFill>
              </a:rPr>
              <a:t>Participe de nossas iniciativas gratuitas</a:t>
            </a:r>
          </a:p>
        </p:txBody>
      </p:sp>
      <p:pic>
        <p:nvPicPr>
          <p:cNvPr id="5" name="Imagem 4" descr="Código QR&#10;&#10;Descrição gerada automaticamente">
            <a:extLst>
              <a:ext uri="{FF2B5EF4-FFF2-40B4-BE49-F238E27FC236}">
                <a16:creationId xmlns:a16="http://schemas.microsoft.com/office/drawing/2014/main" id="{FB8779B3-73CC-6E2D-176A-FE27BD34E1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7137" y="3497262"/>
            <a:ext cx="23622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830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Conteúdos desta apresentação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3238" y="3970797"/>
            <a:ext cx="11430000" cy="517065"/>
          </a:xfrm>
        </p:spPr>
        <p:txBody>
          <a:bodyPr/>
          <a:lstStyle/>
          <a:p>
            <a:pPr algn="ctr"/>
            <a:r>
              <a:rPr lang="pt-BR" sz="2400" dirty="0">
                <a:solidFill>
                  <a:srgbClr val="494949"/>
                </a:solidFill>
                <a:hlinkClick r:id="rId3"/>
              </a:rPr>
              <a:t>https://github.com/renatogroffe/OWASP-ApiTop10-Vulnerabilites_2024-07</a:t>
            </a:r>
            <a:endParaRPr lang="pt-BR" sz="2400" dirty="0">
              <a:solidFill>
                <a:srgbClr val="494949"/>
              </a:solidFill>
            </a:endParaRP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290B6535-68FD-668F-69E6-EF18AC68F5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68896" y="4823690"/>
            <a:ext cx="1528320" cy="1528320"/>
          </a:xfrm>
          <a:prstGeom prst="rect">
            <a:avLst/>
          </a:prstGeom>
        </p:spPr>
      </p:pic>
      <p:pic>
        <p:nvPicPr>
          <p:cNvPr id="7" name="Gráfico 6">
            <a:extLst>
              <a:ext uri="{FF2B5EF4-FFF2-40B4-BE49-F238E27FC236}">
                <a16:creationId xmlns:a16="http://schemas.microsoft.com/office/drawing/2014/main" id="{881CD863-9B99-FAD9-84DF-C82D086916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73854" y="4834625"/>
            <a:ext cx="1607926" cy="1607926"/>
          </a:xfrm>
          <a:prstGeom prst="rect">
            <a:avLst/>
          </a:prstGeom>
        </p:spPr>
      </p:pic>
      <p:pic>
        <p:nvPicPr>
          <p:cNvPr id="9" name="Imagem 8" descr="Código QR&#10;&#10;Descrição gerada automaticamente">
            <a:extLst>
              <a:ext uri="{FF2B5EF4-FFF2-40B4-BE49-F238E27FC236}">
                <a16:creationId xmlns:a16="http://schemas.microsoft.com/office/drawing/2014/main" id="{927BA00F-737F-EBB1-CED5-94773163031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66861" y="1327796"/>
            <a:ext cx="2502751" cy="2502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71793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Agenda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439862"/>
            <a:ext cx="11810999" cy="1902059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SAST e DAST: uma visão geral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Ferramentas para automação de testes de segurança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Exemplos práticos</a:t>
            </a:r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07DBCA0C-E01B-F945-7060-B2E9945B04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41878" y="3911323"/>
            <a:ext cx="1738259" cy="1738259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DB78BF93-E39F-21A2-4F16-E3181B5D96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46837" y="3911323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390694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>
                <a:solidFill>
                  <a:schemeClr val="accent3">
                    <a:lumMod val="75000"/>
                  </a:schemeClr>
                </a:solidFill>
              </a:rPr>
              <a:t>Por que analisar a segurança do código?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8437" y="1897062"/>
            <a:ext cx="8839199" cy="5009064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300" dirty="0">
                <a:solidFill>
                  <a:srgbClr val="494949"/>
                </a:solidFill>
              </a:rPr>
              <a:t>Identificar de forma precoce vulnerabilidades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3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300" dirty="0">
                <a:solidFill>
                  <a:srgbClr val="494949"/>
                </a:solidFill>
              </a:rPr>
              <a:t>Evitar a exposição de informações sensíveis via código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3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300" dirty="0">
                <a:solidFill>
                  <a:srgbClr val="494949"/>
                </a:solidFill>
              </a:rPr>
              <a:t>Diminuir o risco de ataques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3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300" dirty="0">
                <a:solidFill>
                  <a:srgbClr val="494949"/>
                </a:solidFill>
              </a:rPr>
              <a:t>Reduzir custos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300" dirty="0">
              <a:solidFill>
                <a:srgbClr val="494949"/>
              </a:solidFill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4ED96EA6-6B0D-687C-65DF-CFCD12777F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23437" y="2887662"/>
            <a:ext cx="1738259" cy="1738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95083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>
                <a:solidFill>
                  <a:schemeClr val="accent3">
                    <a:lumMod val="75000"/>
                  </a:schemeClr>
                </a:solidFill>
              </a:rPr>
              <a:t>Como implementar segurança do código?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8437" y="1520658"/>
            <a:ext cx="8839199" cy="4567404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rgbClr val="494949"/>
                </a:solidFill>
              </a:rPr>
              <a:t>Implementar</a:t>
            </a:r>
            <a:r>
              <a:rPr lang="en-US" sz="3200" dirty="0">
                <a:solidFill>
                  <a:srgbClr val="494949"/>
                </a:solidFill>
              </a:rPr>
              <a:t> </a:t>
            </a:r>
            <a:r>
              <a:rPr lang="en-US" sz="3200" dirty="0" err="1">
                <a:solidFill>
                  <a:srgbClr val="494949"/>
                </a:solidFill>
              </a:rPr>
              <a:t>práticas</a:t>
            </a:r>
            <a:r>
              <a:rPr lang="en-US" sz="3200" dirty="0">
                <a:solidFill>
                  <a:srgbClr val="494949"/>
                </a:solidFill>
              </a:rPr>
              <a:t> </a:t>
            </a:r>
            <a:r>
              <a:rPr lang="en-US" sz="3200" dirty="0" err="1">
                <a:solidFill>
                  <a:srgbClr val="494949"/>
                </a:solidFill>
              </a:rPr>
              <a:t>baseadas</a:t>
            </a:r>
            <a:r>
              <a:rPr lang="en-US" sz="3200" dirty="0">
                <a:solidFill>
                  <a:srgbClr val="494949"/>
                </a:solidFill>
              </a:rPr>
              <a:t> </a:t>
            </a:r>
            <a:r>
              <a:rPr lang="en-US" sz="3200" dirty="0" err="1">
                <a:solidFill>
                  <a:srgbClr val="494949"/>
                </a:solidFill>
              </a:rPr>
              <a:t>em</a:t>
            </a:r>
            <a:r>
              <a:rPr lang="en-US" sz="3200" dirty="0">
                <a:solidFill>
                  <a:srgbClr val="494949"/>
                </a:solidFill>
              </a:rPr>
              <a:t> </a:t>
            </a:r>
            <a:r>
              <a:rPr lang="en-US" sz="3200" b="1" dirty="0">
                <a:solidFill>
                  <a:srgbClr val="494949"/>
                </a:solidFill>
              </a:rPr>
              <a:t>SAST (Static Application Security Testing)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2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rgbClr val="494949"/>
                </a:solidFill>
              </a:rPr>
              <a:t>Uso</a:t>
            </a:r>
            <a:r>
              <a:rPr lang="en-US" sz="3200" dirty="0">
                <a:solidFill>
                  <a:srgbClr val="494949"/>
                </a:solidFill>
              </a:rPr>
              <a:t> de </a:t>
            </a:r>
            <a:r>
              <a:rPr lang="en-US" sz="3200" dirty="0" err="1">
                <a:solidFill>
                  <a:srgbClr val="494949"/>
                </a:solidFill>
              </a:rPr>
              <a:t>automação</a:t>
            </a:r>
            <a:r>
              <a:rPr lang="en-US" sz="3200" dirty="0">
                <a:solidFill>
                  <a:srgbClr val="494949"/>
                </a:solidFill>
              </a:rPr>
              <a:t> sempre que </a:t>
            </a:r>
            <a:r>
              <a:rPr lang="en-US" sz="3200" dirty="0" err="1">
                <a:solidFill>
                  <a:srgbClr val="494949"/>
                </a:solidFill>
              </a:rPr>
              <a:t>possível</a:t>
            </a:r>
            <a:r>
              <a:rPr lang="en-US" sz="3200" dirty="0">
                <a:solidFill>
                  <a:srgbClr val="494949"/>
                </a:solidFill>
              </a:rPr>
              <a:t> (</a:t>
            </a:r>
            <a:r>
              <a:rPr lang="en-US" sz="3200" b="1" dirty="0">
                <a:solidFill>
                  <a:srgbClr val="494949"/>
                </a:solidFill>
              </a:rPr>
              <a:t>Azure DevOps</a:t>
            </a:r>
            <a:r>
              <a:rPr lang="en-US" sz="3200" dirty="0">
                <a:solidFill>
                  <a:srgbClr val="494949"/>
                </a:solidFill>
              </a:rPr>
              <a:t>, </a:t>
            </a:r>
            <a:r>
              <a:rPr lang="en-US" sz="3200" b="1" dirty="0">
                <a:solidFill>
                  <a:srgbClr val="494949"/>
                </a:solidFill>
              </a:rPr>
              <a:t>GitHub Actions</a:t>
            </a:r>
            <a:r>
              <a:rPr lang="en-US" sz="3200" dirty="0">
                <a:solidFill>
                  <a:srgbClr val="494949"/>
                </a:solidFill>
              </a:rPr>
              <a:t>, </a:t>
            </a:r>
            <a:r>
              <a:rPr lang="en-US" sz="3200" b="1" dirty="0">
                <a:solidFill>
                  <a:srgbClr val="494949"/>
                </a:solidFill>
              </a:rPr>
              <a:t>GitLab</a:t>
            </a:r>
            <a:r>
              <a:rPr lang="en-US" sz="3200" dirty="0">
                <a:solidFill>
                  <a:srgbClr val="494949"/>
                </a:solidFill>
              </a:rPr>
              <a:t>…)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rgbClr val="494949"/>
                </a:solidFill>
              </a:rPr>
              <a:t>Existe</a:t>
            </a:r>
            <a:r>
              <a:rPr lang="en-US" sz="3200" dirty="0">
                <a:solidFill>
                  <a:srgbClr val="494949"/>
                </a:solidFill>
              </a:rPr>
              <a:t> um </a:t>
            </a:r>
            <a:r>
              <a:rPr lang="en-US" sz="3200" b="1" dirty="0" err="1">
                <a:solidFill>
                  <a:srgbClr val="494949"/>
                </a:solidFill>
              </a:rPr>
              <a:t>formato</a:t>
            </a:r>
            <a:r>
              <a:rPr lang="en-US" sz="3200" b="1" dirty="0">
                <a:solidFill>
                  <a:srgbClr val="494949"/>
                </a:solidFill>
              </a:rPr>
              <a:t> </a:t>
            </a:r>
            <a:r>
              <a:rPr lang="en-US" sz="3200" b="1" dirty="0" err="1">
                <a:solidFill>
                  <a:srgbClr val="494949"/>
                </a:solidFill>
              </a:rPr>
              <a:t>padronizado</a:t>
            </a:r>
            <a:r>
              <a:rPr lang="en-US" sz="3200" dirty="0">
                <a:solidFill>
                  <a:srgbClr val="494949"/>
                </a:solidFill>
              </a:rPr>
              <a:t> para a </a:t>
            </a:r>
            <a:r>
              <a:rPr lang="en-US" sz="3200" dirty="0" err="1">
                <a:solidFill>
                  <a:srgbClr val="494949"/>
                </a:solidFill>
              </a:rPr>
              <a:t>apresentação</a:t>
            </a:r>
            <a:r>
              <a:rPr lang="en-US" sz="3200" dirty="0">
                <a:solidFill>
                  <a:srgbClr val="494949"/>
                </a:solidFill>
              </a:rPr>
              <a:t> de </a:t>
            </a:r>
            <a:r>
              <a:rPr lang="en-US" sz="3200" dirty="0" err="1">
                <a:solidFill>
                  <a:srgbClr val="494949"/>
                </a:solidFill>
              </a:rPr>
              <a:t>resultados</a:t>
            </a:r>
            <a:r>
              <a:rPr lang="en-US" sz="3200" dirty="0">
                <a:solidFill>
                  <a:srgbClr val="494949"/>
                </a:solidFill>
              </a:rPr>
              <a:t> → </a:t>
            </a:r>
            <a:r>
              <a:rPr lang="en-US" sz="3200" b="1" dirty="0">
                <a:solidFill>
                  <a:srgbClr val="494949"/>
                </a:solidFill>
              </a:rPr>
              <a:t>SARIF (Static Analysis Results Interchange Format)</a:t>
            </a:r>
            <a:endParaRPr lang="pt-BR" sz="3200" b="1" dirty="0">
              <a:solidFill>
                <a:srgbClr val="494949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E9E89A1-A6A7-785F-9350-2E67006530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037636" y="1913786"/>
            <a:ext cx="1583476" cy="1583476"/>
          </a:xfrm>
          <a:prstGeom prst="rect">
            <a:avLst/>
          </a:prstGeom>
        </p:spPr>
      </p:pic>
      <p:pic>
        <p:nvPicPr>
          <p:cNvPr id="5" name="Gráfico 4">
            <a:extLst>
              <a:ext uri="{FF2B5EF4-FFF2-40B4-BE49-F238E27FC236}">
                <a16:creationId xmlns:a16="http://schemas.microsoft.com/office/drawing/2014/main" id="{93691F87-39B6-9C2B-58CE-732E7E2F55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104437" y="3878262"/>
            <a:ext cx="1513763" cy="151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14753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>
                <a:solidFill>
                  <a:schemeClr val="accent3">
                    <a:lumMod val="75000"/>
                  </a:schemeClr>
                </a:solidFill>
              </a:rPr>
              <a:t>E quanto a uma aplicação em execução?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8437" y="1211262"/>
            <a:ext cx="8839199" cy="7368171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Aplicações Web podem expor </a:t>
            </a:r>
            <a:r>
              <a:rPr lang="pt-BR" sz="3200" dirty="0" err="1">
                <a:solidFill>
                  <a:srgbClr val="494949"/>
                </a:solidFill>
              </a:rPr>
              <a:t>endpoints</a:t>
            </a:r>
            <a:r>
              <a:rPr lang="pt-BR" sz="3200" dirty="0">
                <a:solidFill>
                  <a:srgbClr val="494949"/>
                </a:solidFill>
              </a:rPr>
              <a:t> que seriam explorados em ataques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Problemas como </a:t>
            </a:r>
            <a:r>
              <a:rPr lang="pt-BR" sz="3200" b="1" dirty="0">
                <a:solidFill>
                  <a:srgbClr val="494949"/>
                </a:solidFill>
              </a:rPr>
              <a:t>Cross-</a:t>
            </a:r>
            <a:r>
              <a:rPr lang="pt-BR" sz="3200" b="1" dirty="0" err="1">
                <a:solidFill>
                  <a:srgbClr val="494949"/>
                </a:solidFill>
              </a:rPr>
              <a:t>Origin</a:t>
            </a:r>
            <a:r>
              <a:rPr lang="pt-BR" sz="3200" b="1" dirty="0">
                <a:solidFill>
                  <a:srgbClr val="494949"/>
                </a:solidFill>
              </a:rPr>
              <a:t> </a:t>
            </a:r>
            <a:r>
              <a:rPr lang="pt-BR" sz="3200" b="1" dirty="0" err="1">
                <a:solidFill>
                  <a:srgbClr val="494949"/>
                </a:solidFill>
              </a:rPr>
              <a:t>Resource</a:t>
            </a:r>
            <a:r>
              <a:rPr lang="pt-BR" sz="3200" b="1" dirty="0">
                <a:solidFill>
                  <a:srgbClr val="494949"/>
                </a:solidFill>
              </a:rPr>
              <a:t> </a:t>
            </a:r>
            <a:r>
              <a:rPr lang="pt-BR" sz="3200" b="1" dirty="0" err="1">
                <a:solidFill>
                  <a:srgbClr val="494949"/>
                </a:solidFill>
              </a:rPr>
              <a:t>Sharing</a:t>
            </a:r>
            <a:r>
              <a:rPr lang="pt-BR" sz="3200" b="1" dirty="0">
                <a:solidFill>
                  <a:srgbClr val="494949"/>
                </a:solidFill>
              </a:rPr>
              <a:t> (CORS)</a:t>
            </a:r>
            <a:r>
              <a:rPr lang="pt-BR" sz="3200" dirty="0">
                <a:solidFill>
                  <a:srgbClr val="494949"/>
                </a:solidFill>
              </a:rPr>
              <a:t>, </a:t>
            </a:r>
            <a:r>
              <a:rPr lang="pt-BR" sz="3200" b="1" dirty="0">
                <a:solidFill>
                  <a:srgbClr val="494949"/>
                </a:solidFill>
              </a:rPr>
              <a:t>Server-</a:t>
            </a:r>
            <a:r>
              <a:rPr lang="pt-BR" sz="3200" b="1" dirty="0" err="1">
                <a:solidFill>
                  <a:srgbClr val="494949"/>
                </a:solidFill>
              </a:rPr>
              <a:t>Side</a:t>
            </a:r>
            <a:r>
              <a:rPr lang="pt-BR" sz="3200" b="1" dirty="0">
                <a:solidFill>
                  <a:srgbClr val="494949"/>
                </a:solidFill>
              </a:rPr>
              <a:t> </a:t>
            </a:r>
            <a:r>
              <a:rPr lang="pt-BR" sz="3200" b="1" dirty="0" err="1">
                <a:solidFill>
                  <a:srgbClr val="494949"/>
                </a:solidFill>
              </a:rPr>
              <a:t>Request</a:t>
            </a:r>
            <a:r>
              <a:rPr lang="pt-BR" sz="3200" b="1" dirty="0">
                <a:solidFill>
                  <a:srgbClr val="494949"/>
                </a:solidFill>
              </a:rPr>
              <a:t> </a:t>
            </a:r>
            <a:r>
              <a:rPr lang="pt-BR" sz="3200" b="1" dirty="0" err="1">
                <a:solidFill>
                  <a:srgbClr val="494949"/>
                </a:solidFill>
              </a:rPr>
              <a:t>Forgery</a:t>
            </a:r>
            <a:r>
              <a:rPr lang="pt-BR" sz="3200" b="1" dirty="0">
                <a:solidFill>
                  <a:srgbClr val="494949"/>
                </a:solidFill>
              </a:rPr>
              <a:t> (SSRF)</a:t>
            </a:r>
            <a:r>
              <a:rPr lang="pt-BR" sz="3200" dirty="0">
                <a:solidFill>
                  <a:srgbClr val="494949"/>
                </a:solidFill>
              </a:rPr>
              <a:t> e </a:t>
            </a:r>
            <a:r>
              <a:rPr lang="pt-BR" sz="3200" b="1" dirty="0">
                <a:solidFill>
                  <a:srgbClr val="494949"/>
                </a:solidFill>
              </a:rPr>
              <a:t>exposição excessiva de dados</a:t>
            </a:r>
            <a:r>
              <a:rPr lang="pt-BR" sz="3200" dirty="0">
                <a:solidFill>
                  <a:srgbClr val="494949"/>
                </a:solidFill>
              </a:rPr>
              <a:t> também são portas de entrada de ataques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rgbClr val="494949"/>
                </a:solidFill>
              </a:rPr>
              <a:t>Adoção</a:t>
            </a:r>
            <a:r>
              <a:rPr lang="en-US" sz="3200" dirty="0">
                <a:solidFill>
                  <a:srgbClr val="494949"/>
                </a:solidFill>
              </a:rPr>
              <a:t> de </a:t>
            </a:r>
            <a:r>
              <a:rPr lang="en-US" sz="3200" dirty="0" err="1">
                <a:solidFill>
                  <a:srgbClr val="494949"/>
                </a:solidFill>
              </a:rPr>
              <a:t>práticas</a:t>
            </a:r>
            <a:r>
              <a:rPr lang="en-US" sz="3200" dirty="0">
                <a:solidFill>
                  <a:srgbClr val="494949"/>
                </a:solidFill>
              </a:rPr>
              <a:t> </a:t>
            </a:r>
            <a:r>
              <a:rPr lang="en-US" sz="3200" dirty="0" err="1">
                <a:solidFill>
                  <a:srgbClr val="494949"/>
                </a:solidFill>
              </a:rPr>
              <a:t>baseadas</a:t>
            </a:r>
            <a:r>
              <a:rPr lang="en-US" sz="3200" dirty="0">
                <a:solidFill>
                  <a:srgbClr val="494949"/>
                </a:solidFill>
              </a:rPr>
              <a:t> </a:t>
            </a:r>
            <a:r>
              <a:rPr lang="en-US" sz="3200" dirty="0" err="1">
                <a:solidFill>
                  <a:srgbClr val="494949"/>
                </a:solidFill>
              </a:rPr>
              <a:t>em</a:t>
            </a:r>
            <a:r>
              <a:rPr lang="en-US" sz="3200" dirty="0">
                <a:solidFill>
                  <a:srgbClr val="494949"/>
                </a:solidFill>
              </a:rPr>
              <a:t> </a:t>
            </a:r>
            <a:r>
              <a:rPr lang="en-US" sz="3200" b="1" dirty="0">
                <a:solidFill>
                  <a:srgbClr val="494949"/>
                </a:solidFill>
              </a:rPr>
              <a:t>DAST (Dynamic Application Security Testing)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5D8F0600-5079-447C-42FC-67C3A584B8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99637" y="2963862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152966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>
                <a:solidFill>
                  <a:schemeClr val="accent3">
                    <a:lumMod val="75000"/>
                  </a:schemeClr>
                </a:solidFill>
              </a:rPr>
              <a:t>DAST x Pen </a:t>
            </a:r>
            <a:r>
              <a:rPr lang="pt-BR" sz="4400" dirty="0" err="1">
                <a:solidFill>
                  <a:schemeClr val="accent3">
                    <a:lumMod val="75000"/>
                  </a:schemeClr>
                </a:solidFill>
              </a:rPr>
              <a:t>Tests</a:t>
            </a:r>
            <a:endParaRPr lang="pt-BR" sz="44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8437" y="1211262"/>
            <a:ext cx="8839199" cy="5749266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Ambos testarão </a:t>
            </a:r>
            <a:r>
              <a:rPr lang="pt-BR" sz="3200" b="1" dirty="0">
                <a:solidFill>
                  <a:srgbClr val="494949"/>
                </a:solidFill>
              </a:rPr>
              <a:t>aplicações em execução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Testes do tipo </a:t>
            </a:r>
            <a:r>
              <a:rPr lang="pt-BR" sz="3200" b="1" dirty="0">
                <a:solidFill>
                  <a:srgbClr val="494949"/>
                </a:solidFill>
              </a:rPr>
              <a:t>DAST</a:t>
            </a:r>
            <a:r>
              <a:rPr lang="pt-BR" sz="3200" dirty="0">
                <a:solidFill>
                  <a:srgbClr val="494949"/>
                </a:solidFill>
              </a:rPr>
              <a:t> requerem sempre o uso de </a:t>
            </a:r>
            <a:r>
              <a:rPr lang="pt-BR" sz="3200" b="1" dirty="0">
                <a:solidFill>
                  <a:srgbClr val="494949"/>
                </a:solidFill>
              </a:rPr>
              <a:t>ferramentas de automação</a:t>
            </a:r>
            <a:r>
              <a:rPr lang="pt-BR" sz="3200" dirty="0">
                <a:solidFill>
                  <a:srgbClr val="494949"/>
                </a:solidFill>
              </a:rPr>
              <a:t>, possibilitando com isto sua integração com esteiras de </a:t>
            </a:r>
            <a:r>
              <a:rPr lang="pt-BR" sz="3200" b="1" dirty="0">
                <a:solidFill>
                  <a:srgbClr val="494949"/>
                </a:solidFill>
              </a:rPr>
              <a:t>CI/CD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b="1" dirty="0" err="1">
                <a:solidFill>
                  <a:srgbClr val="494949"/>
                </a:solidFill>
              </a:rPr>
              <a:t>Penetration</a:t>
            </a:r>
            <a:r>
              <a:rPr lang="pt-BR" sz="3200" b="1" dirty="0">
                <a:solidFill>
                  <a:srgbClr val="494949"/>
                </a:solidFill>
              </a:rPr>
              <a:t> </a:t>
            </a:r>
            <a:r>
              <a:rPr lang="pt-BR" sz="3200" b="1" dirty="0" err="1">
                <a:solidFill>
                  <a:srgbClr val="494949"/>
                </a:solidFill>
              </a:rPr>
              <a:t>Tests</a:t>
            </a:r>
            <a:r>
              <a:rPr lang="pt-BR" sz="3200" dirty="0">
                <a:solidFill>
                  <a:srgbClr val="494949"/>
                </a:solidFill>
              </a:rPr>
              <a:t> envolvem tanto o uso de automação, quanto checagens manuais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5D8F0600-5079-447C-42FC-67C3A584B8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99637" y="2963862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48970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5-50002_Ignite_Breakout_Template">
  <a:themeElements>
    <a:clrScheme name="Ignite 2016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505050"/>
      </a:accent3>
      <a:accent4>
        <a:srgbClr val="D2D2D2"/>
      </a:accent4>
      <a:accent5>
        <a:srgbClr val="FFB900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6_16x9_Template.potx" id="{61D5EBA6-A23E-492C-8A07-E4BCB14E768B}" vid="{2C5385DD-25CC-4B4A-8E83-9D91F0EF820F}"/>
    </a:ext>
  </a:extLst>
</a:theme>
</file>

<file path=ppt/theme/theme2.xml><?xml version="1.0" encoding="utf-8"?>
<a:theme xmlns:a="http://schemas.openxmlformats.org/drawingml/2006/main" name="1_5-50002_Ignite_Breakout_Template">
  <a:themeElements>
    <a:clrScheme name="Ignite 2016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505050"/>
      </a:accent3>
      <a:accent4>
        <a:srgbClr val="D2D2D2"/>
      </a:accent4>
      <a:accent5>
        <a:srgbClr val="FFB900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6_16x9_Template" id="{08B3FEDF-27CE-477E-A1F2-9805036CC047}" vid="{CD0BEC05-913A-4A4A-B174-12DECD18D25B}"/>
    </a:ext>
  </a:extLst>
</a:theme>
</file>

<file path=ppt/theme/theme3.xml><?xml version="1.0" encoding="utf-8"?>
<a:theme xmlns:a="http://schemas.openxmlformats.org/drawingml/2006/main" name="5-30721_Build_2016_Template_Light">
  <a:themeElements>
    <a:clrScheme name="Build 2016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78D7"/>
      </a:accent1>
      <a:accent2>
        <a:srgbClr val="002050"/>
      </a:accent2>
      <a:accent3>
        <a:srgbClr val="00BCF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2DD1E4E3-0871-45BE-BEDE-345B55444DCB}"/>
    </a:ext>
  </a:extLst>
</a:theme>
</file>

<file path=ppt/theme/theme4.xml><?xml version="1.0" encoding="utf-8"?>
<a:theme xmlns:a="http://schemas.openxmlformats.org/drawingml/2006/main" name="5-30721_Build_2016_Template_Dark">
  <a:themeElements>
    <a:clrScheme name="Build 2016 Dark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BCF2"/>
      </a:accent1>
      <a:accent2>
        <a:srgbClr val="0078D7"/>
      </a:accent2>
      <a:accent3>
        <a:srgbClr val="002050"/>
      </a:accent3>
      <a:accent4>
        <a:srgbClr val="D2D2D2"/>
      </a:accent4>
      <a:accent5>
        <a:srgbClr val="737373"/>
      </a:accent5>
      <a:accent6>
        <a:srgbClr val="323232"/>
      </a:accent6>
      <a:hlink>
        <a:srgbClr val="5DDCFF"/>
      </a:hlink>
      <a:folHlink>
        <a:srgbClr val="5DDCFF"/>
      </a:folHlink>
    </a:clrScheme>
    <a:fontScheme name="Custom 2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EE767E89-5D4D-44CA-8070-C9EE1D87F83B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PresentationsDoc" ma:contentTypeID="0x01010031DCF4CA090F824DB1E4CCBB6B9D64EA00101E8AAD132F8F4D96340D6376C8BB3E" ma:contentTypeVersion="22" ma:contentTypeDescription="" ma:contentTypeScope="" ma:versionID="8add498658ef06bbcf3bc1f2c97d938c">
  <xsd:schema xmlns:xsd="http://www.w3.org/2001/XMLSchema" xmlns:xs="http://www.w3.org/2001/XMLSchema" xmlns:p="http://schemas.microsoft.com/office/2006/metadata/properties" xmlns:ns1="http://schemas.microsoft.com/sharepoint/v3" xmlns:ns2="01c77077-aee4-4b5f-bd4e-9cd40a6fff29" xmlns:ns3="230e9df3-be65-4c73-a93b-d1236ebd677e" xmlns:ns5="8ff673fc-3231-4e3a-893b-6d7f7cd32766" targetNamespace="http://schemas.microsoft.com/office/2006/metadata/properties" ma:root="true" ma:fieldsID="a14070d067e341e7ddc7e27ecc4a2d88" ns1:_="" ns2:_="" ns3:_="" ns5:_="">
    <xsd:import namespace="http://schemas.microsoft.com/sharepoint/v3"/>
    <xsd:import namespace="01c77077-aee4-4b5f-bd4e-9cd40a6fff29"/>
    <xsd:import namespace="230e9df3-be65-4c73-a93b-d1236ebd677e"/>
    <xsd:import namespace="8ff673fc-3231-4e3a-893b-6d7f7cd32766"/>
    <xsd:element name="properties">
      <xsd:complexType>
        <xsd:sequence>
          <xsd:element name="documentManagement">
            <xsd:complexType>
              <xsd:all>
                <xsd:element ref="ns2:mb2e01f7e2d8413988e28e59aa226eec" minOccurs="0"/>
                <xsd:element ref="ns3:TaxCatchAll" minOccurs="0"/>
                <xsd:element ref="ns3:TaxCatchAllLabel" minOccurs="0"/>
                <xsd:element ref="ns2:iaa5f83406f94009a0f6a3e890699ff7" minOccurs="0"/>
                <xsd:element ref="ns2:d12e2661e9634d9aa98bbb375f31aced" minOccurs="0"/>
                <xsd:element ref="ns2:Event_x0020_Start_x0020_Date" minOccurs="0"/>
                <xsd:element ref="ns2:Event_x0020_End_x0020_Date" minOccurs="0"/>
                <xsd:element ref="ns2:Presentation_x0020_Date" minOccurs="0"/>
                <xsd:element ref="ns2:MS_x0020_Speaker" minOccurs="0"/>
                <xsd:element ref="ns2:External_x0020_Speaker" minOccurs="0"/>
                <xsd:element ref="ns2:o1010385baed4da9b5076a6aa651d1e5" minOccurs="0"/>
                <xsd:element ref="ns2:kc6d1bd9a46e4e5fbbbf99ca3de7a092" minOccurs="0"/>
                <xsd:element ref="ns2:Session_x0020_Code" minOccurs="0"/>
                <xsd:element ref="ns2:MS_x0020_Content_x0020_Owner" minOccurs="0"/>
                <xsd:element ref="ns2:m6878b9dd7994da4ba144f95347d99c6" minOccurs="0"/>
                <xsd:element ref="ns2:fc15c16204564de583b4c942b10d19ec" minOccurs="0"/>
                <xsd:element ref="ns1:AverageRating" minOccurs="0"/>
                <xsd:element ref="ns1:RatingCount" minOccurs="0"/>
                <xsd:element ref="ns1:LikesCount" minOccurs="0"/>
                <xsd:element ref="ns3:TaxKeywordTaxHTField" minOccurs="0"/>
                <xsd:element ref="ns5:Target_x0020_Audiences" minOccurs="0"/>
                <xsd:element ref="ns2:SharedWithUsers" minOccurs="0"/>
                <xsd:element ref="ns2:SharedWithDetails" minOccurs="0"/>
                <xsd:element ref="ns3:NumberofDownloa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31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  <xsd:element name="RatingCount" ma:index="32" nillable="true" ma:displayName="Number of Ratings" ma:decimals="0" ma:description="Number of ratings submitted" ma:internalName="RatingCount" ma:readOnly="true">
      <xsd:simpleType>
        <xsd:restriction base="dms:Number"/>
      </xsd:simpleType>
    </xsd:element>
    <xsd:element name="LikesCount" ma:index="33" nillable="true" ma:displayName="Number of Likes" ma:internalName="LikesCount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c77077-aee4-4b5f-bd4e-9cd40a6fff29" elementFormDefault="qualified">
    <xsd:import namespace="http://schemas.microsoft.com/office/2006/documentManagement/types"/>
    <xsd:import namespace="http://schemas.microsoft.com/office/infopath/2007/PartnerControls"/>
    <xsd:element name="mb2e01f7e2d8413988e28e59aa226eec" ma:index="8" nillable="true" ma:taxonomy="true" ma:internalName="mb2e01f7e2d8413988e28e59aa226eec" ma:taxonomyFieldName="Event_x0020_Name" ma:displayName="Event Name" ma:default="" ma:fieldId="{6b2e01f7-e2d8-4139-88e2-8e59aa226eec}" ma:sspId="e385fb40-52d4-4fae-9c5b-3e8ff8a5878e" ma:termSetId="32cfb7b5-aebe-4989-95ed-0d5619f5d6c0" ma:anchorId="eaa4d92a-3824-4a49-92be-7ef169e4e325" ma:open="false" ma:isKeyword="false">
      <xsd:complexType>
        <xsd:sequence>
          <xsd:element ref="pc:Terms" minOccurs="0" maxOccurs="1"/>
        </xsd:sequence>
      </xsd:complexType>
    </xsd:element>
    <xsd:element name="iaa5f83406f94009a0f6a3e890699ff7" ma:index="12" nillable="true" ma:taxonomy="true" ma:internalName="iaa5f83406f94009a0f6a3e890699ff7" ma:taxonomyFieldName="Event_x0020_Location" ma:displayName="Event Location" ma:default="" ma:fieldId="{2aa5f834-06f9-4009-a0f6-a3e890699ff7}" ma:sspId="e385fb40-52d4-4fae-9c5b-3e8ff8a5878e" ma:termSetId="ff02addd-433e-4baa-a831-22be402789d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d12e2661e9634d9aa98bbb375f31aced" ma:index="14" nillable="true" ma:taxonomy="true" ma:internalName="d12e2661e9634d9aa98bbb375f31aced" ma:taxonomyFieldName="Event_x0020_Venue" ma:displayName="Event Venue" ma:default="" ma:fieldId="{d12e2661-e963-4d9a-a98b-bb375f31aced}" ma:sspId="e385fb40-52d4-4fae-9c5b-3e8ff8a5878e" ma:termSetId="ff02addd-433e-4baa-a831-22be402789db" ma:anchorId="d989be80-0593-11e1-be50-0800200c9a66" ma:open="false" ma:isKeyword="false">
      <xsd:complexType>
        <xsd:sequence>
          <xsd:element ref="pc:Terms" minOccurs="0" maxOccurs="1"/>
        </xsd:sequence>
      </xsd:complexType>
    </xsd:element>
    <xsd:element name="Event_x0020_Start_x0020_Date" ma:index="16" nillable="true" ma:displayName="Event Start Date" ma:format="DateOnly" ma:internalName="Event_x0020_Start_x0020_Date">
      <xsd:simpleType>
        <xsd:restriction base="dms:DateTime"/>
      </xsd:simpleType>
    </xsd:element>
    <xsd:element name="Event_x0020_End_x0020_Date" ma:index="17" nillable="true" ma:displayName="Event End Date" ma:format="DateOnly" ma:internalName="Event_x0020_End_x0020_Date">
      <xsd:simpleType>
        <xsd:restriction base="dms:DateTime"/>
      </xsd:simpleType>
    </xsd:element>
    <xsd:element name="Presentation_x0020_Date" ma:index="18" nillable="true" ma:displayName="Presentation Date" ma:format="DateOnly" ma:internalName="Presentation_x0020_Date">
      <xsd:simpleType>
        <xsd:restriction base="dms:DateTime"/>
      </xsd:simpleType>
    </xsd:element>
    <xsd:element name="MS_x0020_Speaker" ma:index="19" nillable="true" ma:displayName="MS Speaker" ma:list="UserInfo" ma:SharePointGroup="0" ma:internalName="MS_x0020_Speaker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xternal_x0020_Speaker" ma:index="20" nillable="true" ma:displayName="External Speaker" ma:internalName="External_x0020_Speaker">
      <xsd:simpleType>
        <xsd:restriction base="dms:Text">
          <xsd:maxLength value="255"/>
        </xsd:restriction>
      </xsd:simpleType>
    </xsd:element>
    <xsd:element name="o1010385baed4da9b5076a6aa651d1e5" ma:index="21" nillable="true" ma:taxonomy="true" ma:internalName="o1010385baed4da9b5076a6aa651d1e5" ma:taxonomyFieldName="Product" ma:displayName="Product" ma:default="" ma:fieldId="{81010385-baed-4da9-b507-6a6aa651d1e5}" ma:taxonomyMulti="true" ma:sspId="e385fb40-52d4-4fae-9c5b-3e8ff8a5878e" ma:termSetId="e8298524-23d5-441d-8e61-21bed1c2c47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kc6d1bd9a46e4e5fbbbf99ca3de7a092" ma:index="23" nillable="true" ma:taxonomy="true" ma:internalName="kc6d1bd9a46e4e5fbbbf99ca3de7a092" ma:taxonomyFieldName="Campaign" ma:displayName="Campaign" ma:default="" ma:fieldId="{4c6d1bd9-a46e-4e5f-bbbf-99ca3de7a092}" ma:taxonomyMulti="true" ma:sspId="e385fb40-52d4-4fae-9c5b-3e8ff8a5878e" ma:termSetId="eb6054b1-3a98-4c79-97b4-d20150dd266e" ma:anchorId="a7bf803d-fc4f-4bb4-903c-88e76437cc17" ma:open="false" ma:isKeyword="false">
      <xsd:complexType>
        <xsd:sequence>
          <xsd:element ref="pc:Terms" minOccurs="0" maxOccurs="1"/>
        </xsd:sequence>
      </xsd:complexType>
    </xsd:element>
    <xsd:element name="Session_x0020_Code" ma:index="25" nillable="true" ma:displayName="Session Code" ma:internalName="Session_x0020_Code">
      <xsd:simpleType>
        <xsd:restriction base="dms:Text">
          <xsd:maxLength value="255"/>
        </xsd:restriction>
      </xsd:simpleType>
    </xsd:element>
    <xsd:element name="MS_x0020_Content_x0020_Owner" ma:index="26" nillable="true" ma:displayName="MS Content Owner" ma:list="UserInfo" ma:SharePointGroup="0" ma:internalName="MS_x0020_Content_x0020_Owne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6878b9dd7994da4ba144f95347d99c6" ma:index="27" nillable="true" ma:taxonomy="true" ma:internalName="m6878b9dd7994da4ba144f95347d99c6" ma:taxonomyFieldName="Track" ma:displayName="Track" ma:readOnly="false" ma:default="" ma:fieldId="{66878b9d-d799-4da4-ba14-4f95347d99c6}" ma:sspId="e385fb40-52d4-4fae-9c5b-3e8ff8a5878e" ma:termSetId="8113a965-58e2-4a85-99b9-55376be5482e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fc15c16204564de583b4c942b10d19ec" ma:index="29" nillable="true" ma:taxonomy="true" ma:internalName="fc15c16204564de583b4c942b10d19ec" ma:taxonomyFieldName="Audience1" ma:displayName="Audience" ma:default="" ma:fieldId="{fc15c162-0456-4de5-83b4-c942b10d19ec}" ma:taxonomyMulti="true" ma:sspId="e385fb40-52d4-4fae-9c5b-3e8ff8a5878e" ma:termSetId="02c0b350-7782-44ed-b079-a5ef0c1b9fe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aredWithUsers" ma:index="3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9" nillable="true" ma:displayName="Taxonomy Catch All Column" ma:description="" ma:hidden="true" ma:list="{0d8ba32e-6f24-4e39-985b-e3fd5ec6bdb7}" ma:internalName="TaxCatchAll" ma:showField="CatchAllData" ma:web="01c77077-aee4-4b5f-bd4e-9cd40a6fff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description="" ma:hidden="true" ma:list="{0d8ba32e-6f24-4e39-985b-e3fd5ec6bdb7}" ma:internalName="TaxCatchAllLabel" ma:readOnly="true" ma:showField="CatchAllDataLabel" ma:web="01c77077-aee4-4b5f-bd4e-9cd40a6fff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35" nillable="true" ma:taxonomy="true" ma:internalName="TaxKeywordTaxHTField" ma:taxonomyFieldName="TaxKeyword" ma:displayName="Enterprise Keywords" ma:fieldId="{23f27201-bee3-471e-b2e7-b64fd8b7ca38}" ma:taxonomyMulti="true" ma:sspId="e385fb40-52d4-4fae-9c5b-3e8ff8a5878e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NumberofDownloads" ma:index="40" nillable="true" ma:displayName="NumberofDownloads" ma:internalName="NumberofDownloads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f673fc-3231-4e3a-893b-6d7f7cd32766" elementFormDefault="qualified">
    <xsd:import namespace="http://schemas.microsoft.com/office/2006/documentManagement/types"/>
    <xsd:import namespace="http://schemas.microsoft.com/office/infopath/2007/PartnerControls"/>
    <xsd:element name="Target_x0020_Audiences" ma:index="37" nillable="true" ma:displayName="Target Audiences" ma:internalName="Target_x0020_Audiences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 ma:index="34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ikesCount xmlns="http://schemas.microsoft.com/sharepoint/v3" xsi:nil="true"/>
    <d12e2661e9634d9aa98bbb375f31aced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Georgia World Congress Center</TermName>
          <TermId xmlns="http://schemas.microsoft.com/office/infopath/2007/PartnerControls">ea0ece34-59a6-4d43-8d9e-d0f9e2a2f1ce</TermId>
        </TermInfo>
      </Terms>
    </d12e2661e9634d9aa98bbb375f31aced>
    <Event_x0020_Start_x0020_Date xmlns="01c77077-aee4-4b5f-bd4e-9cd40a6fff29">2016-09-25T07:00:00+00:00</Event_x0020_Start_x0020_Date>
    <Target_x0020_Audiences xmlns="8ff673fc-3231-4e3a-893b-6d7f7cd32766" xsi:nil="true"/>
    <iaa5f83406f94009a0f6a3e890699ff7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Atlanta</TermName>
          <TermId xmlns="http://schemas.microsoft.com/office/infopath/2007/PartnerControls">01fb9831-5840-48a0-a576-3e48f42baa53</TermId>
        </TermInfo>
      </Terms>
    </iaa5f83406f94009a0f6a3e890699ff7>
    <External_x0020_Speaker xmlns="01c77077-aee4-4b5f-bd4e-9cd40a6fff29">Michael Kelley</External_x0020_Speaker>
    <m6878b9dd7994da4ba144f95347d99c6 xmlns="01c77077-aee4-4b5f-bd4e-9cd40a6fff29">
      <Terms xmlns="http://schemas.microsoft.com/office/infopath/2007/PartnerControls"/>
    </m6878b9dd7994da4ba144f95347d99c6>
    <Presentation_x0020_Date xmlns="01c77077-aee4-4b5f-bd4e-9cd40a6fff29">2016-09-28T04:00:00+00:00</Presentation_x0020_Date>
    <fc15c16204564de583b4c942b10d19ec xmlns="01c77077-aee4-4b5f-bd4e-9cd40a6fff29">
      <Terms xmlns="http://schemas.microsoft.com/office/infopath/2007/PartnerControls"/>
    </fc15c16204564de583b4c942b10d19ec>
    <mb2e01f7e2d8413988e28e59aa226eec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</TermName>
          <TermId xmlns="http://schemas.microsoft.com/office/infopath/2007/PartnerControls">9323c522-fe4b-4922-816b-10a1920d7afb</TermId>
        </TermInfo>
      </Terms>
    </mb2e01f7e2d8413988e28e59aa226eec>
    <MS_x0020_Content_x0020_Owner xmlns="01c77077-aee4-4b5f-bd4e-9cd40a6fff29">
      <UserInfo>
        <DisplayName/>
        <AccountId xsi:nil="true"/>
        <AccountType/>
      </UserInfo>
    </MS_x0020_Content_x0020_Owner>
    <Session_x0020_Code xmlns="01c77077-aee4-4b5f-bd4e-9cd40a6fff29">BRK2158</Session_x0020_Code>
    <Event_x0020_End_x0020_Date xmlns="01c77077-aee4-4b5f-bd4e-9cd40a6fff29">2016-09-30T07:00:00+00:00</Event_x0020_End_x0020_Date>
    <o1010385baed4da9b5076a6aa651d1e5 xmlns="01c77077-aee4-4b5f-bd4e-9cd40a6fff29">
      <Terms xmlns="http://schemas.microsoft.com/office/infopath/2007/PartnerControls"/>
    </o1010385baed4da9b5076a6aa651d1e5>
    <kc6d1bd9a46e4e5fbbbf99ca3de7a092 xmlns="01c77077-aee4-4b5f-bd4e-9cd40a6fff29">
      <Terms xmlns="http://schemas.microsoft.com/office/infopath/2007/PartnerControls"/>
    </kc6d1bd9a46e4e5fbbbf99ca3de7a092>
    <MS_x0020_Speaker xmlns="01c77077-aee4-4b5f-bd4e-9cd40a6fff29">
      <UserInfo>
        <DisplayName/>
        <AccountId xsi:nil="true"/>
        <AccountType/>
      </UserInfo>
    </MS_x0020_Speaker>
    <TaxKeywordTaxHTField xmlns="230e9df3-be65-4c73-a93b-d1236ebd677e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 2016</TermName>
          <TermId xmlns="http://schemas.microsoft.com/office/infopath/2007/PartnerControls">e2f6a88c-86f9-4b25-a2af-b5c3afa8c82a</TermId>
        </TermInfo>
      </Terms>
    </TaxKeywordTaxHTField>
    <TaxCatchAll xmlns="230e9df3-be65-4c73-a93b-d1236ebd677e">
      <Value>174</Value>
      <Value>177</Value>
      <Value>176</Value>
      <Value>175</Value>
    </TaxCatchAll>
    <NumberofDownloads xmlns="230e9df3-be65-4c73-a93b-d1236ebd677e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D8F288A-5131-4E80-AB86-F10FC03738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1c77077-aee4-4b5f-bd4e-9cd40a6fff29"/>
    <ds:schemaRef ds:uri="230e9df3-be65-4c73-a93b-d1236ebd677e"/>
    <ds:schemaRef ds:uri="8ff673fc-3231-4e3a-893b-6d7f7cd327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990F116-B58F-4255-B05B-DA3808E0E5C6}">
  <ds:schemaRefs>
    <ds:schemaRef ds:uri="http://purl.org/dc/elements/1.1/"/>
    <ds:schemaRef ds:uri="http://purl.org/dc/dcmitype/"/>
    <ds:schemaRef ds:uri="230e9df3-be65-4c73-a93b-d1236ebd677e"/>
    <ds:schemaRef ds:uri="http://schemas.microsoft.com/office/infopath/2007/PartnerControls"/>
    <ds:schemaRef ds:uri="http://schemas.microsoft.com/office/2006/metadata/properties"/>
    <ds:schemaRef ds:uri="01c77077-aee4-4b5f-bd4e-9cd40a6fff29"/>
    <ds:schemaRef ds:uri="http://schemas.microsoft.com/sharepoint/v3"/>
    <ds:schemaRef ds:uri="8ff673fc-3231-4e3a-893b-6d7f7cd32766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Microsoft_Ignite_2016_16x9_Template</Template>
  <TotalTime>1163</TotalTime>
  <Words>1110</Words>
  <Application>Microsoft Office PowerPoint</Application>
  <PresentationFormat>Personalizar</PresentationFormat>
  <Paragraphs>165</Paragraphs>
  <Slides>18</Slides>
  <Notes>18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4</vt:i4>
      </vt:variant>
      <vt:variant>
        <vt:lpstr>Títulos de slides</vt:lpstr>
      </vt:variant>
      <vt:variant>
        <vt:i4>18</vt:i4>
      </vt:variant>
    </vt:vector>
  </HeadingPairs>
  <TitlesOfParts>
    <vt:vector size="27" baseType="lpstr">
      <vt:lpstr>Arial</vt:lpstr>
      <vt:lpstr>Consolas</vt:lpstr>
      <vt:lpstr>Segoe UI</vt:lpstr>
      <vt:lpstr>Segoe UI Light</vt:lpstr>
      <vt:lpstr>Wingdings</vt:lpstr>
      <vt:lpstr>5-50002_Ignite_Breakout_Template</vt:lpstr>
      <vt:lpstr>1_5-50002_Ignite_Breakout_Template</vt:lpstr>
      <vt:lpstr>5-30721_Build_2016_Template_Light</vt:lpstr>
      <vt:lpstr>5-30721_Build_2016_Template_Dark</vt:lpstr>
      <vt:lpstr>Detectando Vulnerabilidades em Aplicações Implementando testes SAST e DAST na prática! </vt:lpstr>
      <vt:lpstr>Renato Groffe</vt:lpstr>
      <vt:lpstr>Participe de nossas iniciativas gratuitas</vt:lpstr>
      <vt:lpstr>Conteúdos desta apresentação</vt:lpstr>
      <vt:lpstr>Agenda</vt:lpstr>
      <vt:lpstr>Por que analisar a segurança do código?</vt:lpstr>
      <vt:lpstr>Como implementar segurança do código?</vt:lpstr>
      <vt:lpstr>E quanto a uma aplicação em execução?</vt:lpstr>
      <vt:lpstr>DAST x Pen Tests</vt:lpstr>
      <vt:lpstr>Algumas soluções que envolvem licenciamento</vt:lpstr>
      <vt:lpstr>Algumas soluções que envolvem licenciamento</vt:lpstr>
      <vt:lpstr>OWASP Dependency-Check: packages e bibliotecas</vt:lpstr>
      <vt:lpstr>Trivy: uma alternativa para containers</vt:lpstr>
      <vt:lpstr>detect-secrets: encontrando segredos no código</vt:lpstr>
      <vt:lpstr>Checkov: testando seu código de infraestrutura</vt:lpstr>
      <vt:lpstr>Zed Attack Proxy (ZAP): implementando DAST</vt:lpstr>
      <vt:lpstr>EXEMPLOS PRÁTICOS</vt:lpstr>
      <vt:lpstr>OBRIGADO!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See why Microsoft loves Linux and Open Source</dc:title>
  <dc:subject>&lt;Speech title here&gt;</dc:subject>
  <dc:creator>Michael Kelley (OSTC)</dc:creator>
  <cp:keywords>Microsoft Ignite 2016</cp:keywords>
  <dc:description>Template: Mitchell Derrey, Silverfox Productions_x000d_
Formatting: _x000d_
Audience Type:</dc:description>
  <cp:lastModifiedBy>Renato Groffe</cp:lastModifiedBy>
  <cp:revision>498</cp:revision>
  <dcterms:created xsi:type="dcterms:W3CDTF">2016-08-05T22:03:34Z</dcterms:created>
  <dcterms:modified xsi:type="dcterms:W3CDTF">2024-07-25T18:08:41Z</dcterms:modified>
  <cp:category>Microsoft Ignite 2016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0x01010031DCF4CA090F824DB1E4CCBB6B9D64EA00101E8AAD132F8F4D96340D6376C8BB3E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>177;#Georgia World Congress Center|ea0ece34-59a6-4d43-8d9e-d0f9e2a2f1ce</vt:lpwstr>
  </property>
  <property fmtid="{D5CDD505-2E9C-101B-9397-08002B2CF9AE}" pid="7" name="Track">
    <vt:lpwstr/>
  </property>
  <property fmtid="{D5CDD505-2E9C-101B-9397-08002B2CF9AE}" pid="8" name="Event Location">
    <vt:lpwstr>176;#Atlanta|01fb9831-5840-48a0-a576-3e48f42baa53</vt:lpwstr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>174;#Microsoft Ignite 2016|e2f6a88c-86f9-4b25-a2af-b5c3afa8c82a</vt:lpwstr>
  </property>
  <property fmtid="{D5CDD505-2E9C-101B-9397-08002B2CF9AE}" pid="12" name="Audience1">
    <vt:lpwstr/>
  </property>
  <property fmtid="{D5CDD505-2E9C-101B-9397-08002B2CF9AE}" pid="13" name="Event Name">
    <vt:lpwstr>175;#Microsoft Ignite|9323c522-fe4b-4922-816b-10a1920d7afb</vt:lpwstr>
  </property>
</Properties>
</file>