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4"/>
  </p:notesMasterIdLst>
  <p:handoutMasterIdLst>
    <p:handoutMasterId r:id="rId25"/>
  </p:handoutMasterIdLst>
  <p:sldIdLst>
    <p:sldId id="1393" r:id="rId8"/>
    <p:sldId id="1690" r:id="rId9"/>
    <p:sldId id="1707" r:id="rId10"/>
    <p:sldId id="1765" r:id="rId11"/>
    <p:sldId id="1518" r:id="rId12"/>
    <p:sldId id="1771" r:id="rId13"/>
    <p:sldId id="1758" r:id="rId14"/>
    <p:sldId id="1779" r:id="rId15"/>
    <p:sldId id="1780" r:id="rId16"/>
    <p:sldId id="1775" r:id="rId17"/>
    <p:sldId id="1776" r:id="rId18"/>
    <p:sldId id="1777" r:id="rId19"/>
    <p:sldId id="1782" r:id="rId20"/>
    <p:sldId id="1781" r:id="rId21"/>
    <p:sldId id="1615" r:id="rId22"/>
    <p:sldId id="1753" r:id="rId2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7"/>
            <p14:sldId id="1765"/>
            <p14:sldId id="1518"/>
            <p14:sldId id="1771"/>
            <p14:sldId id="1758"/>
            <p14:sldId id="1779"/>
            <p14:sldId id="1780"/>
            <p14:sldId id="1775"/>
            <p14:sldId id="1776"/>
            <p14:sldId id="1777"/>
            <p14:sldId id="1782"/>
            <p14:sldId id="1781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78" d="100"/>
          <a:sy n="78" d="100"/>
        </p:scale>
        <p:origin x="43" y="8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6/27/2024 2:28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6/27/2024 2:28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2:28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74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2:28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7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2:28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52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3:03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2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2:44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94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6/27/2024 2:28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6/27/2024 2:28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2:39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2:39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2:28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2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2:28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3:03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6/27/2024 3:03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7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SegurancaAPIs_DevOpsExperience-2024-06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5100" b="1" dirty="0"/>
              <a:t>Implementando segurança em APIs REST</a:t>
            </a:r>
            <a:br>
              <a:rPr lang="pt-BR" sz="5100" b="1" dirty="0"/>
            </a:br>
            <a:r>
              <a:rPr lang="pt-BR" sz="4800" b="1" dirty="0"/>
              <a:t>Ferramentas, boas práticas, cuidados...</a:t>
            </a:r>
            <a:br>
              <a:rPr lang="pt-BR" sz="4800" b="1" dirty="0"/>
            </a:br>
            <a:endParaRPr lang="pt-BR" sz="2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DA569D5-3A8E-45AC-370B-C78640E5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817" y="5898592"/>
            <a:ext cx="2789238" cy="88139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20B4DDF9-1473-C497-E8F8-26C012123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5637" y="2577674"/>
            <a:ext cx="1724833" cy="1724833"/>
          </a:xfrm>
          <a:prstGeom prst="rect">
            <a:avLst/>
          </a:prstGeom>
        </p:spPr>
      </p:pic>
      <p:pic>
        <p:nvPicPr>
          <p:cNvPr id="10" name="Imagem 9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CE7FC02C-BF55-5030-1316-BFE2433EC74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75042" b="13294"/>
          <a:stretch/>
        </p:blipFill>
        <p:spPr>
          <a:xfrm>
            <a:off x="9789678" y="3790817"/>
            <a:ext cx="1448982" cy="14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maior organização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Serviço para implementar todo um processo de </a:t>
            </a:r>
            <a:r>
              <a:rPr lang="pt-BR" sz="3200" b="1" dirty="0">
                <a:solidFill>
                  <a:srgbClr val="494949"/>
                </a:solidFill>
              </a:rPr>
              <a:t>governança em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Policies</a:t>
            </a:r>
            <a:r>
              <a:rPr lang="pt-BR" sz="3200" dirty="0">
                <a:solidFill>
                  <a:srgbClr val="494949"/>
                </a:solidFill>
              </a:rPr>
              <a:t> definindo os diferentes comportamentos esperados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Azure API Management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APIM</a:t>
            </a:r>
            <a:r>
              <a:rPr lang="pt-BR" sz="3200" dirty="0">
                <a:solidFill>
                  <a:srgbClr val="494949"/>
                </a:solidFill>
              </a:rPr>
              <a:t>), </a:t>
            </a:r>
            <a:r>
              <a:rPr lang="pt-BR" sz="3200" b="1" dirty="0">
                <a:solidFill>
                  <a:srgbClr val="494949"/>
                </a:solidFill>
              </a:rPr>
              <a:t>Kong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Amazon</a:t>
            </a:r>
            <a:r>
              <a:rPr lang="pt-BR" sz="3200" b="1" dirty="0">
                <a:solidFill>
                  <a:srgbClr val="494949"/>
                </a:solidFill>
              </a:rPr>
              <a:t> API Gateway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Apigee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 err="1">
                <a:solidFill>
                  <a:srgbClr val="494949"/>
                </a:solidFill>
              </a:rPr>
              <a:t>Ocelot</a:t>
            </a:r>
            <a:r>
              <a:rPr lang="pt-BR" sz="3200" dirty="0">
                <a:solidFill>
                  <a:srgbClr val="494949"/>
                </a:solidFill>
              </a:rPr>
              <a:t> são exemplos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88C9443-2DEF-68D9-3746-EEAF5F9C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8567" y="1583530"/>
            <a:ext cx="1533525" cy="1533525"/>
          </a:xfrm>
          <a:prstGeom prst="rect">
            <a:avLst/>
          </a:prstGeom>
        </p:spPr>
      </p:pic>
      <p:pic>
        <p:nvPicPr>
          <p:cNvPr id="10" name="Imagem 9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273141DA-8AD1-51CE-579E-25AD134E0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37" y="3172039"/>
            <a:ext cx="1264589" cy="111283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33A15AE-8461-C787-7221-F2116E73C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3037" y="4987131"/>
            <a:ext cx="1621335" cy="665163"/>
          </a:xfrm>
          <a:prstGeom prst="rect">
            <a:avLst/>
          </a:prstGeom>
        </p:spPr>
      </p:pic>
      <p:pic>
        <p:nvPicPr>
          <p:cNvPr id="5" name="Imagem 4" descr="Ícone, Seta&#10;&#10;Descrição gerada automaticamente">
            <a:extLst>
              <a:ext uri="{FF2B5EF4-FFF2-40B4-BE49-F238E27FC236}">
                <a16:creationId xmlns:a16="http://schemas.microsoft.com/office/drawing/2014/main" id="{12738110-81CF-D3AA-4DD8-A30F2B745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454" y="3082925"/>
            <a:ext cx="1038746" cy="12573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ACBF2A3-017C-94A0-8FD0-425E4D852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427" y="4685754"/>
            <a:ext cx="1015610" cy="1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40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capacidades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52260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Exposição segura</a:t>
            </a:r>
            <a:r>
              <a:rPr lang="pt-BR" sz="2800" dirty="0">
                <a:solidFill>
                  <a:srgbClr val="494949"/>
                </a:solidFill>
              </a:rPr>
              <a:t>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Tokens JWT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Rate </a:t>
            </a:r>
            <a:r>
              <a:rPr lang="pt-BR" sz="2800" b="1" dirty="0" err="1">
                <a:solidFill>
                  <a:srgbClr val="494949"/>
                </a:solidFill>
              </a:rPr>
              <a:t>Limit</a:t>
            </a:r>
            <a:r>
              <a:rPr lang="pt-BR" sz="2800" dirty="0">
                <a:solidFill>
                  <a:srgbClr val="494949"/>
                </a:solidFill>
              </a:rPr>
              <a:t> x </a:t>
            </a:r>
            <a:r>
              <a:rPr lang="pt-BR" sz="2800" b="1" dirty="0">
                <a:solidFill>
                  <a:srgbClr val="494949"/>
                </a:solidFill>
              </a:rPr>
              <a:t>Monetização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Tratamento de falhas (</a:t>
            </a:r>
            <a:r>
              <a:rPr lang="pt-BR" sz="2800" b="1" dirty="0" err="1">
                <a:solidFill>
                  <a:srgbClr val="494949"/>
                </a:solidFill>
              </a:rPr>
              <a:t>Retry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Circuit-</a:t>
            </a:r>
            <a:r>
              <a:rPr lang="pt-BR" sz="2800" b="1" dirty="0" err="1">
                <a:solidFill>
                  <a:srgbClr val="494949"/>
                </a:solidFill>
              </a:rPr>
              <a:t>Breaker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Transformações</a:t>
            </a:r>
            <a:r>
              <a:rPr lang="pt-BR" sz="2800" dirty="0">
                <a:solidFill>
                  <a:srgbClr val="494949"/>
                </a:solidFill>
              </a:rPr>
              <a:t> de Requisições e Respostas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88C9443-2DEF-68D9-3746-EEAF5F9C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8567" y="1583530"/>
            <a:ext cx="1533525" cy="1533525"/>
          </a:xfrm>
          <a:prstGeom prst="rect">
            <a:avLst/>
          </a:prstGeom>
        </p:spPr>
      </p:pic>
      <p:pic>
        <p:nvPicPr>
          <p:cNvPr id="10" name="Imagem 9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273141DA-8AD1-51CE-579E-25AD134E0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37" y="3172039"/>
            <a:ext cx="1264589" cy="111283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33A15AE-8461-C787-7221-F2116E73C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3037" y="4987131"/>
            <a:ext cx="1621335" cy="665163"/>
          </a:xfrm>
          <a:prstGeom prst="rect">
            <a:avLst/>
          </a:prstGeom>
        </p:spPr>
      </p:pic>
      <p:pic>
        <p:nvPicPr>
          <p:cNvPr id="5" name="Imagem 4" descr="Ícone, Seta&#10;&#10;Descrição gerada automaticamente">
            <a:extLst>
              <a:ext uri="{FF2B5EF4-FFF2-40B4-BE49-F238E27FC236}">
                <a16:creationId xmlns:a16="http://schemas.microsoft.com/office/drawing/2014/main" id="{12738110-81CF-D3AA-4DD8-A30F2B745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454" y="3082925"/>
            <a:ext cx="1038746" cy="12573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ACBF2A3-017C-94A0-8FD0-425E4D852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427" y="4685754"/>
            <a:ext cx="1015610" cy="1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7880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 Gateways: capacidades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20862"/>
            <a:ext cx="7391399" cy="55030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Mock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Caching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Validação de </a:t>
            </a:r>
            <a:r>
              <a:rPr lang="pt-BR" sz="3200" b="1" dirty="0">
                <a:solidFill>
                  <a:srgbClr val="494949"/>
                </a:solidFill>
              </a:rPr>
              <a:t>tokens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Monitoramento, </a:t>
            </a:r>
            <a:r>
              <a:rPr lang="pt-BR" sz="3200" b="1" dirty="0" err="1">
                <a:solidFill>
                  <a:srgbClr val="494949"/>
                </a:solidFill>
              </a:rPr>
              <a:t>logging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88C9443-2DEF-68D9-3746-EEAF5F9C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8567" y="1583530"/>
            <a:ext cx="1533525" cy="1533525"/>
          </a:xfrm>
          <a:prstGeom prst="rect">
            <a:avLst/>
          </a:prstGeom>
        </p:spPr>
      </p:pic>
      <p:pic>
        <p:nvPicPr>
          <p:cNvPr id="10" name="Imagem 9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273141DA-8AD1-51CE-579E-25AD134E0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037" y="3172039"/>
            <a:ext cx="1264589" cy="111283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B33A15AE-8461-C787-7221-F2116E73C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3037" y="4987131"/>
            <a:ext cx="1621335" cy="665163"/>
          </a:xfrm>
          <a:prstGeom prst="rect">
            <a:avLst/>
          </a:prstGeom>
        </p:spPr>
      </p:pic>
      <p:pic>
        <p:nvPicPr>
          <p:cNvPr id="5" name="Imagem 4" descr="Ícone, Seta&#10;&#10;Descrição gerada automaticamente">
            <a:extLst>
              <a:ext uri="{FF2B5EF4-FFF2-40B4-BE49-F238E27FC236}">
                <a16:creationId xmlns:a16="http://schemas.microsoft.com/office/drawing/2014/main" id="{12738110-81CF-D3AA-4DD8-A30F2B745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52454" y="3082925"/>
            <a:ext cx="1038746" cy="1257300"/>
          </a:xfrm>
          <a:prstGeom prst="rect">
            <a:avLst/>
          </a:prstGeom>
        </p:spPr>
      </p:pic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CACBF2A3-017C-94A0-8FD0-425E4D8520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427" y="4685754"/>
            <a:ext cx="1015610" cy="120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051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Identity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Providers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4196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Microsoft Entra 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Azure AD B2C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Keycloak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6308169-3ED6-8421-6F6B-9D22E5E25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7237" y="2546811"/>
            <a:ext cx="1676399" cy="1676399"/>
          </a:xfrm>
          <a:prstGeom prst="rect">
            <a:avLst/>
          </a:prstGeom>
        </p:spPr>
      </p:pic>
      <p:pic>
        <p:nvPicPr>
          <p:cNvPr id="8" name="Imagem 7" descr="Imagem de desenho infantil&#10;&#10;Descrição gerada automaticamente com confiança baixa">
            <a:extLst>
              <a:ext uri="{FF2B5EF4-FFF2-40B4-BE49-F238E27FC236}">
                <a16:creationId xmlns:a16="http://schemas.microsoft.com/office/drawing/2014/main" id="{4729F42C-BFCB-C9CB-68F8-6DE33AE76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637" y="4080131"/>
            <a:ext cx="1676399" cy="1676399"/>
          </a:xfrm>
          <a:prstGeom prst="rect">
            <a:avLst/>
          </a:prstGeom>
        </p:spPr>
      </p:pic>
      <p:pic>
        <p:nvPicPr>
          <p:cNvPr id="10" name="Imagem 9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9E66B80F-586C-99C1-FD6B-A2DF947E6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437" y="1247263"/>
            <a:ext cx="1897063" cy="1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700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Segurança em APIs: algumas questões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Restringir ao máximo os níveis de acessos</a:t>
            </a:r>
            <a:r>
              <a:rPr lang="pt-BR" sz="2800" dirty="0">
                <a:solidFill>
                  <a:srgbClr val="494949"/>
                </a:solidFill>
              </a:rPr>
              <a:t> (inclusive do ponto de vista de infraestrutura)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Validade de tokens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Preferir </a:t>
            </a:r>
            <a:r>
              <a:rPr lang="pt-BR" sz="2800" b="1" dirty="0">
                <a:solidFill>
                  <a:srgbClr val="494949"/>
                </a:solidFill>
              </a:rPr>
              <a:t>soluções de mercado</a:t>
            </a:r>
            <a:r>
              <a:rPr lang="pt-BR" sz="2800" dirty="0">
                <a:solidFill>
                  <a:srgbClr val="494949"/>
                </a:solidFill>
              </a:rPr>
              <a:t> a implementações próprias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Armazenar segredos em soluções seguras (</a:t>
            </a:r>
            <a:r>
              <a:rPr lang="pt-BR" sz="2800" b="1" dirty="0">
                <a:solidFill>
                  <a:srgbClr val="494949"/>
                </a:solidFill>
              </a:rPr>
              <a:t>Azure Key </a:t>
            </a:r>
            <a:r>
              <a:rPr lang="pt-BR" sz="2800" b="1" dirty="0" err="1">
                <a:solidFill>
                  <a:srgbClr val="494949"/>
                </a:solidFill>
              </a:rPr>
              <a:t>Vault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Vault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by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Hashicorp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4" name="Imagem 3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2EA2662-2D5D-C9A0-D16F-D43140B0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9266237" y="2506662"/>
            <a:ext cx="2419320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969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https://github.com/renatogroffe/SegurancaAPIs_DevOpsExperience-2024-06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1256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83362F8D-FC68-EFB9-DADC-AEC4EC107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037" y="2316293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https://github.com/renatogroffe/SegurancaAPIs_DevOpsExperience-2024-06</a:t>
            </a:r>
            <a:endParaRPr lang="pt-BR" sz="2400" dirty="0">
              <a:solidFill>
                <a:srgbClr val="494949"/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CC7003B-80BF-D37B-BFBE-A8564BA9E21C}"/>
              </a:ext>
            </a:extLst>
          </p:cNvPr>
          <p:cNvGrpSpPr/>
          <p:nvPr/>
        </p:nvGrpSpPr>
        <p:grpSpPr>
          <a:xfrm>
            <a:off x="4817064" y="4887012"/>
            <a:ext cx="1392499" cy="1431475"/>
            <a:chOff x="655637" y="1973262"/>
            <a:chExt cx="3657600" cy="37338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BF520C4-EFB7-7C04-E4D7-1C8CE01E1E36}"/>
                </a:ext>
              </a:extLst>
            </p:cNvPr>
            <p:cNvSpPr/>
            <p:nvPr/>
          </p:nvSpPr>
          <p:spPr bwMode="auto">
            <a:xfrm>
              <a:off x="655637" y="1973262"/>
              <a:ext cx="3657600" cy="3733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4" name="Gráfico 3">
              <a:extLst>
                <a:ext uri="{FF2B5EF4-FFF2-40B4-BE49-F238E27FC236}">
                  <a16:creationId xmlns:a16="http://schemas.microsoft.com/office/drawing/2014/main" id="{70AB994B-420A-DD97-D419-44E76C1D0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7878" y="2373603"/>
              <a:ext cx="2933118" cy="2933118"/>
            </a:xfrm>
            <a:prstGeom prst="rect">
              <a:avLst/>
            </a:prstGeom>
          </p:spPr>
        </p:pic>
      </p:grpSp>
      <p:pic>
        <p:nvPicPr>
          <p:cNvPr id="17" name="Imagem 16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6330E4F-DDE0-516D-6463-E0C278E741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5042" b="13294"/>
          <a:stretch/>
        </p:blipFill>
        <p:spPr>
          <a:xfrm>
            <a:off x="6523037" y="4868862"/>
            <a:ext cx="1448982" cy="1449625"/>
          </a:xfrm>
          <a:prstGeom prst="rect">
            <a:avLst/>
          </a:prstGeom>
        </p:spPr>
      </p:pic>
      <p:pic>
        <p:nvPicPr>
          <p:cNvPr id="19" name="Imagem 18" descr="Código QR&#10;&#10;Descrição gerada automaticamente">
            <a:extLst>
              <a:ext uri="{FF2B5EF4-FFF2-40B4-BE49-F238E27FC236}">
                <a16:creationId xmlns:a16="http://schemas.microsoft.com/office/drawing/2014/main" id="{04B94DF1-147C-E658-58D4-1E6AD5547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1817" y="1355937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APIs REST e Segurança: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JWT, JWE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API Gateways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E0BA37D-E80E-9D75-3F54-5AC7CF2BAB4E}"/>
              </a:ext>
            </a:extLst>
          </p:cNvPr>
          <p:cNvGrpSpPr/>
          <p:nvPr/>
        </p:nvGrpSpPr>
        <p:grpSpPr>
          <a:xfrm>
            <a:off x="4817064" y="4887012"/>
            <a:ext cx="1392499" cy="1431475"/>
            <a:chOff x="655637" y="1973262"/>
            <a:chExt cx="3657600" cy="37338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F2E7F09-379C-6196-333A-5AA87113DEEA}"/>
                </a:ext>
              </a:extLst>
            </p:cNvPr>
            <p:cNvSpPr/>
            <p:nvPr/>
          </p:nvSpPr>
          <p:spPr bwMode="auto">
            <a:xfrm>
              <a:off x="655637" y="1973262"/>
              <a:ext cx="3657600" cy="3733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22" name="Gráfico 21">
              <a:extLst>
                <a:ext uri="{FF2B5EF4-FFF2-40B4-BE49-F238E27FC236}">
                  <a16:creationId xmlns:a16="http://schemas.microsoft.com/office/drawing/2014/main" id="{B8EFE4AE-2D1C-B820-F9BE-105824084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7878" y="2373603"/>
              <a:ext cx="2933118" cy="2933118"/>
            </a:xfrm>
            <a:prstGeom prst="rect">
              <a:avLst/>
            </a:prstGeom>
          </p:spPr>
        </p:pic>
      </p:grpSp>
      <p:pic>
        <p:nvPicPr>
          <p:cNvPr id="23" name="Imagem 22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567633B3-C9C4-4F05-5FA3-DC9631784E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42" b="13294"/>
          <a:stretch/>
        </p:blipFill>
        <p:spPr>
          <a:xfrm>
            <a:off x="6523037" y="4868862"/>
            <a:ext cx="1448982" cy="14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APIs REST: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2278062"/>
            <a:ext cx="8839199" cy="22898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APIs são um elemento central em soluções Web, arquiteturas baseadas em </a:t>
            </a:r>
            <a:r>
              <a:rPr lang="pt-BR" sz="3600" dirty="0" err="1">
                <a:solidFill>
                  <a:srgbClr val="494949"/>
                </a:solidFill>
              </a:rPr>
              <a:t>Microservices</a:t>
            </a:r>
            <a:r>
              <a:rPr lang="pt-BR" sz="3600" dirty="0">
                <a:solidFill>
                  <a:srgbClr val="494949"/>
                </a:solidFill>
              </a:rPr>
              <a:t> e até projetos mobile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2EA2662-2D5D-C9A0-D16F-D43140B0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9266237" y="2506662"/>
            <a:ext cx="2419320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08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APIs REST: preocupações comuns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Segurança, Autenticação, Autorização, Monitoramento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Caching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Como definir </a:t>
            </a:r>
            <a:r>
              <a:rPr lang="pt-BR" sz="2800" b="1" dirty="0">
                <a:solidFill>
                  <a:srgbClr val="494949"/>
                </a:solidFill>
              </a:rPr>
              <a:t>limites de utilização</a:t>
            </a:r>
            <a:r>
              <a:rPr lang="pt-BR" sz="2800" dirty="0">
                <a:solidFill>
                  <a:srgbClr val="494949"/>
                </a:solidFill>
              </a:rPr>
              <a:t> (Rate </a:t>
            </a:r>
            <a:r>
              <a:rPr lang="pt-BR" sz="2800" dirty="0" err="1">
                <a:solidFill>
                  <a:srgbClr val="494949"/>
                </a:solidFill>
              </a:rPr>
              <a:t>Limit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Diferentes protocolos </a:t>
            </a:r>
            <a:r>
              <a:rPr lang="pt-BR" sz="2800" dirty="0">
                <a:solidFill>
                  <a:srgbClr val="494949"/>
                </a:solidFill>
              </a:rPr>
              <a:t>(legados ou não)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Transformações</a:t>
            </a:r>
            <a:r>
              <a:rPr lang="pt-BR" sz="2800" dirty="0">
                <a:solidFill>
                  <a:srgbClr val="494949"/>
                </a:solidFill>
              </a:rPr>
              <a:t> em requisições e respostas atendendo requisitos de integração</a:t>
            </a:r>
          </a:p>
        </p:txBody>
      </p:sp>
      <p:pic>
        <p:nvPicPr>
          <p:cNvPr id="4" name="Imagem 3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12EA2662-2D5D-C9A0-D16F-D43140B02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42" b="13294"/>
          <a:stretch/>
        </p:blipFill>
        <p:spPr>
          <a:xfrm>
            <a:off x="9266237" y="2506662"/>
            <a:ext cx="2419320" cy="24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35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Tokens JWT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178239" cy="591546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JSON Web Tokens</a:t>
            </a:r>
            <a:br>
              <a:rPr lang="pt-BR" sz="2800" b="1" dirty="0">
                <a:solidFill>
                  <a:srgbClr val="494949"/>
                </a:solidFill>
              </a:rPr>
            </a:b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Alternativa mais adotada</a:t>
            </a:r>
            <a:r>
              <a:rPr lang="pt-BR" sz="2800" dirty="0">
                <a:solidFill>
                  <a:srgbClr val="494949"/>
                </a:solidFill>
              </a:rPr>
              <a:t> no mercado para implementar segurança em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</a:t>
            </a:r>
            <a:r>
              <a:rPr lang="pt-BR" sz="2800" b="1" dirty="0">
                <a:solidFill>
                  <a:srgbClr val="494949"/>
                </a:solidFill>
              </a:rPr>
              <a:t>base64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Estruturado em </a:t>
            </a:r>
            <a:r>
              <a:rPr lang="pt-BR" sz="2800" b="1" dirty="0">
                <a:solidFill>
                  <a:srgbClr val="494949"/>
                </a:solidFill>
              </a:rPr>
              <a:t>3 partes: Header, </a:t>
            </a:r>
            <a:r>
              <a:rPr lang="pt-BR" sz="2800" b="1" dirty="0" err="1">
                <a:solidFill>
                  <a:srgbClr val="494949"/>
                </a:solidFill>
              </a:rPr>
              <a:t>Payload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Signature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Access Tokens, Id Tokens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Refresh</a:t>
            </a:r>
            <a:r>
              <a:rPr lang="pt-BR" sz="2800" b="1" dirty="0">
                <a:solidFill>
                  <a:srgbClr val="494949"/>
                </a:solidFill>
              </a:rPr>
              <a:t> Tokens </a:t>
            </a:r>
            <a:r>
              <a:rPr lang="pt-BR" sz="2800" dirty="0">
                <a:solidFill>
                  <a:srgbClr val="494949"/>
                </a:solidFill>
              </a:rPr>
              <a:t>estão baseados em JWT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FE0A9B6-AAF2-2F13-2907-9C1036B482C3}"/>
              </a:ext>
            </a:extLst>
          </p:cNvPr>
          <p:cNvGrpSpPr/>
          <p:nvPr/>
        </p:nvGrpSpPr>
        <p:grpSpPr>
          <a:xfrm>
            <a:off x="8656637" y="2125662"/>
            <a:ext cx="2057400" cy="2133600"/>
            <a:chOff x="655637" y="1973262"/>
            <a:chExt cx="3657600" cy="37338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F8C3249-F16D-ABC1-3783-99892E9E8E32}"/>
                </a:ext>
              </a:extLst>
            </p:cNvPr>
            <p:cNvSpPr/>
            <p:nvPr/>
          </p:nvSpPr>
          <p:spPr bwMode="auto">
            <a:xfrm>
              <a:off x="655637" y="1973262"/>
              <a:ext cx="3657600" cy="3733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21B430D0-17D6-3E50-9E7C-889797A8E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7878" y="2373603"/>
              <a:ext cx="2933118" cy="2933118"/>
            </a:xfrm>
            <a:prstGeom prst="rect">
              <a:avLst/>
            </a:prstGeom>
          </p:spPr>
        </p:pic>
      </p:grpSp>
      <p:pic>
        <p:nvPicPr>
          <p:cNvPr id="9" name="Imagem 8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717F737-9FA6-06F0-4494-8D9004219D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42" b="13294"/>
          <a:stretch/>
        </p:blipFill>
        <p:spPr>
          <a:xfrm>
            <a:off x="9950991" y="4259261"/>
            <a:ext cx="1753646" cy="17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19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Tokens JWE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6062"/>
            <a:ext cx="8178239" cy="47643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JSON Web </a:t>
            </a:r>
            <a:r>
              <a:rPr lang="pt-BR" sz="3200" b="1" dirty="0" err="1">
                <a:solidFill>
                  <a:srgbClr val="494949"/>
                </a:solidFill>
              </a:rPr>
              <a:t>Encryption</a:t>
            </a:r>
            <a:br>
              <a:rPr lang="pt-BR" sz="3200" b="1" dirty="0">
                <a:solidFill>
                  <a:srgbClr val="494949"/>
                </a:solidFill>
              </a:rPr>
            </a:b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Mais seguro em relação a JWT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vários algoritmos de criptografia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Estruturado em </a:t>
            </a:r>
            <a:r>
              <a:rPr lang="pt-BR" sz="3200" b="1" dirty="0">
                <a:solidFill>
                  <a:srgbClr val="494949"/>
                </a:solidFill>
              </a:rPr>
              <a:t>5 partes: </a:t>
            </a:r>
            <a:r>
              <a:rPr lang="en-US" sz="3200" b="1" dirty="0">
                <a:solidFill>
                  <a:srgbClr val="494949"/>
                </a:solidFill>
              </a:rPr>
              <a:t>Protected Header, Encrypted Key, Initialization Vector, Ciphertext e Authentication Tag</a:t>
            </a:r>
            <a:endParaRPr lang="pt-BR" sz="3200" dirty="0">
              <a:solidFill>
                <a:srgbClr val="494949"/>
              </a:solidFill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FE0A9B6-AAF2-2F13-2907-9C1036B482C3}"/>
              </a:ext>
            </a:extLst>
          </p:cNvPr>
          <p:cNvGrpSpPr/>
          <p:nvPr/>
        </p:nvGrpSpPr>
        <p:grpSpPr>
          <a:xfrm>
            <a:off x="9113837" y="1363662"/>
            <a:ext cx="2057400" cy="2133600"/>
            <a:chOff x="655637" y="1973262"/>
            <a:chExt cx="3657600" cy="37338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F8C3249-F16D-ABC1-3783-99892E9E8E32}"/>
                </a:ext>
              </a:extLst>
            </p:cNvPr>
            <p:cNvSpPr/>
            <p:nvPr/>
          </p:nvSpPr>
          <p:spPr bwMode="auto">
            <a:xfrm>
              <a:off x="655637" y="1973262"/>
              <a:ext cx="3657600" cy="3733800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21B430D0-17D6-3E50-9E7C-889797A8E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7878" y="2373603"/>
              <a:ext cx="2933118" cy="2933118"/>
            </a:xfrm>
            <a:prstGeom prst="rect">
              <a:avLst/>
            </a:prstGeom>
          </p:spPr>
        </p:pic>
      </p:grpSp>
      <p:pic>
        <p:nvPicPr>
          <p:cNvPr id="9" name="Imagem 8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717F737-9FA6-06F0-4494-8D9004219D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042" b="13294"/>
          <a:stretch/>
        </p:blipFill>
        <p:spPr>
          <a:xfrm>
            <a:off x="10142537" y="3810450"/>
            <a:ext cx="1753646" cy="1754424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9F9FF44-B60E-6981-C54E-11B09E7286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2774" y="3802749"/>
            <a:ext cx="17621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77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833</TotalTime>
  <Words>880</Words>
  <Application>Microsoft Office PowerPoint</Application>
  <PresentationFormat>Personalizar</PresentationFormat>
  <Paragraphs>156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Implementando segurança em APIs REST Ferramentas, boas práticas, cuidados... </vt:lpstr>
      <vt:lpstr>Renato Groffe</vt:lpstr>
      <vt:lpstr>Participe de nossas iniciativas gratuitas</vt:lpstr>
      <vt:lpstr>Conteúdos desta apresentação</vt:lpstr>
      <vt:lpstr>Agenda</vt:lpstr>
      <vt:lpstr>APIs REST: uma visão geral</vt:lpstr>
      <vt:lpstr>APIs REST: preocupações comuns</vt:lpstr>
      <vt:lpstr>Tokens JWT </vt:lpstr>
      <vt:lpstr>Tokens JWE </vt:lpstr>
      <vt:lpstr>API Gateways: maior organização</vt:lpstr>
      <vt:lpstr>API Gateways: capacidades</vt:lpstr>
      <vt:lpstr>API Gateways: capacidades</vt:lpstr>
      <vt:lpstr>Identity Providers</vt:lpstr>
      <vt:lpstr>Segurança em APIs: algumas questões importantes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461</cp:revision>
  <dcterms:created xsi:type="dcterms:W3CDTF">2016-08-05T22:03:34Z</dcterms:created>
  <dcterms:modified xsi:type="dcterms:W3CDTF">2024-06-27T18:10:34Z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