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21"/>
  </p:notesMasterIdLst>
  <p:handoutMasterIdLst>
    <p:handoutMasterId r:id="rId22"/>
  </p:handoutMasterIdLst>
  <p:sldIdLst>
    <p:sldId id="1393" r:id="rId8"/>
    <p:sldId id="1800" r:id="rId9"/>
    <p:sldId id="1518" r:id="rId10"/>
    <p:sldId id="1803" r:id="rId11"/>
    <p:sldId id="1804" r:id="rId12"/>
    <p:sldId id="1805" r:id="rId13"/>
    <p:sldId id="1806" r:id="rId14"/>
    <p:sldId id="1794" r:id="rId15"/>
    <p:sldId id="1779" r:id="rId16"/>
    <p:sldId id="1797" r:id="rId17"/>
    <p:sldId id="1807" r:id="rId18"/>
    <p:sldId id="1615" r:id="rId19"/>
    <p:sldId id="1753" r:id="rId20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800"/>
            <p14:sldId id="1518"/>
            <p14:sldId id="1803"/>
            <p14:sldId id="1804"/>
            <p14:sldId id="1805"/>
            <p14:sldId id="1806"/>
            <p14:sldId id="1794"/>
            <p14:sldId id="1779"/>
            <p14:sldId id="1797"/>
            <p14:sldId id="1807"/>
          </p14:sldIdLst>
        </p14:section>
        <p14:section name="Finalizando" id="{CF622469-3E87-46BA-8ED6-912C47B00EF3}">
          <p14:sldIdLst>
            <p14:sldId id="1615"/>
            <p14:sldId id="175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73" d="100"/>
          <a:sy n="73" d="100"/>
        </p:scale>
        <p:origin x="979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commentAuthors" Target="comment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3/27/2025 3:03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3/27/2025 3:02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3:02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3:02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882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4D625-588F-30E7-C09B-92056AFA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63540E-EDA0-3F1D-E96D-973A58F83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60F385-048A-C64C-F736-75CE71973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8139348-7228-EB31-484A-80972297718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8D640-8C8B-FDB5-A454-ED0FDCD3A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AAD7B5F-372B-5186-C72E-B9EF3DE0AF0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3:02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F1C70B-6DC1-42EF-5D6F-39505795F6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44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3/27/2025 3:02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3/27/2025 3:02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78273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3:02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A05-8C16-021C-1A5C-53EB27C9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FB7C0A-528E-4721-544D-DD67F4D4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6595E2-D69A-31D3-45D7-FDEFAF981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ABDAB4-B5C1-92E1-5B28-FB0D6057C56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DCB78-FB51-5C10-A4B7-0B7DBED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070FF31-D8DF-FB72-42EF-7B3DFEE2F0D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3:02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FF03B-C44C-3D74-A17A-0C3B98E56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8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5999B-CAAE-E6DA-9527-B7B40B26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BD0C495-A744-D748-0A16-C830E2CD0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710FAF-67F5-1DAE-AD45-7632EE367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E56DB16D-D62F-C1D4-A268-6F2B6CD42E59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E3BBF-6C40-BE2C-54AE-7061A001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55C03BA-8890-AFA0-F02F-66BF48241FBE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3:02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0CA5B6-C19C-2504-1588-D9900133AA6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620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9FB8-0889-8279-E325-7F0395775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813E7F-A5CB-2750-E335-DFF6466C8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808997-5A17-ECA9-DCFD-D5FD7EBFE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6F9C4C8D-907E-04FD-5F5B-7DA48C44A01E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9BF66-40D5-9D1A-5F07-C78DC143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31D08AC8-D665-4B41-373A-84870868489D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3:02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81FBF38-701C-D1FF-9D04-74A9333D8E0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66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3E134-CEDA-10BF-1F5A-3150D4294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5BA33F4-D67D-C1C0-4768-10128679F3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5EDE898-CB98-0985-07E9-F073F189C9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EFDEC896-440B-A632-D942-3431D01BA657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985A2C-3874-28FA-616A-0ED4A599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A62F9E03-602F-698D-EC8F-AD99A86F7261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3:02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40A7CC-1536-6D91-0629-99657AD5538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943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3:02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91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A5A05-8C16-021C-1A5C-53EB27C9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FB7C0A-528E-4721-544D-DD67F4D4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6595E2-D69A-31D3-45D7-FDEFAF981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ABDAB4-B5C1-92E1-5B28-FB0D6057C560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2DCB78-FB51-5C10-A4B7-0B7DBED63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5070FF31-D8DF-FB72-42EF-7B3DFEE2F0D5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3/27/2025 3:02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CFF03B-C44C-3D74-A17A-0C3B98E56F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348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27/03/2025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eckov.i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cs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heatsheetseries.owasp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ivy.dev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scout/" TargetMode="External"/><Relationship Id="rId7" Type="http://schemas.openxmlformats.org/officeDocument/2006/relationships/image" Target="../media/image22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754062"/>
            <a:ext cx="11201400" cy="1937956"/>
          </a:xfrm>
        </p:spPr>
        <p:txBody>
          <a:bodyPr/>
          <a:lstStyle/>
          <a:p>
            <a:r>
              <a:rPr lang="pt-BR" sz="4800" b="1" dirty="0"/>
              <a:t>Segurança em Containers</a:t>
            </a:r>
            <a:br>
              <a:rPr lang="pt-BR" sz="4800" b="1" dirty="0"/>
            </a:br>
            <a:r>
              <a:rPr lang="pt-BR" sz="4000" b="1" dirty="0"/>
              <a:t>Boas práticas, ferramentas, pontos de atenção...</a:t>
            </a:r>
            <a:endParaRPr lang="pt-BR" sz="45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146455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D763268F-681D-935F-608E-D0C3A2EF6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A4994C0-1804-F5A4-AE54-2A9AB2B7F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648" y="5899069"/>
            <a:ext cx="1738259" cy="83621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4E33625-C64E-46D7-D862-B9BD589964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799" y="5783262"/>
            <a:ext cx="1750075" cy="1098828"/>
          </a:xfrm>
          <a:prstGeom prst="rect">
            <a:avLst/>
          </a:prstGeom>
        </p:spPr>
      </p:pic>
      <p:pic>
        <p:nvPicPr>
          <p:cNvPr id="8" name="Imagem 7" descr="Uma imagem contendo desenho&#10;&#10;Descrição gerada automaticamente">
            <a:extLst>
              <a:ext uri="{FF2B5EF4-FFF2-40B4-BE49-F238E27FC236}">
                <a16:creationId xmlns:a16="http://schemas.microsoft.com/office/drawing/2014/main" id="{0E36807F-BCE5-370A-BE0A-A490023D598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2713037" y="5946344"/>
            <a:ext cx="2405044" cy="785896"/>
          </a:xfrm>
          <a:prstGeom prst="rect">
            <a:avLst/>
          </a:prstGeom>
        </p:spPr>
      </p:pic>
      <p:pic>
        <p:nvPicPr>
          <p:cNvPr id="9" name="Imagem 8" descr="Uma imagem contendo objeto, relógio, placa, monitor&#10;&#10;Descrição gerada automaticamente">
            <a:extLst>
              <a:ext uri="{FF2B5EF4-FFF2-40B4-BE49-F238E27FC236}">
                <a16:creationId xmlns:a16="http://schemas.microsoft.com/office/drawing/2014/main" id="{6DA569D5-3A8E-45AC-370B-C78640E542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7817" y="5898592"/>
            <a:ext cx="2789238" cy="881399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BB164BE6-D55C-0EB0-7763-2BD2B89247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19838" y="3063345"/>
            <a:ext cx="2261276" cy="178569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AC777DB-D77D-DF53-A6BF-FFEBE114039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9358" r="31153" b="27022"/>
          <a:stretch/>
        </p:blipFill>
        <p:spPr>
          <a:xfrm>
            <a:off x="8845874" y="2887662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Checkov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testando seu código de infraestrutura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3804118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voltado a 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Infrastructure</a:t>
            </a:r>
            <a:r>
              <a:rPr lang="pt-BR" sz="2800" b="1" dirty="0">
                <a:solidFill>
                  <a:srgbClr val="494949"/>
                </a:solidFill>
              </a:rPr>
              <a:t>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Suporte a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 (YAML), </a:t>
            </a:r>
            <a:r>
              <a:rPr lang="pt-BR" sz="2800" b="1" dirty="0" err="1">
                <a:solidFill>
                  <a:srgbClr val="494949"/>
                </a:solidFill>
              </a:rPr>
              <a:t>Terraform</a:t>
            </a:r>
            <a:r>
              <a:rPr lang="pt-BR" sz="2800" b="1" dirty="0">
                <a:solidFill>
                  <a:srgbClr val="494949"/>
                </a:solidFill>
              </a:rPr>
              <a:t>, AWS Cloud </a:t>
            </a:r>
            <a:r>
              <a:rPr lang="pt-BR" sz="2800" b="1" dirty="0" err="1">
                <a:solidFill>
                  <a:srgbClr val="494949"/>
                </a:solidFill>
              </a:rPr>
              <a:t>Formation</a:t>
            </a:r>
            <a:r>
              <a:rPr lang="pt-BR" sz="2800" b="1" dirty="0">
                <a:solidFill>
                  <a:srgbClr val="494949"/>
                </a:solidFill>
              </a:rPr>
              <a:t>, Azure ARM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>
                <a:solidFill>
                  <a:srgbClr val="494949"/>
                </a:solidFill>
              </a:rPr>
              <a:t>Prisma Cloud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https://www.checkov.io/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Uma imagem contendo roda, desenho, relógio&#10;&#10;Descrição gerada automaticamente">
            <a:extLst>
              <a:ext uri="{FF2B5EF4-FFF2-40B4-BE49-F238E27FC236}">
                <a16:creationId xmlns:a16="http://schemas.microsoft.com/office/drawing/2014/main" id="{28FD8F96-8B87-3F19-C826-F2A9EE1FB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926" y="3197205"/>
            <a:ext cx="2998038" cy="60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8618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CD29B-4786-50B1-0BD9-33E9D2AAE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129A7-EC79-5236-CBB4-E01FEA94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KICS: uma alternativa para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IaC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51BFF7-2D31-FE2F-CCDE-8372D64B33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6781799" cy="53553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voltado a </a:t>
            </a:r>
            <a:r>
              <a:rPr lang="pt-BR" sz="2800" b="1" dirty="0" err="1">
                <a:solidFill>
                  <a:srgbClr val="494949"/>
                </a:solidFill>
              </a:rPr>
              <a:t>IaC</a:t>
            </a:r>
            <a:r>
              <a:rPr lang="pt-BR" sz="2800" b="1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Infrastructure</a:t>
            </a:r>
            <a:r>
              <a:rPr lang="pt-BR" sz="2800" b="1" dirty="0">
                <a:solidFill>
                  <a:srgbClr val="494949"/>
                </a:solidFill>
              </a:rPr>
              <a:t> as </a:t>
            </a:r>
            <a:r>
              <a:rPr lang="pt-BR" sz="2800" b="1" dirty="0" err="1">
                <a:solidFill>
                  <a:srgbClr val="494949"/>
                </a:solidFill>
              </a:rPr>
              <a:t>Code</a:t>
            </a:r>
            <a:r>
              <a:rPr lang="pt-BR" sz="2800" b="1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Suporte a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 (YAML), </a:t>
            </a:r>
            <a:r>
              <a:rPr lang="pt-BR" sz="2800" b="1" dirty="0" err="1">
                <a:solidFill>
                  <a:srgbClr val="494949"/>
                </a:solidFill>
              </a:rPr>
              <a:t>Terraform</a:t>
            </a:r>
            <a:r>
              <a:rPr lang="pt-BR" sz="2800" b="1" dirty="0">
                <a:solidFill>
                  <a:srgbClr val="494949"/>
                </a:solidFill>
              </a:rPr>
              <a:t>, AWS Cloud </a:t>
            </a:r>
            <a:r>
              <a:rPr lang="pt-BR" sz="2800" b="1" dirty="0" err="1">
                <a:solidFill>
                  <a:srgbClr val="494949"/>
                </a:solidFill>
              </a:rPr>
              <a:t>Formation</a:t>
            </a:r>
            <a:r>
              <a:rPr lang="pt-BR" sz="2800" b="1" dirty="0">
                <a:solidFill>
                  <a:srgbClr val="494949"/>
                </a:solidFill>
              </a:rPr>
              <a:t>, Azure ARM </a:t>
            </a:r>
            <a:r>
              <a:rPr lang="pt-BR" sz="2800" b="1" dirty="0" err="1">
                <a:solidFill>
                  <a:srgbClr val="494949"/>
                </a:solidFill>
              </a:rPr>
              <a:t>Templates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OpenAPI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 err="1">
                <a:solidFill>
                  <a:srgbClr val="494949"/>
                </a:solidFill>
              </a:rPr>
              <a:t>Checkmarx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https://www.kics.io/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Logotipo&#10;&#10;O conteúdo gerado por IA pode estar incorreto.">
            <a:extLst>
              <a:ext uri="{FF2B5EF4-FFF2-40B4-BE49-F238E27FC236}">
                <a16:creationId xmlns:a16="http://schemas.microsoft.com/office/drawing/2014/main" id="{CC9FD154-87D3-1BBA-6E18-1E91833DA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237" y="2325037"/>
            <a:ext cx="6218238" cy="242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8239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237" y="2125359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F0F90FE-8A00-22E9-EC76-7035CF729F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4819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820862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APISEC U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Ambassador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933" y="4142337"/>
            <a:ext cx="1403451" cy="140345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9155" y="4836355"/>
            <a:ext cx="1600799" cy="1600799"/>
          </a:xfrm>
          <a:prstGeom prst="rect">
            <a:avLst/>
          </a:prstGeom>
        </p:spPr>
      </p:pic>
      <p:pic>
        <p:nvPicPr>
          <p:cNvPr id="7" name="Imagem 6" descr="Placa azul com letras brancas&#10;&#10;O conteúdo gerado por IA pode estar incorreto.">
            <a:extLst>
              <a:ext uri="{FF2B5EF4-FFF2-40B4-BE49-F238E27FC236}">
                <a16:creationId xmlns:a16="http://schemas.microsoft.com/office/drawing/2014/main" id="{CAB713EA-9E3B-51D0-845C-81E073A9D4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5735" y="3702897"/>
            <a:ext cx="1699365" cy="169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8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897062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Segurança na utilização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Ferramentas e exemplos práticos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E43C2B92-AD53-46D6-6863-C8D2150D3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92200" y="4470506"/>
            <a:ext cx="2261276" cy="178569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6DF4E7B-ECF7-E13E-4A67-9AF40F6A0C7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358" r="31153" b="27022"/>
          <a:stretch/>
        </p:blipFill>
        <p:spPr>
          <a:xfrm>
            <a:off x="6218236" y="4294823"/>
            <a:ext cx="2367390" cy="2224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B63F-D44E-1932-7612-701D6305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6A00-2E31-E929-255A-E225213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Problemas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segurança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em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containers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1C4B8-AF7C-1B8D-D4B3-33197E199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7693834" cy="488133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Imagens desatualizadas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Vulnerabilidades em </a:t>
            </a:r>
            <a:r>
              <a:rPr lang="pt-BR" sz="2800" b="1" dirty="0">
                <a:solidFill>
                  <a:srgbClr val="494949"/>
                </a:solidFill>
              </a:rPr>
              <a:t>distribuições de sistemas operacionais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 err="1">
                <a:solidFill>
                  <a:srgbClr val="494949"/>
                </a:solidFill>
              </a:rPr>
              <a:t>Packages</a:t>
            </a:r>
            <a:r>
              <a:rPr lang="pt-BR" sz="2800" b="1" dirty="0">
                <a:solidFill>
                  <a:srgbClr val="494949"/>
                </a:solidFill>
              </a:rPr>
              <a:t> desatualizados</a:t>
            </a: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Falhas envolvendo </a:t>
            </a:r>
            <a:r>
              <a:rPr lang="pt-BR" sz="2800" b="1" dirty="0">
                <a:solidFill>
                  <a:srgbClr val="494949"/>
                </a:solidFill>
              </a:rPr>
              <a:t>configurações </a:t>
            </a:r>
            <a:r>
              <a:rPr lang="pt-BR" sz="2800" dirty="0">
                <a:solidFill>
                  <a:srgbClr val="494949"/>
                </a:solidFill>
              </a:rPr>
              <a:t>(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itens de configuração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Equívocos com </a:t>
            </a:r>
            <a:r>
              <a:rPr lang="pt-BR" sz="2800" b="1" dirty="0" err="1">
                <a:solidFill>
                  <a:srgbClr val="494949"/>
                </a:solidFill>
              </a:rPr>
              <a:t>permissionamento</a:t>
            </a:r>
            <a:r>
              <a:rPr lang="pt-BR" sz="2800" dirty="0">
                <a:solidFill>
                  <a:srgbClr val="494949"/>
                </a:solidFill>
              </a:rPr>
              <a:t> em ambientes que hospedam aplicações </a:t>
            </a:r>
            <a:r>
              <a:rPr lang="pt-BR" sz="2800" dirty="0" err="1">
                <a:solidFill>
                  <a:srgbClr val="494949"/>
                </a:solidFill>
              </a:rPr>
              <a:t>containerizadas</a:t>
            </a:r>
            <a:r>
              <a:rPr lang="pt-BR" sz="2800" dirty="0">
                <a:solidFill>
                  <a:srgbClr val="494949"/>
                </a:solidFill>
              </a:rPr>
              <a:t> (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b="1" dirty="0">
                <a:solidFill>
                  <a:srgbClr val="494949"/>
                </a:solidFill>
              </a:rPr>
              <a:t>, nuvem...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Exposição de </a:t>
            </a:r>
            <a:r>
              <a:rPr lang="pt-BR" sz="2800" b="1" dirty="0">
                <a:solidFill>
                  <a:srgbClr val="494949"/>
                </a:solidFill>
              </a:rPr>
              <a:t>portas especiais </a:t>
            </a:r>
            <a:r>
              <a:rPr lang="pt-BR" sz="2800" dirty="0">
                <a:solidFill>
                  <a:srgbClr val="494949"/>
                </a:solidFill>
              </a:rPr>
              <a:t>(</a:t>
            </a:r>
            <a:r>
              <a:rPr lang="pt-BR" sz="2800" b="1" dirty="0">
                <a:solidFill>
                  <a:srgbClr val="494949"/>
                </a:solidFill>
              </a:rPr>
              <a:t>80</a:t>
            </a:r>
            <a:r>
              <a:rPr lang="pt-BR" sz="2800" dirty="0">
                <a:solidFill>
                  <a:srgbClr val="494949"/>
                </a:solidFill>
              </a:rPr>
              <a:t>, por exemplo)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C936B1B-A555-A0A7-44E8-3D70F82CC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6DB7876-85ED-E716-73BC-C166846CA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22757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3BF42-1A31-7522-778E-A546C6E36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742EF-9E90-9C5B-06E3-77D8B435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Recomendações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para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uma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maior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</a:rPr>
              <a:t>segurança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27274D-E78F-1E6E-A362-535402CA7E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7922434" cy="505369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b="1" dirty="0">
                <a:solidFill>
                  <a:srgbClr val="494949"/>
                </a:solidFill>
              </a:rPr>
              <a:t>Imagens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 err="1">
                <a:solidFill>
                  <a:srgbClr val="494949"/>
                </a:solidFill>
              </a:rPr>
              <a:t>packages</a:t>
            </a:r>
            <a:r>
              <a:rPr lang="pt-BR" sz="2800" b="1" dirty="0">
                <a:solidFill>
                  <a:srgbClr val="494949"/>
                </a:solidFill>
              </a:rPr>
              <a:t> atualizados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Uso de </a:t>
            </a:r>
            <a:r>
              <a:rPr lang="pt-BR" sz="2800" b="1" dirty="0">
                <a:solidFill>
                  <a:srgbClr val="494949"/>
                </a:solidFill>
              </a:rPr>
              <a:t>imagens oficiais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Evitar o uso de imagens com </a:t>
            </a:r>
            <a:r>
              <a:rPr lang="pt-BR" sz="2800" dirty="0" err="1">
                <a:solidFill>
                  <a:srgbClr val="494949"/>
                </a:solidFill>
              </a:rPr>
              <a:t>tag</a:t>
            </a:r>
            <a:r>
              <a:rPr lang="pt-BR" sz="2800" dirty="0">
                <a:solidFill>
                  <a:srgbClr val="494949"/>
                </a:solidFill>
              </a:rPr>
              <a:t> </a:t>
            </a:r>
            <a:r>
              <a:rPr lang="pt-BR" sz="2800" b="1" dirty="0" err="1">
                <a:solidFill>
                  <a:srgbClr val="494949"/>
                </a:solidFill>
              </a:rPr>
              <a:t>latest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Cuidados com portas que são expostas (</a:t>
            </a:r>
            <a:r>
              <a:rPr lang="pt-BR" sz="2800" b="1" dirty="0">
                <a:solidFill>
                  <a:srgbClr val="494949"/>
                </a:solidFill>
              </a:rPr>
              <a:t>8080 </a:t>
            </a:r>
            <a:r>
              <a:rPr lang="pt-BR" sz="2800" dirty="0">
                <a:solidFill>
                  <a:srgbClr val="494949"/>
                </a:solidFill>
              </a:rPr>
              <a:t>ao invés de </a:t>
            </a:r>
            <a:r>
              <a:rPr lang="pt-BR" sz="2800" b="1" dirty="0">
                <a:solidFill>
                  <a:srgbClr val="494949"/>
                </a:solidFill>
              </a:rPr>
              <a:t>80</a:t>
            </a:r>
            <a:r>
              <a:rPr lang="pt-BR" sz="28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Adoção de </a:t>
            </a:r>
            <a:r>
              <a:rPr lang="pt-BR" sz="2800" b="1" dirty="0">
                <a:solidFill>
                  <a:srgbClr val="494949"/>
                </a:solidFill>
              </a:rPr>
              <a:t>ferramentas de </a:t>
            </a:r>
            <a:r>
              <a:rPr lang="pt-BR" sz="2800" b="1" dirty="0" err="1">
                <a:solidFill>
                  <a:srgbClr val="494949"/>
                </a:solidFill>
              </a:rPr>
              <a:t>scanning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corretamente </a:t>
            </a:r>
            <a:r>
              <a:rPr lang="pt-BR" sz="2800" b="1" dirty="0">
                <a:solidFill>
                  <a:srgbClr val="494949"/>
                </a:solidFill>
              </a:rPr>
              <a:t>permissões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Configurações definidas em </a:t>
            </a:r>
            <a:r>
              <a:rPr lang="pt-BR" sz="2800" b="1" dirty="0">
                <a:solidFill>
                  <a:srgbClr val="494949"/>
                </a:solidFill>
              </a:rPr>
              <a:t>variáveis de ambiente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Definir limites para execução de </a:t>
            </a:r>
            <a:r>
              <a:rPr lang="pt-BR" sz="2800" b="1" dirty="0">
                <a:solidFill>
                  <a:srgbClr val="494949"/>
                </a:solidFill>
              </a:rPr>
              <a:t>containers, </a:t>
            </a:r>
            <a:r>
              <a:rPr lang="pt-BR" sz="2800" b="1" dirty="0" err="1">
                <a:solidFill>
                  <a:srgbClr val="494949"/>
                </a:solidFill>
              </a:rPr>
              <a:t>Pods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  <a:endParaRPr lang="pt-BR" sz="2800" b="1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CF205BC3-52F3-5965-F36E-3A618E919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004E0BA-3B4B-A4CC-482F-6124F016F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9034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291F1-FDE7-D8D5-40C4-748F167D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D4EC3-7214-C77B-E44A-46B5BE5A0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chemeClr val="accent3">
                    <a:lumMod val="75000"/>
                  </a:schemeClr>
                </a:solidFill>
              </a:rPr>
              <a:t>A importância de ferramentas de automação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C45470-623B-0735-371E-67ADC0070D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437" y="1520658"/>
            <a:ext cx="8839199" cy="496751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rgbClr val="494949"/>
                </a:solidFill>
              </a:rPr>
              <a:t>Execução</a:t>
            </a:r>
            <a:r>
              <a:rPr lang="en-US" sz="2800" b="1" dirty="0">
                <a:solidFill>
                  <a:srgbClr val="494949"/>
                </a:solidFill>
              </a:rPr>
              <a:t> </a:t>
            </a:r>
            <a:r>
              <a:rPr lang="en-US" sz="2800" b="1" dirty="0" err="1">
                <a:solidFill>
                  <a:srgbClr val="494949"/>
                </a:solidFill>
              </a:rPr>
              <a:t>pré-agendada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análises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dirty="0" err="1">
                <a:solidFill>
                  <a:srgbClr val="494949"/>
                </a:solidFill>
              </a:rPr>
              <a:t>ou</a:t>
            </a:r>
            <a:r>
              <a:rPr lang="en-US" sz="2800" dirty="0">
                <a:solidFill>
                  <a:srgbClr val="494949"/>
                </a:solidFill>
              </a:rPr>
              <a:t> a </a:t>
            </a:r>
            <a:r>
              <a:rPr lang="en-US" sz="2800" dirty="0" err="1">
                <a:solidFill>
                  <a:srgbClr val="494949"/>
                </a:solidFill>
              </a:rPr>
              <a:t>partir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b="1" dirty="0" err="1">
                <a:solidFill>
                  <a:srgbClr val="494949"/>
                </a:solidFill>
              </a:rPr>
              <a:t>esteiras</a:t>
            </a:r>
            <a:r>
              <a:rPr lang="en-US" sz="2800" b="1" dirty="0">
                <a:solidFill>
                  <a:srgbClr val="494949"/>
                </a:solidFill>
              </a:rPr>
              <a:t> de CI</a:t>
            </a:r>
            <a:r>
              <a:rPr lang="en-US" sz="2800" b="1">
                <a:solidFill>
                  <a:srgbClr val="494949"/>
                </a:solidFill>
              </a:rPr>
              <a:t>/CD</a:t>
            </a:r>
            <a:endParaRPr lang="en-US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94949"/>
                </a:solidFill>
              </a:rPr>
              <a:t>Azure DevOps</a:t>
            </a:r>
            <a:r>
              <a:rPr lang="en-US" sz="2800" dirty="0">
                <a:solidFill>
                  <a:srgbClr val="494949"/>
                </a:solidFill>
              </a:rPr>
              <a:t>, </a:t>
            </a:r>
            <a:r>
              <a:rPr lang="en-US" sz="2800" b="1" dirty="0">
                <a:solidFill>
                  <a:srgbClr val="494949"/>
                </a:solidFill>
              </a:rPr>
              <a:t>GitHub Actions</a:t>
            </a:r>
            <a:r>
              <a:rPr lang="en-US" sz="2800" dirty="0">
                <a:solidFill>
                  <a:srgbClr val="494949"/>
                </a:solidFill>
              </a:rPr>
              <a:t>, </a:t>
            </a:r>
            <a:r>
              <a:rPr lang="en-US" sz="2800" b="1" dirty="0">
                <a:solidFill>
                  <a:srgbClr val="494949"/>
                </a:solidFill>
              </a:rPr>
              <a:t>GitLab</a:t>
            </a:r>
            <a:r>
              <a:rPr lang="en-US" sz="2800" dirty="0">
                <a:solidFill>
                  <a:srgbClr val="494949"/>
                </a:solidFill>
              </a:rPr>
              <a:t>…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494949"/>
                </a:solidFill>
              </a:rPr>
              <a:t>Existe</a:t>
            </a:r>
            <a:r>
              <a:rPr lang="en-US" sz="2800" dirty="0">
                <a:solidFill>
                  <a:srgbClr val="494949"/>
                </a:solidFill>
              </a:rPr>
              <a:t> um </a:t>
            </a:r>
            <a:r>
              <a:rPr lang="en-US" sz="2800" b="1" dirty="0" err="1">
                <a:solidFill>
                  <a:srgbClr val="494949"/>
                </a:solidFill>
              </a:rPr>
              <a:t>formato</a:t>
            </a:r>
            <a:r>
              <a:rPr lang="en-US" sz="2800" b="1" dirty="0">
                <a:solidFill>
                  <a:srgbClr val="494949"/>
                </a:solidFill>
              </a:rPr>
              <a:t> </a:t>
            </a:r>
            <a:r>
              <a:rPr lang="en-US" sz="2800" b="1" dirty="0" err="1">
                <a:solidFill>
                  <a:srgbClr val="494949"/>
                </a:solidFill>
              </a:rPr>
              <a:t>padronizado</a:t>
            </a:r>
            <a:r>
              <a:rPr lang="en-US" sz="2800" dirty="0">
                <a:solidFill>
                  <a:srgbClr val="494949"/>
                </a:solidFill>
              </a:rPr>
              <a:t> para a </a:t>
            </a:r>
            <a:r>
              <a:rPr lang="en-US" sz="2800" dirty="0" err="1">
                <a:solidFill>
                  <a:srgbClr val="494949"/>
                </a:solidFill>
              </a:rPr>
              <a:t>apresentação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resultados</a:t>
            </a:r>
            <a:r>
              <a:rPr lang="en-US" sz="2800" dirty="0">
                <a:solidFill>
                  <a:srgbClr val="494949"/>
                </a:solidFill>
              </a:rPr>
              <a:t> → </a:t>
            </a:r>
            <a:r>
              <a:rPr lang="en-US" sz="2800" b="1" dirty="0">
                <a:solidFill>
                  <a:srgbClr val="494949"/>
                </a:solidFill>
              </a:rPr>
              <a:t>SARIF (Static Analysis Results Interchange Format)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94949"/>
                </a:solidFill>
              </a:rPr>
              <a:t>Uso de </a:t>
            </a:r>
            <a:r>
              <a:rPr lang="en-US" sz="2800" b="1" dirty="0">
                <a:solidFill>
                  <a:srgbClr val="494949"/>
                </a:solidFill>
              </a:rPr>
              <a:t>CLI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dirty="0" err="1">
                <a:solidFill>
                  <a:srgbClr val="494949"/>
                </a:solidFill>
              </a:rPr>
              <a:t>ou</a:t>
            </a:r>
            <a:r>
              <a:rPr lang="en-US" sz="2800" dirty="0">
                <a:solidFill>
                  <a:srgbClr val="494949"/>
                </a:solidFill>
              </a:rPr>
              <a:t> </a:t>
            </a:r>
            <a:r>
              <a:rPr lang="en-US" sz="2800" b="1" dirty="0">
                <a:solidFill>
                  <a:srgbClr val="494949"/>
                </a:solidFill>
              </a:rPr>
              <a:t>containers</a:t>
            </a:r>
            <a:r>
              <a:rPr lang="en-US" sz="2800" dirty="0">
                <a:solidFill>
                  <a:srgbClr val="494949"/>
                </a:solidFill>
              </a:rPr>
              <a:t> para </a:t>
            </a:r>
            <a:r>
              <a:rPr lang="en-US" sz="2800" dirty="0" err="1">
                <a:solidFill>
                  <a:srgbClr val="494949"/>
                </a:solidFill>
              </a:rPr>
              <a:t>execução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análises</a:t>
            </a:r>
            <a:r>
              <a:rPr lang="en-US" sz="2800" dirty="0">
                <a:solidFill>
                  <a:srgbClr val="494949"/>
                </a:solidFill>
              </a:rPr>
              <a:t> de </a:t>
            </a:r>
            <a:r>
              <a:rPr lang="en-US" sz="2800" dirty="0" err="1">
                <a:solidFill>
                  <a:srgbClr val="494949"/>
                </a:solidFill>
              </a:rPr>
              <a:t>segurança</a:t>
            </a:r>
            <a:r>
              <a:rPr lang="en-US" sz="2800" dirty="0">
                <a:solidFill>
                  <a:srgbClr val="494949"/>
                </a:solidFill>
              </a:rPr>
              <a:t> a </a:t>
            </a:r>
            <a:r>
              <a:rPr lang="en-US" sz="2800" dirty="0" err="1">
                <a:solidFill>
                  <a:srgbClr val="494949"/>
                </a:solidFill>
              </a:rPr>
              <a:t>partir</a:t>
            </a:r>
            <a:r>
              <a:rPr lang="en-US" sz="2800" dirty="0">
                <a:solidFill>
                  <a:srgbClr val="494949"/>
                </a:solidFill>
              </a:rPr>
              <a:t> de ferramentas </a:t>
            </a:r>
            <a:r>
              <a:rPr lang="en-US" sz="2800" dirty="0" err="1">
                <a:solidFill>
                  <a:srgbClr val="494949"/>
                </a:solidFill>
              </a:rPr>
              <a:t>específicas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1C9825D-8B22-637E-0DF3-8AE454856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7636" y="1913786"/>
            <a:ext cx="1583476" cy="1583476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7D2C42AA-0906-2880-AD2A-E215F1DFE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04437" y="3878262"/>
            <a:ext cx="1513763" cy="15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63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FE15B-B043-1A95-8286-CF4D781E6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7A8E0-FBB7-DBDD-D797-B24DBFFC0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OWASP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Cheat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Sheet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 Series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35086E-3609-F97A-7F65-40B1BAE029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2185050"/>
            <a:ext cx="7467599" cy="268381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Recomendações para uso seguro de inúmeras tecnologias, incluindo </a:t>
            </a:r>
            <a:r>
              <a:rPr lang="pt-BR" sz="2800" b="1" dirty="0">
                <a:solidFill>
                  <a:srgbClr val="494949"/>
                </a:solidFill>
              </a:rPr>
              <a:t>containers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Kubernetes</a:t>
            </a:r>
            <a:r>
              <a:rPr lang="pt-BR" sz="2800" dirty="0">
                <a:solidFill>
                  <a:srgbClr val="494949"/>
                </a:solidFill>
              </a:rPr>
              <a:t>, soluções de </a:t>
            </a:r>
            <a:r>
              <a:rPr lang="pt-BR" sz="2800" b="1" dirty="0">
                <a:solidFill>
                  <a:srgbClr val="494949"/>
                </a:solidFill>
              </a:rPr>
              <a:t>CI/CD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>
                <a:solidFill>
                  <a:srgbClr val="494949"/>
                </a:solidFill>
              </a:rPr>
              <a:t>serviços em nuvem</a:t>
            </a:r>
            <a:r>
              <a:rPr lang="pt-BR" sz="2800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https://cheatsheetseries.owasp.org/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EFCDECA2-B3D1-D578-5C04-16E28E06D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505" y="1592262"/>
            <a:ext cx="4639442" cy="3576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209803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solidFill>
                  <a:schemeClr val="accent3">
                    <a:lumMod val="75000"/>
                  </a:schemeClr>
                </a:solidFill>
              </a:rPr>
              <a:t>Trivy</a:t>
            </a:r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: uma alternativa para containers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3"/>
            <a:ext cx="8839199" cy="457971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 err="1">
                <a:solidFill>
                  <a:srgbClr val="494949"/>
                </a:solidFill>
              </a:rPr>
              <a:t>Scanning</a:t>
            </a:r>
            <a:r>
              <a:rPr lang="pt-BR" sz="2800" dirty="0">
                <a:solidFill>
                  <a:srgbClr val="494949"/>
                </a:solidFill>
              </a:rPr>
              <a:t> de </a:t>
            </a:r>
            <a:r>
              <a:rPr lang="pt-BR" sz="2800" b="1" dirty="0">
                <a:solidFill>
                  <a:srgbClr val="494949"/>
                </a:solidFill>
              </a:rPr>
              <a:t>imagens</a:t>
            </a:r>
            <a:r>
              <a:rPr lang="pt-BR" sz="2800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Dockerfiles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Filesystem</a:t>
            </a:r>
            <a:r>
              <a:rPr lang="pt-BR" sz="2800" b="1" dirty="0">
                <a:solidFill>
                  <a:srgbClr val="494949"/>
                </a:solidFill>
              </a:rPr>
              <a:t>, </a:t>
            </a:r>
            <a:r>
              <a:rPr lang="pt-BR" sz="2800" b="1" dirty="0" err="1">
                <a:solidFill>
                  <a:srgbClr val="494949"/>
                </a:solidFill>
              </a:rPr>
              <a:t>Charts</a:t>
            </a:r>
            <a:r>
              <a:rPr lang="pt-BR" sz="2800" b="1" dirty="0">
                <a:solidFill>
                  <a:srgbClr val="494949"/>
                </a:solidFill>
              </a:rPr>
              <a:t> Helm, clusters</a:t>
            </a:r>
            <a:r>
              <a:rPr lang="pt-BR" sz="2800" dirty="0">
                <a:solidFill>
                  <a:srgbClr val="494949"/>
                </a:solidFill>
              </a:rPr>
              <a:t> (ainda em modo experimental)</a:t>
            </a:r>
            <a:r>
              <a:rPr lang="pt-BR" sz="2800" b="1" dirty="0">
                <a:solidFill>
                  <a:srgbClr val="494949"/>
                </a:solidFill>
              </a:rPr>
              <a:t>...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Identificação de vulnerabilidades como </a:t>
            </a:r>
            <a:r>
              <a:rPr lang="pt-BR" sz="2800" b="1" dirty="0">
                <a:solidFill>
                  <a:srgbClr val="494949"/>
                </a:solidFill>
              </a:rPr>
              <a:t>dependências desatualizadas</a:t>
            </a:r>
            <a:r>
              <a:rPr lang="pt-BR" sz="2800" dirty="0">
                <a:solidFill>
                  <a:srgbClr val="494949"/>
                </a:solidFill>
              </a:rPr>
              <a:t> (</a:t>
            </a:r>
            <a:r>
              <a:rPr lang="pt-BR" sz="2800" b="1" dirty="0">
                <a:solidFill>
                  <a:srgbClr val="494949"/>
                </a:solidFill>
              </a:rPr>
              <a:t>aplicação</a:t>
            </a:r>
            <a:r>
              <a:rPr lang="pt-BR" sz="2800" dirty="0">
                <a:solidFill>
                  <a:srgbClr val="494949"/>
                </a:solidFill>
              </a:rPr>
              <a:t> e </a:t>
            </a:r>
            <a:r>
              <a:rPr lang="pt-BR" sz="2800" b="1" dirty="0">
                <a:solidFill>
                  <a:srgbClr val="494949"/>
                </a:solidFill>
              </a:rPr>
              <a:t>sistema operacional</a:t>
            </a:r>
            <a:r>
              <a:rPr lang="pt-BR" sz="2800" dirty="0">
                <a:solidFill>
                  <a:srgbClr val="494949"/>
                </a:solidFill>
              </a:rPr>
              <a:t>), </a:t>
            </a:r>
            <a:r>
              <a:rPr lang="pt-BR" sz="2800" b="1" dirty="0">
                <a:solidFill>
                  <a:srgbClr val="494949"/>
                </a:solidFill>
              </a:rPr>
              <a:t>configurações</a:t>
            </a:r>
            <a:r>
              <a:rPr lang="pt-BR" sz="2800" dirty="0">
                <a:solidFill>
                  <a:srgbClr val="494949"/>
                </a:solidFill>
              </a:rPr>
              <a:t> e até mesmo alguns tipos de </a:t>
            </a:r>
            <a:r>
              <a:rPr lang="pt-BR" sz="2800" b="1" dirty="0" err="1">
                <a:solidFill>
                  <a:srgbClr val="494949"/>
                </a:solidFill>
              </a:rPr>
              <a:t>secrets</a:t>
            </a:r>
            <a:endParaRPr lang="pt-BR" sz="28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Projeto </a:t>
            </a:r>
            <a:r>
              <a:rPr lang="pt-BR" sz="2800" b="1" dirty="0">
                <a:solidFill>
                  <a:srgbClr val="494949"/>
                </a:solidFill>
              </a:rPr>
              <a:t>open </a:t>
            </a:r>
            <a:r>
              <a:rPr lang="pt-BR" sz="2800" b="1" dirty="0" err="1">
                <a:solidFill>
                  <a:srgbClr val="494949"/>
                </a:solidFill>
              </a:rPr>
              <a:t>source</a:t>
            </a:r>
            <a:r>
              <a:rPr lang="pt-BR" sz="2800" dirty="0">
                <a:solidFill>
                  <a:srgbClr val="494949"/>
                </a:solidFill>
              </a:rPr>
              <a:t> mantido pela </a:t>
            </a:r>
            <a:r>
              <a:rPr lang="pt-BR" sz="2800" b="1" dirty="0" err="1">
                <a:solidFill>
                  <a:srgbClr val="494949"/>
                </a:solidFill>
              </a:rPr>
              <a:t>Acqua</a:t>
            </a:r>
            <a:r>
              <a:rPr lang="pt-BR" sz="2800" b="1" dirty="0">
                <a:solidFill>
                  <a:srgbClr val="494949"/>
                </a:solidFill>
              </a:rPr>
              <a:t> Security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800" dirty="0">
                <a:solidFill>
                  <a:srgbClr val="494949"/>
                </a:solidFill>
              </a:rPr>
              <a:t>Site: </a:t>
            </a:r>
            <a:r>
              <a:rPr lang="pt-BR" sz="2800" dirty="0">
                <a:solidFill>
                  <a:srgbClr val="494949"/>
                </a:solidFill>
                <a:hlinkClick r:id="rId3"/>
              </a:rPr>
              <a:t>https://trivy.dev/</a:t>
            </a:r>
            <a:endParaRPr lang="pt-BR" sz="2800" dirty="0">
              <a:solidFill>
                <a:srgbClr val="494949"/>
              </a:solidFill>
            </a:endParaRPr>
          </a:p>
        </p:txBody>
      </p:sp>
      <p:pic>
        <p:nvPicPr>
          <p:cNvPr id="6" name="Imagem 5" descr="Gráfico, Logotipo, Gráfico de explosão solar&#10;&#10;Descrição gerada automaticamente">
            <a:extLst>
              <a:ext uri="{FF2B5EF4-FFF2-40B4-BE49-F238E27FC236}">
                <a16:creationId xmlns:a16="http://schemas.microsoft.com/office/drawing/2014/main" id="{CC3614DF-0E9F-72FC-6E8C-A1922462E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415" y="1439863"/>
            <a:ext cx="3689060" cy="38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21159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0B63F-D44E-1932-7612-701D6305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16A00-2E31-E929-255A-E2252133B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Docker Scout</a:t>
            </a:r>
            <a:endParaRPr lang="pt-BR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C1C4B8-AF7C-1B8D-D4B3-33197E19983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7003" y="1439862"/>
            <a:ext cx="8379634" cy="44319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Análise de vulnerabilidades em imagens de containers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Similar ao projeto </a:t>
            </a:r>
            <a:r>
              <a:rPr lang="pt-BR" sz="2400" b="1" dirty="0" err="1">
                <a:solidFill>
                  <a:srgbClr val="494949"/>
                </a:solidFill>
              </a:rPr>
              <a:t>Trivy</a:t>
            </a: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Execução via </a:t>
            </a:r>
            <a:r>
              <a:rPr lang="pt-BR" sz="2400" b="1" dirty="0">
                <a:solidFill>
                  <a:srgbClr val="494949"/>
                </a:solidFill>
              </a:rPr>
              <a:t>CLI</a:t>
            </a:r>
            <a:r>
              <a:rPr lang="pt-BR" sz="2400" dirty="0">
                <a:solidFill>
                  <a:srgbClr val="494949"/>
                </a:solidFill>
              </a:rPr>
              <a:t> ou </a:t>
            </a:r>
            <a:r>
              <a:rPr lang="pt-BR" sz="2400" b="1" dirty="0">
                <a:solidFill>
                  <a:srgbClr val="494949"/>
                </a:solidFill>
              </a:rPr>
              <a:t>container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494949"/>
                </a:solidFill>
              </a:rPr>
              <a:t>Resultados podem ser publicados em formatos como </a:t>
            </a:r>
            <a:r>
              <a:rPr lang="pt-BR" sz="2400" b="1" dirty="0">
                <a:solidFill>
                  <a:srgbClr val="494949"/>
                </a:solidFill>
              </a:rPr>
              <a:t>SARIF (</a:t>
            </a:r>
            <a:r>
              <a:rPr lang="pt-BR" sz="2400" b="1" dirty="0" err="1">
                <a:solidFill>
                  <a:srgbClr val="494949"/>
                </a:solidFill>
              </a:rPr>
              <a:t>Static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Analysis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Results</a:t>
            </a:r>
            <a:r>
              <a:rPr lang="pt-BR" sz="2400" b="1" dirty="0">
                <a:solidFill>
                  <a:srgbClr val="494949"/>
                </a:solidFill>
              </a:rPr>
              <a:t> </a:t>
            </a:r>
            <a:r>
              <a:rPr lang="pt-BR" sz="2400" b="1" dirty="0" err="1">
                <a:solidFill>
                  <a:srgbClr val="494949"/>
                </a:solidFill>
              </a:rPr>
              <a:t>Interchange</a:t>
            </a:r>
            <a:r>
              <a:rPr lang="pt-BR" sz="2400" b="1" dirty="0">
                <a:solidFill>
                  <a:srgbClr val="494949"/>
                </a:solidFill>
              </a:rPr>
              <a:t> Format)</a:t>
            </a:r>
            <a:r>
              <a:rPr lang="pt-BR" sz="2400" dirty="0">
                <a:solidFill>
                  <a:srgbClr val="494949"/>
                </a:solidFill>
              </a:rPr>
              <a:t> e </a:t>
            </a:r>
            <a:r>
              <a:rPr lang="pt-BR" sz="2400" b="1" dirty="0" err="1">
                <a:solidFill>
                  <a:srgbClr val="494949"/>
                </a:solidFill>
              </a:rPr>
              <a:t>Markdown</a:t>
            </a: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24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rgbClr val="494949"/>
                </a:solidFill>
              </a:rPr>
              <a:t>Site:</a:t>
            </a:r>
            <a:r>
              <a:rPr lang="pt-BR" sz="2400" dirty="0">
                <a:solidFill>
                  <a:srgbClr val="494949"/>
                </a:solidFill>
              </a:rPr>
              <a:t> </a:t>
            </a:r>
            <a:r>
              <a:rPr lang="pt-BR" sz="2400" dirty="0">
                <a:solidFill>
                  <a:srgbClr val="494949"/>
                </a:solidFill>
                <a:hlinkClick r:id="rId3"/>
              </a:rPr>
              <a:t>https://docs.docker.com/scout/</a:t>
            </a:r>
            <a:endParaRPr lang="pt-BR" sz="2400" b="1" dirty="0">
              <a:solidFill>
                <a:srgbClr val="494949"/>
              </a:solidFill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6C936B1B-A555-A0A7-44E8-3D70F82CCA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7237" y="1668935"/>
            <a:ext cx="2261276" cy="178569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96DB7876-85ED-E716-73BC-C166846CAC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51837" y="3415237"/>
            <a:ext cx="1892988" cy="18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95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1438</TotalTime>
  <Words>908</Words>
  <Application>Microsoft Office PowerPoint</Application>
  <PresentationFormat>Personalizar</PresentationFormat>
  <Paragraphs>129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13</vt:i4>
      </vt:variant>
    </vt:vector>
  </HeadingPairs>
  <TitlesOfParts>
    <vt:vector size="22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Segurança em Containers Boas práticas, ferramentas, pontos de atenção...</vt:lpstr>
      <vt:lpstr>Renato Groffe</vt:lpstr>
      <vt:lpstr>Agenda</vt:lpstr>
      <vt:lpstr>Problemas de segurança em containers</vt:lpstr>
      <vt:lpstr>Recomendações para uma maior segurança</vt:lpstr>
      <vt:lpstr>A importância de ferramentas de automação</vt:lpstr>
      <vt:lpstr>OWASP Cheat Sheet Series</vt:lpstr>
      <vt:lpstr>Trivy: uma alternativa para containers</vt:lpstr>
      <vt:lpstr>Docker Scout</vt:lpstr>
      <vt:lpstr>Checkov: testando seu código de infraestrutura</vt:lpstr>
      <vt:lpstr>KICS: uma alternativa para IaC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515</cp:revision>
  <dcterms:created xsi:type="dcterms:W3CDTF">2016-08-05T22:03:34Z</dcterms:created>
  <dcterms:modified xsi:type="dcterms:W3CDTF">2025-03-27T18:24:35Z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