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774" r:id="rId9"/>
    <p:sldId id="1765" r:id="rId10"/>
    <p:sldId id="1518" r:id="rId11"/>
    <p:sldId id="1767" r:id="rId12"/>
    <p:sldId id="1776" r:id="rId13"/>
    <p:sldId id="1777" r:id="rId14"/>
    <p:sldId id="1778" r:id="rId15"/>
    <p:sldId id="1779" r:id="rId16"/>
    <p:sldId id="1781" r:id="rId17"/>
    <p:sldId id="1782" r:id="rId18"/>
    <p:sldId id="1780" r:id="rId19"/>
    <p:sldId id="1783" r:id="rId20"/>
    <p:sldId id="176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5"/>
            <p14:sldId id="1518"/>
            <p14:sldId id="1767"/>
            <p14:sldId id="1776"/>
            <p14:sldId id="1777"/>
            <p14:sldId id="1778"/>
            <p14:sldId id="1779"/>
            <p14:sldId id="1781"/>
            <p14:sldId id="1782"/>
            <p14:sldId id="1780"/>
            <p14:sldId id="1783"/>
          </p14:sldIdLst>
        </p14:section>
        <p14:section name="Finalizando" id="{CF622469-3E87-46BA-8ED6-912C47B00EF3}">
          <p14:sldIdLst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5/10/2025 9:30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5/10/2025 9:30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3339-F7D7-CD3D-4196-377F2F7DE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9B650B-DDDA-7937-B275-78356427B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C5DA13-0758-6B34-33B8-A8A9A6A55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DE6EEB4-3D98-5EC8-1C04-CE094C63EB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4AC92-79CA-7A02-4227-2DB5FF6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D99AB8-D1E3-98AF-0946-4BD1C0ADFCE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10:03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3FE3F-6DF2-405A-4D1A-999895AF85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0E37-7E0E-B05F-A356-E5359C53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400-E127-3525-1ED8-098C0DFB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11A937-1A95-6078-90E7-D65B6A37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87087A-7558-AC7A-5464-E4502612A7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BD39-2D96-008B-9DB2-CB373C1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BCBE1A8-711D-EC90-4143-EC39BF0816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10:03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15306-794C-2992-E477-1AC3C4FBC7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6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705C-315C-8F5F-FFE2-96B18756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8F36EB-EB95-D052-A11E-8C535BC1D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D78C56-EE17-1EAE-3964-7CE4FDA21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70BA64A-59A6-F683-ED9A-0C6A02F369F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ADD55-209D-47B6-DC37-84A76654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DF995EE-8AEF-3658-E976-856FDFCED62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10:09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05DE1B-9FFB-AE79-2D2C-F48552021A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60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5/10/2025 9:30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9:30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EED2-491E-4FD4-AC3B-1396DA9E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547B38-84B7-3BDD-5720-F65112D3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13D8CE-88A0-DC69-AAD1-30BB41B5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9CB23FB-A9CD-B16A-904F-9CC85EE3DF4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2E14F-6D5C-D0BE-DD06-BFBD711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7DB50B-0B28-19E9-EA45-1D0F180A4A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124F7-AEF3-4DA9-FE7E-081BC03722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6265-DF63-C12D-9099-F8D1561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2310CD-C1F9-E115-32F2-8AE0FEFE9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DE301-903D-7E9C-2DB7-BE6F27FAD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D26B900-94D1-8903-13DB-7CD0927845F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641FF-8C80-8455-C77B-BA3CCB08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975CF28-939A-FFAE-D7BB-2F7CEE1F99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9:59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5ECA7-3042-D6FF-B560-CD40CEEE01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4B5F-8B80-C520-84C9-6D90541D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08D174-BD52-E4AE-2AFF-E610E83A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738357-50E1-2D3E-86A9-BFBA5E5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4341452-FBCE-2925-65C2-C49447A24E8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16A58-39D5-29F2-69BE-750B6C9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38DBF62-F971-5A18-EAF8-CF90189064D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10:02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566382-4CF3-3E93-2573-044390DD9C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2DB3-948A-F90C-5BA6-D8FF5CA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D5E50B-CED6-4F5C-C635-E1CB6030E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AC422A-A8E5-A890-FBB9-C51AB499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297BE08-E84F-0090-58FD-E6BB540C60D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4E3C4-E296-0B07-0926-05E5D9E7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4EDD55-BE45-F2AC-8551-4791D4CD613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10:02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FDBB7-A9EE-6254-0384-BAB7CB8026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4800" b="1" dirty="0"/>
              <a:t>Utilizando seus Dados em Bases Relacionais com </a:t>
            </a:r>
            <a:r>
              <a:rPr lang="pt-BR" sz="4800" b="1" dirty="0" err="1"/>
              <a:t>IAs</a:t>
            </a:r>
            <a:r>
              <a:rPr lang="pt-BR" sz="4800" b="1" dirty="0"/>
              <a:t> Generativas</a:t>
            </a:r>
            <a:br>
              <a:rPr lang="pt-BR" sz="6600" b="1" dirty="0"/>
            </a:br>
            <a:r>
              <a:rPr lang="pt-BR" sz="3600" b="1" dirty="0"/>
              <a:t>Um exemplo prático e rápido com </a:t>
            </a:r>
            <a:r>
              <a:rPr lang="pt-BR" sz="3600" b="1" dirty="0" err="1"/>
              <a:t>Semantic</a:t>
            </a:r>
            <a:r>
              <a:rPr lang="pt-BR" sz="3600" b="1" dirty="0"/>
              <a:t> Kernel!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CDBEA2-89BF-8049-A86C-0129543F6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237" y="3040062"/>
            <a:ext cx="2286341" cy="22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F63B-1D8B-A529-CDB7-40D0E96E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61C27-3C9C-6DC0-B419-C785F7A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660FD-3B5A-C01D-149F-68C78BD50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tudo isso</a:t>
            </a:r>
          </a:p>
          <a:p>
            <a:r>
              <a:rPr lang="pt-BR" dirty="0">
                <a:solidFill>
                  <a:srgbClr val="494949"/>
                </a:solidFill>
              </a:rPr>
              <a:t>sem transformações</a:t>
            </a:r>
          </a:p>
          <a:p>
            <a:r>
              <a:rPr lang="pt-BR" dirty="0">
                <a:solidFill>
                  <a:srgbClr val="494949"/>
                </a:solidFill>
              </a:rPr>
              <a:t>ou reprocessamentos?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FE21C-23ED-2BA3-51A6-A9328DC8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B2546F3-687B-9399-84CA-2CD606D5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31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1A634-9519-2780-6ACB-CF732AEF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9AA8-9E28-3EC2-B525-0C83B5D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Kernel 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: uma alternativa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1F132-E1F4-CB6D-974C-8F39CC9D9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 funções como </a:t>
            </a:r>
            <a:r>
              <a:rPr lang="pt-BR" sz="3200" b="1" dirty="0">
                <a:solidFill>
                  <a:srgbClr val="494949"/>
                </a:solidFill>
              </a:rPr>
              <a:t>plugins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interação com múltiplas fontes de dados</a:t>
            </a:r>
            <a:r>
              <a:rPr lang="pt-BR" sz="3200" dirty="0">
                <a:solidFill>
                  <a:srgbClr val="494949"/>
                </a:solidFill>
              </a:rPr>
              <a:t> (bancos de dados, APIs)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integração e configuração</a:t>
            </a:r>
            <a:r>
              <a:rPr lang="pt-BR" sz="3200" dirty="0">
                <a:solidFill>
                  <a:srgbClr val="494949"/>
                </a:solidFill>
              </a:rPr>
              <a:t> com modelos de IA pré-existentes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BBC7D6-F32E-AE83-858A-CC903E58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D2B4445-0BA1-3F99-4BAC-FE8A178FF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8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4EE93-2E6C-9830-78A9-F6A1E8C8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B0913C-35D7-937D-A6FC-9A31BF796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08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D30D-DC55-958B-4D7B-3C829D4D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CD3E-C83E-8121-372C-7686FD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2F1F858-2435-23CF-F4A6-D8306132229F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4616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bg1"/>
                </a:solidFill>
              </a:rPr>
              <a:t>github.com/renatogroffe/SemanticKernel-Databases_GlobalAzure2025-DEVPIRA</a:t>
            </a:r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8995DC-0759-DBDF-D539-0CF0F435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2B5985-58BC-4C9C-47BF-C1640628B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635" y="1243893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4105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4616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bg1"/>
                </a:solidFill>
              </a:rPr>
              <a:t>github.com/renatogroffe/SemanticKernel-Databases_GlobalAzure2025-DEVPIRA</a:t>
            </a:r>
            <a:endParaRPr lang="pt-BR" sz="18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6DC3D-E751-7055-A738-592021F5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4CA67F-C04E-0CD3-4218-D244798EC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635" y="1243893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Semantic</a:t>
            </a:r>
            <a:r>
              <a:rPr lang="pt-BR" sz="3200" dirty="0">
                <a:solidFill>
                  <a:srgbClr val="494949"/>
                </a:solidFill>
              </a:rPr>
              <a:t> Kernel: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IAs</a:t>
            </a:r>
            <a:r>
              <a:rPr lang="pt-BR" sz="3200" dirty="0">
                <a:solidFill>
                  <a:srgbClr val="494949"/>
                </a:solidFill>
              </a:rPr>
              <a:t> generativas + Bancos de Dados Transacionais: desafios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7BB14-A8D0-73DD-8D77-4DE56CDD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39544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Development</a:t>
            </a:r>
            <a:r>
              <a:rPr lang="pt-BR" sz="3200" b="1" dirty="0">
                <a:solidFill>
                  <a:srgbClr val="494949"/>
                </a:solidFill>
              </a:rPr>
              <a:t> Kit</a:t>
            </a:r>
            <a:r>
              <a:rPr lang="pt-BR" sz="3200" dirty="0">
                <a:solidFill>
                  <a:srgbClr val="494949"/>
                </a:solidFill>
              </a:rPr>
              <a:t> para </a:t>
            </a:r>
            <a:r>
              <a:rPr lang="pt-BR" sz="3200" b="1" dirty="0">
                <a:solidFill>
                  <a:srgbClr val="494949"/>
                </a:solidFill>
              </a:rPr>
              <a:t>facilitar a integração com agentes e modelos de 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ao desenvolvimento de </a:t>
            </a:r>
            <a:r>
              <a:rPr lang="pt-BR" sz="3200" b="1" dirty="0">
                <a:solidFill>
                  <a:srgbClr val="494949"/>
                </a:solidFill>
              </a:rPr>
              <a:t>plugins</a:t>
            </a:r>
            <a:r>
              <a:rPr lang="pt-BR" sz="3200" dirty="0">
                <a:solidFill>
                  <a:srgbClr val="494949"/>
                </a:solidFill>
              </a:rPr>
              <a:t>, trazendo uma maior </a:t>
            </a:r>
            <a:r>
              <a:rPr lang="pt-BR" sz="3200" b="1" dirty="0">
                <a:solidFill>
                  <a:srgbClr val="494949"/>
                </a:solidFill>
              </a:rPr>
              <a:t>extensibilidade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Bibliotecas mais estáveis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E0595EC-5DF9-35D8-E8A6-7066600C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37" y="2049462"/>
            <a:ext cx="2819741" cy="28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A3A8-3210-33A6-A0B2-8A4F454C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75A5-3AAF-EC4D-77A8-162716C7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3E14B-4F4F-F7C4-ECF1-B8A904268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16127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 suportadas atualmente (</a:t>
            </a:r>
            <a:r>
              <a:rPr lang="pt-BR" sz="3200" b="1" dirty="0">
                <a:solidFill>
                  <a:srgbClr val="494949"/>
                </a:solidFill>
              </a:rPr>
              <a:t>de forma oficial</a:t>
            </a:r>
            <a:r>
              <a:rPr lang="pt-BR" sz="3200" dirty="0">
                <a:solidFill>
                  <a:srgbClr val="494949"/>
                </a:solidFill>
              </a:rPr>
              <a:t>): </a:t>
            </a:r>
            <a:r>
              <a:rPr lang="pt-BR" sz="3200" b="1" dirty="0">
                <a:solidFill>
                  <a:srgbClr val="494949"/>
                </a:solidFill>
              </a:rPr>
              <a:t>.NET/C#, Java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AD044-F480-A401-3659-8C93CB7F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37" y="3941914"/>
            <a:ext cx="1937621" cy="1937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9F6EE-0213-21AC-F53B-BF09ABD9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837" y="3576943"/>
            <a:ext cx="1242580" cy="2278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EDC1EA-0CF9-A0B6-3FBF-35D70E64E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37" y="3705811"/>
            <a:ext cx="2190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71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D304-C1C3-A9F2-91CC-277EAE88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8988-09D0-C9B7-84AB-297631F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72A72-3869-A570-5E0A-C16B44E56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16127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Connectors</a:t>
            </a:r>
            <a:r>
              <a:rPr lang="pt-BR" sz="3200" dirty="0">
                <a:solidFill>
                  <a:srgbClr val="494949"/>
                </a:solidFill>
              </a:rPr>
              <a:t> integrando com múltiplas soluções: </a:t>
            </a:r>
            <a:r>
              <a:rPr lang="pt-BR" sz="3200" b="1" dirty="0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r>
              <a:rPr lang="pt-BR" sz="3200" b="1" dirty="0">
                <a:solidFill>
                  <a:srgbClr val="494949"/>
                </a:solidFill>
              </a:rPr>
              <a:t> Azure OpenAI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Ollama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E7250D-3C6A-CCF2-1C17-68BC027D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37" y="3924960"/>
            <a:ext cx="1774756" cy="17984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A88D22-FB43-F843-4FBD-7A422BE2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37" y="3649662"/>
            <a:ext cx="2209800" cy="2209800"/>
          </a:xfrm>
          <a:prstGeom prst="rect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A18F422-FF49-8D70-AD92-BD066ECF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837" y="3461275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28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C280-7C50-BE3B-8CEF-A59612AC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B85-3F05-F216-CDF5-AFE5F44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B28F-3F53-3FA5-5643-03DBCD896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2780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Dados transacionais podem ser encontrados nos mais </a:t>
            </a:r>
            <a:r>
              <a:rPr lang="pt-BR" sz="2800" b="1" dirty="0">
                <a:solidFill>
                  <a:srgbClr val="494949"/>
                </a:solidFill>
              </a:rPr>
              <a:t>variados formatos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Múltiplas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Atualizações constantes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Grande volume</a:t>
            </a:r>
            <a:r>
              <a:rPr lang="pt-BR" sz="2800" dirty="0">
                <a:solidFill>
                  <a:srgbClr val="494949"/>
                </a:solidFill>
              </a:rPr>
              <a:t> de transações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7162F-8CAD-1B49-55E2-8CC1B57B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231037C-5E66-DDC9-9C67-B1F77EB0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01A4-5D6A-30C6-552D-E47236C0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BFE8-7B51-4920-F6EA-841AE89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E343C-A201-715E-B4D0-73D77C9E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se utilizássemos</a:t>
            </a:r>
          </a:p>
          <a:p>
            <a:r>
              <a:rPr lang="pt-BR" dirty="0">
                <a:solidFill>
                  <a:srgbClr val="494949"/>
                </a:solidFill>
              </a:rPr>
              <a:t>o poder de </a:t>
            </a:r>
            <a:r>
              <a:rPr lang="pt-BR" dirty="0" err="1">
                <a:solidFill>
                  <a:srgbClr val="494949"/>
                </a:solidFill>
              </a:rPr>
              <a:t>IAs</a:t>
            </a:r>
            <a:r>
              <a:rPr lang="pt-BR" dirty="0">
                <a:solidFill>
                  <a:srgbClr val="494949"/>
                </a:solidFill>
              </a:rPr>
              <a:t> generativas</a:t>
            </a:r>
          </a:p>
          <a:p>
            <a:r>
              <a:rPr lang="pt-BR" dirty="0">
                <a:solidFill>
                  <a:srgbClr val="494949"/>
                </a:solidFill>
              </a:rPr>
              <a:t>com estes dados?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4C774-7CDF-19DD-C0E6-707A3C41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D86B9E5-1142-3FEB-09D5-D59F9238E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2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853</TotalTime>
  <Words>688</Words>
  <Application>Microsoft Office PowerPoint</Application>
  <PresentationFormat>Personalizar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Utilizando seus Dados em Bases Relacionais com IAs Generativas Um exemplo prático e rápido com Semantic Kernel!</vt:lpstr>
      <vt:lpstr>Renato Groffe</vt:lpstr>
      <vt:lpstr>Conteúdos desta apresentação</vt:lpstr>
      <vt:lpstr>Agenda</vt:lpstr>
      <vt:lpstr>Semantic Kernel: uma visão geral</vt:lpstr>
      <vt:lpstr>Semantic Kernel: uma visão geral</vt:lpstr>
      <vt:lpstr>Semantic Kernel: uma visão geral</vt:lpstr>
      <vt:lpstr>IAs + Bases de Dados Relacionais</vt:lpstr>
      <vt:lpstr>IAs + Bases de Dados Relacionais</vt:lpstr>
      <vt:lpstr>IAs + Bases de Dados Relacionais</vt:lpstr>
      <vt:lpstr>Kernel Functions: uma alternativa</vt:lpstr>
      <vt:lpstr>Apresentação do PowerPoint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474</cp:revision>
  <dcterms:created xsi:type="dcterms:W3CDTF">2016-08-05T22:03:34Z</dcterms:created>
  <dcterms:modified xsi:type="dcterms:W3CDTF">2025-05-10T13:10:08Z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