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7"/>
  </p:notesMasterIdLst>
  <p:handoutMasterIdLst>
    <p:handoutMasterId r:id="rId28"/>
  </p:handoutMasterIdLst>
  <p:sldIdLst>
    <p:sldId id="1393" r:id="rId8"/>
    <p:sldId id="1690" r:id="rId9"/>
    <p:sldId id="1766" r:id="rId10"/>
    <p:sldId id="1702" r:id="rId11"/>
    <p:sldId id="1707" r:id="rId12"/>
    <p:sldId id="1765" r:id="rId13"/>
    <p:sldId id="1518" r:id="rId14"/>
    <p:sldId id="1760" r:id="rId15"/>
    <p:sldId id="1752" r:id="rId16"/>
    <p:sldId id="1767" r:id="rId17"/>
    <p:sldId id="1757" r:id="rId18"/>
    <p:sldId id="1756" r:id="rId19"/>
    <p:sldId id="1758" r:id="rId20"/>
    <p:sldId id="1759" r:id="rId21"/>
    <p:sldId id="1763" r:id="rId22"/>
    <p:sldId id="1764" r:id="rId23"/>
    <p:sldId id="1748" r:id="rId24"/>
    <p:sldId id="1615" r:id="rId25"/>
    <p:sldId id="1753" r:id="rId2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66"/>
            <p14:sldId id="1702"/>
            <p14:sldId id="1707"/>
            <p14:sldId id="1765"/>
            <p14:sldId id="1518"/>
            <p14:sldId id="1760"/>
            <p14:sldId id="1752"/>
            <p14:sldId id="1767"/>
            <p14:sldId id="1757"/>
            <p14:sldId id="1756"/>
            <p14:sldId id="1758"/>
            <p14:sldId id="1759"/>
            <p14:sldId id="1763"/>
            <p14:sldId id="1764"/>
            <p14:sldId id="1748"/>
          </p14:sldIdLst>
        </p14:section>
        <p14:section name="Finalizando" id="{CF622469-3E87-46BA-8ED6-912C47B00EF3}">
          <p14:sldIdLst>
            <p14:sldId id="1615"/>
            <p14:sldId id="1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9/28/2023 1:44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9/28/2023 1:44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9/28/2023 1:44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9/28/2023 1:44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10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9/28/2023 1:44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78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9/28/2023 1:44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7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9/28/2023 1:44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91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9/28/2023 1:44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19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9/28/2023 1:44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06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9/28/2023 1:44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17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9/28/2023 1:44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9/28/2023 1:44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9/28/2023 1:44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9/28/2023 1:44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9/28/2023 1:44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3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9/28/2023 1:44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7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jp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ShiftLeftRight_DevOpsExperience-Set202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4400" b="1" dirty="0"/>
              <a:t>Não recomece um projeto, inicie com Shift </a:t>
            </a:r>
            <a:r>
              <a:rPr lang="pt-BR" sz="4400" b="1" dirty="0" err="1"/>
              <a:t>Left</a:t>
            </a:r>
            <a:br>
              <a:rPr lang="pt-BR" sz="4400" b="1" dirty="0"/>
            </a:br>
            <a:r>
              <a:rPr lang="pt-BR" sz="3600" b="1" dirty="0"/>
              <a:t>Escolhendo componentes open </a:t>
            </a:r>
            <a:r>
              <a:rPr lang="pt-BR" sz="3600" b="1" dirty="0" err="1"/>
              <a:t>source</a:t>
            </a:r>
            <a:r>
              <a:rPr lang="pt-BR" sz="3600" b="1" dirty="0"/>
              <a:t> certos desde o início</a:t>
            </a:r>
            <a:endParaRPr lang="pt-BR" sz="2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4994C0-1804-F5A4-AE54-2A9AB2B7F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48" y="5899069"/>
            <a:ext cx="1738259" cy="8362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E33625-C64E-46D7-D862-B9BD58996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799" y="5783262"/>
            <a:ext cx="1750075" cy="1098828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9" name="Imagem 8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DA569D5-3A8E-45AC-370B-C78640E54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817" y="5898592"/>
            <a:ext cx="2789238" cy="8813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DA705A8-182B-2AAF-089D-482EE73BFDCA}"/>
              </a:ext>
            </a:extLst>
          </p:cNvPr>
          <p:cNvSpPr txBox="1">
            <a:spLocks/>
          </p:cNvSpPr>
          <p:nvPr/>
        </p:nvSpPr>
        <p:spPr bwMode="white">
          <a:xfrm>
            <a:off x="6523037" y="3146454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Walter </a:t>
            </a:r>
            <a:r>
              <a:rPr lang="en-US" b="1" dirty="0" err="1"/>
              <a:t>Coan</a:t>
            </a:r>
            <a:endParaRPr lang="en-US" b="1" dirty="0"/>
          </a:p>
          <a:p>
            <a:r>
              <a:rPr lang="en-US" sz="2800" dirty="0"/>
              <a:t>Microsoft MVP</a:t>
            </a:r>
          </a:p>
          <a:p>
            <a:r>
              <a:rPr lang="en-US" sz="2800" dirty="0"/>
              <a:t>linkedin.com/in/waltercoan/</a:t>
            </a:r>
            <a:br>
              <a:rPr lang="en-US" sz="2800" dirty="0"/>
            </a:br>
            <a:r>
              <a:rPr lang="en-US" sz="2800" dirty="0"/>
              <a:t>waltercoan.com.br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381EA-746C-120E-FC24-D463F32D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11CF16-16AB-5156-5333-5D321C0B4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C4935459-6EAB-38D6-1BB2-64E11B84F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92" r="17190"/>
          <a:stretch/>
        </p:blipFill>
        <p:spPr>
          <a:xfrm>
            <a:off x="1798637" y="426187"/>
            <a:ext cx="8305800" cy="62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345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Problemas comuns em Aplicações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DevOps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285616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Mudanças tecnológicas bruscas, reflexo da falta de planejamento inicial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Imprevisibilidade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Apreensão com ambientes de Produção</a:t>
            </a:r>
          </a:p>
        </p:txBody>
      </p:sp>
      <p:pic>
        <p:nvPicPr>
          <p:cNvPr id="4" name="Imagem 3" descr="Uma imagem contendo medidor, relógio&#10;&#10;Descrição gerada automaticamente">
            <a:extLst>
              <a:ext uri="{FF2B5EF4-FFF2-40B4-BE49-F238E27FC236}">
                <a16:creationId xmlns:a16="http://schemas.microsoft.com/office/drawing/2014/main" id="{B2CB71E1-A751-3AE5-D446-08787975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7" y="4716462"/>
            <a:ext cx="3733800" cy="18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338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Shift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left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Shift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right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podem ser uma solução...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03436" y="5536082"/>
            <a:ext cx="3886201" cy="1735860"/>
          </a:xfrm>
        </p:spPr>
        <p:txBody>
          <a:bodyPr/>
          <a:lstStyle/>
          <a:p>
            <a:r>
              <a:rPr lang="pt-BR" sz="3600" dirty="0">
                <a:solidFill>
                  <a:srgbClr val="494949"/>
                </a:solidFill>
              </a:rPr>
              <a:t>Shift </a:t>
            </a:r>
            <a:r>
              <a:rPr lang="pt-BR" sz="3600" dirty="0" err="1">
                <a:solidFill>
                  <a:srgbClr val="494949"/>
                </a:solidFill>
              </a:rPr>
              <a:t>left</a:t>
            </a:r>
            <a:br>
              <a:rPr lang="pt-BR" sz="3600" dirty="0">
                <a:solidFill>
                  <a:srgbClr val="494949"/>
                </a:solidFill>
              </a:rPr>
            </a:br>
            <a:r>
              <a:rPr lang="pt-BR" sz="1800" dirty="0">
                <a:solidFill>
                  <a:srgbClr val="494949"/>
                </a:solidFill>
              </a:rPr>
              <a:t>Assegurar que requisitos/design são cumpridos</a:t>
            </a:r>
            <a:br>
              <a:rPr lang="pt-BR" sz="1800" dirty="0">
                <a:solidFill>
                  <a:srgbClr val="494949"/>
                </a:solidFill>
              </a:rPr>
            </a:b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11" name="Imagem 10" descr="Uma imagem contendo medidor, relógio&#10;&#10;Descrição gerada automaticamente">
            <a:extLst>
              <a:ext uri="{FF2B5EF4-FFF2-40B4-BE49-F238E27FC236}">
                <a16:creationId xmlns:a16="http://schemas.microsoft.com/office/drawing/2014/main" id="{7BB2FB6A-3E88-4558-EC58-CF30B04B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37" y="1287462"/>
            <a:ext cx="8428038" cy="4174007"/>
          </a:xfrm>
          <a:prstGeom prst="rect">
            <a:avLst/>
          </a:prstGeom>
        </p:spPr>
      </p:pic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DD2062CC-06C3-4DBB-7AC8-44367C4EAF8E}"/>
              </a:ext>
            </a:extLst>
          </p:cNvPr>
          <p:cNvSpPr txBox="1">
            <a:spLocks/>
          </p:cNvSpPr>
          <p:nvPr/>
        </p:nvSpPr>
        <p:spPr>
          <a:xfrm>
            <a:off x="6630822" y="5536082"/>
            <a:ext cx="3886201" cy="123726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solidFill>
                  <a:srgbClr val="494949"/>
                </a:solidFill>
              </a:rPr>
              <a:t>Shift </a:t>
            </a:r>
            <a:r>
              <a:rPr lang="pt-BR" sz="3600" dirty="0" err="1">
                <a:solidFill>
                  <a:srgbClr val="494949"/>
                </a:solidFill>
              </a:rPr>
              <a:t>right</a:t>
            </a:r>
            <a:endParaRPr lang="pt-BR" sz="3600" dirty="0">
              <a:solidFill>
                <a:srgbClr val="494949"/>
              </a:solidFill>
            </a:endParaRPr>
          </a:p>
          <a:p>
            <a:r>
              <a:rPr lang="pt-BR" sz="1800" dirty="0">
                <a:solidFill>
                  <a:srgbClr val="494949"/>
                </a:solidFill>
              </a:rPr>
              <a:t>Assegurar performance, resiliência e confiabilidade</a:t>
            </a:r>
            <a:endParaRPr lang="pt-BR" sz="3600" dirty="0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929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Shift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left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501060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Atender às necessidades do negócio, com uma melhor validação dos requisitos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validando questões como qualidade, segurança, configurações esperadas e performance no </a:t>
            </a:r>
            <a:r>
              <a:rPr lang="pt-BR" sz="3200" b="1" dirty="0">
                <a:solidFill>
                  <a:srgbClr val="494949"/>
                </a:solidFill>
              </a:rPr>
              <a:t>início do processo de Desenvolvimento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Antecipar necessidades e eventuais problemas que ocorreriam em Produção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922C282-084E-E49B-2F90-3F39E72AA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637" y="2737438"/>
            <a:ext cx="2143124" cy="21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935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Shift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right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Atender às necessidades do negócio, com uma melhor validação dos requisitos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validando questões como qualidade, segurança, configurações esperadas e performance </a:t>
            </a:r>
            <a:r>
              <a:rPr lang="pt-BR" sz="3200" b="1" dirty="0">
                <a:solidFill>
                  <a:srgbClr val="494949"/>
                </a:solidFill>
              </a:rPr>
              <a:t>em Produção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Foco em situações reais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1A5A7059-C939-633C-E1FF-09A4F34D5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0037" y="2354262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432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Shift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right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algumas estratégias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49462"/>
            <a:ext cx="8839199" cy="279461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Chaos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Engineering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Synthetic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monitoring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Canary releases, Blue-</a:t>
            </a:r>
            <a:r>
              <a:rPr lang="pt-BR" sz="3200" dirty="0" err="1">
                <a:solidFill>
                  <a:srgbClr val="494949"/>
                </a:solidFill>
              </a:rPr>
              <a:t>green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deployments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1A5A7059-C939-633C-E1FF-09A4F34D5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0037" y="2354262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6508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Shift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left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, Shift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right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Microservices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11456"/>
            <a:ext cx="8229599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Validações mais próximas do mundo real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Menores surpresas entre ambientes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Contribuições para otimização de performance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F89EE5-721B-C110-CF5A-4F668BE23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037" y="2582862"/>
            <a:ext cx="2772338" cy="215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5761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Considerações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Faça </a:t>
            </a:r>
            <a:r>
              <a:rPr lang="pt-BR" sz="2800" b="1" dirty="0">
                <a:solidFill>
                  <a:srgbClr val="494949"/>
                </a:solidFill>
              </a:rPr>
              <a:t>provas de conceito</a:t>
            </a:r>
            <a:r>
              <a:rPr lang="pt-BR" sz="2800" dirty="0">
                <a:solidFill>
                  <a:srgbClr val="494949"/>
                </a:solidFill>
              </a:rPr>
              <a:t> sempre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Elabore </a:t>
            </a:r>
            <a:r>
              <a:rPr lang="pt-BR" sz="2800" b="1" dirty="0">
                <a:solidFill>
                  <a:srgbClr val="494949"/>
                </a:solidFill>
              </a:rPr>
              <a:t>diagramas e representações da sua arquitetura</a:t>
            </a:r>
            <a:r>
              <a:rPr lang="pt-BR" sz="2800" dirty="0">
                <a:solidFill>
                  <a:srgbClr val="494949"/>
                </a:solidFill>
              </a:rPr>
              <a:t>, em conformidade com requisitos de negócio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Utilize </a:t>
            </a:r>
            <a:r>
              <a:rPr lang="pt-BR" sz="2800" b="1" dirty="0">
                <a:solidFill>
                  <a:srgbClr val="494949"/>
                </a:solidFill>
              </a:rPr>
              <a:t>containers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Infra como Código (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Automatize seus testes desde o início</a:t>
            </a:r>
          </a:p>
        </p:txBody>
      </p:sp>
      <p:pic>
        <p:nvPicPr>
          <p:cNvPr id="7" name="Imagem 6" descr="Uma imagem contendo medidor, relógio&#10;&#10;Descrição gerada automaticamente">
            <a:extLst>
              <a:ext uri="{FF2B5EF4-FFF2-40B4-BE49-F238E27FC236}">
                <a16:creationId xmlns:a16="http://schemas.microsoft.com/office/drawing/2014/main" id="{9DF2BA42-D013-1F86-7C3E-A10ADBCF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37" y="2660979"/>
            <a:ext cx="3405509" cy="16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759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https://github.com/renatogroffe/ShiftLeftRight_DevOpsExperience-Set2023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125662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8513A041-D192-E669-E6EF-FAD61BAB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037" y="2302854"/>
            <a:ext cx="1824673" cy="18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 autorizado Microsoft (MCT) e AWS na Ka Solution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Desenvolvedor de software na CDB Data Solution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Professor universitário na UNIVILLE – Joinville/SC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Walter Coan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http://www.waltercoan.com.br</a:t>
            </a:r>
          </a:p>
        </p:txBody>
      </p:sp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Foto em preto e branco de homem com óculos de grau&#10;&#10;Descrição gerada automaticamente">
            <a:extLst>
              <a:ext uri="{FF2B5EF4-FFF2-40B4-BE49-F238E27FC236}">
                <a16:creationId xmlns:a16="http://schemas.microsoft.com/office/drawing/2014/main" id="{2953D49F-2520-9C1F-DE3E-6F395279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010" y="685239"/>
            <a:ext cx="2182638" cy="21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147999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Iniciativas gratuitas</a:t>
            </a:r>
          </a:p>
        </p:txBody>
      </p:sp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7" y="3725862"/>
            <a:ext cx="11810999" cy="517065"/>
          </a:xfrm>
        </p:spPr>
        <p:txBody>
          <a:bodyPr/>
          <a:lstStyle/>
          <a:p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https://github.com/renatogroffe/ShiftLeftRight_DevOpsExperience-Set2023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Imagem 3" descr="Uma imagem contendo medidor, relógio&#10;&#10;Descrição gerada automaticamente">
            <a:extLst>
              <a:ext uri="{FF2B5EF4-FFF2-40B4-BE49-F238E27FC236}">
                <a16:creationId xmlns:a16="http://schemas.microsoft.com/office/drawing/2014/main" id="{B2DA8157-1F5A-6DB0-9F79-21C170919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037" y="4564062"/>
            <a:ext cx="3733800" cy="1849174"/>
          </a:xfrm>
          <a:prstGeom prst="rect">
            <a:avLst/>
          </a:prstGeom>
        </p:spPr>
      </p:pic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2DBC0C19-A83E-26E7-2549-7BF0B00C1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337" y="1478755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Problemas em Software e </a:t>
            </a:r>
            <a:r>
              <a:rPr lang="pt-BR" sz="3600" dirty="0" err="1">
                <a:solidFill>
                  <a:srgbClr val="494949"/>
                </a:solidFill>
              </a:rPr>
              <a:t>DevOps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Shift </a:t>
            </a:r>
            <a:r>
              <a:rPr lang="pt-BR" sz="3600" dirty="0" err="1">
                <a:solidFill>
                  <a:srgbClr val="494949"/>
                </a:solidFill>
              </a:rPr>
              <a:t>left</a:t>
            </a:r>
            <a:r>
              <a:rPr lang="pt-BR" sz="3600" dirty="0">
                <a:solidFill>
                  <a:srgbClr val="494949"/>
                </a:solidFill>
              </a:rPr>
              <a:t>, Shift </a:t>
            </a:r>
            <a:r>
              <a:rPr lang="pt-BR" sz="3600" dirty="0" err="1">
                <a:solidFill>
                  <a:srgbClr val="494949"/>
                </a:solidFill>
              </a:rPr>
              <a:t>right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 descr="Uma imagem contendo medidor, relógio&#10;&#10;Descrição gerada automaticamente">
            <a:extLst>
              <a:ext uri="{FF2B5EF4-FFF2-40B4-BE49-F238E27FC236}">
                <a16:creationId xmlns:a16="http://schemas.microsoft.com/office/drawing/2014/main" id="{B2DA8157-1F5A-6DB0-9F79-21C17091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37" y="4487862"/>
            <a:ext cx="3733800" cy="18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Acompanhe projetos open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...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9F49E07-2120-79C0-DF7B-D3C43406A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037" y="1419611"/>
            <a:ext cx="4148139" cy="250781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8AB09D8-16FA-9227-74E6-1D3C821C5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237" y="4321008"/>
            <a:ext cx="5075238" cy="2057722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BB9A88A8-0E6A-39AB-DC9C-1FD6C4D7C2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6037" y="4868862"/>
            <a:ext cx="3079124" cy="1197972"/>
          </a:xfrm>
          <a:prstGeom prst="rect">
            <a:avLst/>
          </a:prstGeom>
        </p:spPr>
      </p:pic>
      <p:pic>
        <p:nvPicPr>
          <p:cNvPr id="14" name="Imagem 13" descr="Uma imagem contendo Texto&#10;&#10;Descrição gerada automaticamente">
            <a:extLst>
              <a:ext uri="{FF2B5EF4-FFF2-40B4-BE49-F238E27FC236}">
                <a16:creationId xmlns:a16="http://schemas.microsoft.com/office/drawing/2014/main" id="{EC3C6C50-F94B-E483-E11B-3C8AEDB9D7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4349" y="1790616"/>
            <a:ext cx="4762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426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Problemas comuns em Aplicações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DevOps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10896599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Abismo entre requisitos x implementações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de unidade têm um escopo limitado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mais complexos nem sempre são implementados</a:t>
            </a:r>
          </a:p>
        </p:txBody>
      </p:sp>
      <p:pic>
        <p:nvPicPr>
          <p:cNvPr id="9" name="Imagem 8" descr="Uma imagem contendo medidor, relógio&#10;&#10;Descrição gerada automaticamente">
            <a:extLst>
              <a:ext uri="{FF2B5EF4-FFF2-40B4-BE49-F238E27FC236}">
                <a16:creationId xmlns:a16="http://schemas.microsoft.com/office/drawing/2014/main" id="{D721663A-14CF-704C-2EDA-D1375AD7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7" y="4716462"/>
            <a:ext cx="3733800" cy="18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053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706</TotalTime>
  <Words>911</Words>
  <Application>Microsoft Office PowerPoint</Application>
  <PresentationFormat>Personalizar</PresentationFormat>
  <Paragraphs>151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Não recomece um projeto, inicie com Shift Left Escolhendo componentes open source certos desde o início</vt:lpstr>
      <vt:lpstr>Renato Groffe</vt:lpstr>
      <vt:lpstr>Walter Coan</vt:lpstr>
      <vt:lpstr>Renato Groffe - Comunidades</vt:lpstr>
      <vt:lpstr>Iniciativas gratuitas</vt:lpstr>
      <vt:lpstr>Conteúdos desta apresentação</vt:lpstr>
      <vt:lpstr>Agenda</vt:lpstr>
      <vt:lpstr>Acompanhe projetos open source...</vt:lpstr>
      <vt:lpstr>Problemas comuns em Aplicações e DevOps</vt:lpstr>
      <vt:lpstr>Apresentação do PowerPoint</vt:lpstr>
      <vt:lpstr>Problemas comuns em Aplicações e DevOps</vt:lpstr>
      <vt:lpstr>Shift left e Shift right: podem ser uma solução...</vt:lpstr>
      <vt:lpstr>Shift left</vt:lpstr>
      <vt:lpstr>Shift right</vt:lpstr>
      <vt:lpstr>Shift right: algumas estratégias</vt:lpstr>
      <vt:lpstr>Shift left, Shift right e Microservices</vt:lpstr>
      <vt:lpstr>Considerações importantes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445</cp:revision>
  <dcterms:created xsi:type="dcterms:W3CDTF">2016-08-05T22:03:34Z</dcterms:created>
  <dcterms:modified xsi:type="dcterms:W3CDTF">2023-09-28T16:48:26Z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