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2"/>
  </p:notesMasterIdLst>
  <p:handoutMasterIdLst>
    <p:handoutMasterId r:id="rId23"/>
  </p:handoutMasterIdLst>
  <p:sldIdLst>
    <p:sldId id="1695" r:id="rId8"/>
    <p:sldId id="1690" r:id="rId9"/>
    <p:sldId id="1702" r:id="rId10"/>
    <p:sldId id="1518" r:id="rId11"/>
    <p:sldId id="1684" r:id="rId12"/>
    <p:sldId id="1705" r:id="rId13"/>
    <p:sldId id="1704" r:id="rId14"/>
    <p:sldId id="1685" r:id="rId15"/>
    <p:sldId id="1667" r:id="rId16"/>
    <p:sldId id="1687" r:id="rId17"/>
    <p:sldId id="1688" r:id="rId18"/>
    <p:sldId id="1683" r:id="rId19"/>
    <p:sldId id="1734" r:id="rId20"/>
    <p:sldId id="1672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695"/>
            <p14:sldId id="1690"/>
            <p14:sldId id="1702"/>
            <p14:sldId id="1518"/>
            <p14:sldId id="1684"/>
            <p14:sldId id="1705"/>
            <p14:sldId id="1704"/>
            <p14:sldId id="1685"/>
            <p14:sldId id="1667"/>
            <p14:sldId id="1687"/>
            <p14:sldId id="1688"/>
            <p14:sldId id="1683"/>
            <p14:sldId id="1734"/>
          </p14:sldIdLst>
        </p14:section>
        <p14:section name="Finalizando" id="{CF622469-3E87-46BA-8ED6-912C47B00EF3}">
          <p14:sldIdLst>
            <p14:sldId id="16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292929"/>
    <a:srgbClr val="FE4A19"/>
    <a:srgbClr val="A80000"/>
    <a:srgbClr val="FFFFFF"/>
    <a:srgbClr val="F8F8F8"/>
    <a:srgbClr val="BAD80A"/>
    <a:srgbClr val="5C2D91"/>
    <a:srgbClr val="0078D7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5262" autoAdjust="0"/>
  </p:normalViewPr>
  <p:slideViewPr>
    <p:cSldViewPr>
      <p:cViewPr varScale="1">
        <p:scale>
          <a:sx n="94" d="100"/>
          <a:sy n="94" d="100"/>
        </p:scale>
        <p:origin x="24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10/18/2022 3:04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10/18/2022 3:04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10/18/2022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10/18/2022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5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10/18/2022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92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10/18/2022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8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7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10/18/2022 3:04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465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10/18/2022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3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10/18/2022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5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10/18/2022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3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10/18/2022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24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10/18/2022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6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10/18/2022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338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jp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3C1613A-D1A7-45D6-AB87-C39395D0F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486" y="5899069"/>
            <a:ext cx="1738259" cy="836219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8991" y="3076651"/>
            <a:ext cx="5517355" cy="1752600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82EEA9B-7A15-4DC0-A9D1-FCE9AB711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637" y="5783262"/>
            <a:ext cx="1750075" cy="1098828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D3A28379-5E0D-44BE-9E37-522F7379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94" y="245490"/>
            <a:ext cx="11274305" cy="3262941"/>
          </a:xfrm>
        </p:spPr>
        <p:txBody>
          <a:bodyPr/>
          <a:lstStyle/>
          <a:p>
            <a:r>
              <a:rPr lang="pt-BR" sz="6000" b="1" dirty="0"/>
              <a:t>.NET: Passado, Presente, Futuro, Mercado de Trabalho…</a:t>
            </a:r>
            <a:endParaRPr lang="pt-BR" sz="6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2FFDE8C-38E7-41A5-9814-6FBEF7A6B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1179" y="2291868"/>
            <a:ext cx="1260840" cy="1260840"/>
          </a:xfrm>
          <a:prstGeom prst="rect">
            <a:avLst/>
          </a:prstGeom>
        </p:spPr>
      </p:pic>
      <p:pic>
        <p:nvPicPr>
          <p:cNvPr id="17" name="Imagem 16" descr="Uma imagem contendo desenho&#10;&#10;Descrição gerada automaticamente">
            <a:extLst>
              <a:ext uri="{FF2B5EF4-FFF2-40B4-BE49-F238E27FC236}">
                <a16:creationId xmlns:a16="http://schemas.microsoft.com/office/drawing/2014/main" id="{4E014D93-8521-45F2-BEC0-53CE0665A81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39572A77-EED5-22E4-6E62-AA722B533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0841" y="2266445"/>
            <a:ext cx="1260840" cy="126084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B9491C05-210D-F704-079D-93040F487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24582" y="3756750"/>
            <a:ext cx="1260841" cy="1260841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1BD0B070-E00F-E849-9744-995E7604DA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4641" y="3761806"/>
            <a:ext cx="1153492" cy="115349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7BB139F-B6C0-1911-BEB2-D532210D20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59004" y="3803236"/>
            <a:ext cx="1011962" cy="1214355"/>
          </a:xfrm>
          <a:prstGeom prst="rect">
            <a:avLst/>
          </a:prstGeom>
        </p:spPr>
      </p:pic>
      <p:pic>
        <p:nvPicPr>
          <p:cNvPr id="22" name="Imagem 21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501AA12A-480A-A32A-9941-BE66A710E5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59165" y="2141067"/>
            <a:ext cx="1411641" cy="141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44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.NET Core e ASP.NET Core – Primórdios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8762999" cy="409958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Chamados inicialmente de </a:t>
            </a:r>
            <a:r>
              <a:rPr lang="pt-BR" sz="2400" b="1" dirty="0">
                <a:solidFill>
                  <a:srgbClr val="494949"/>
                </a:solidFill>
              </a:rPr>
              <a:t>ASP.NET vNext/.NET </a:t>
            </a:r>
            <a:r>
              <a:rPr lang="pt-BR" sz="2400" b="1" dirty="0" err="1">
                <a:solidFill>
                  <a:srgbClr val="494949"/>
                </a:solidFill>
              </a:rPr>
              <a:t>vNext</a:t>
            </a: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Primeiros releases em 2014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Rebatizado como </a:t>
            </a:r>
            <a:r>
              <a:rPr lang="pt-BR" sz="2400" b="1" dirty="0">
                <a:solidFill>
                  <a:srgbClr val="494949"/>
                </a:solidFill>
              </a:rPr>
              <a:t>.NET Core 1.0</a:t>
            </a:r>
            <a:r>
              <a:rPr lang="pt-BR" sz="2400" dirty="0">
                <a:solidFill>
                  <a:srgbClr val="494949"/>
                </a:solidFill>
              </a:rPr>
              <a:t> e </a:t>
            </a:r>
            <a:r>
              <a:rPr lang="pt-BR" sz="2400" b="1" dirty="0">
                <a:solidFill>
                  <a:srgbClr val="494949"/>
                </a:solidFill>
              </a:rPr>
              <a:t>ASP.NET Core 1.0</a:t>
            </a:r>
            <a:r>
              <a:rPr lang="pt-BR" sz="2400" dirty="0">
                <a:solidFill>
                  <a:srgbClr val="494949"/>
                </a:solidFill>
              </a:rPr>
              <a:t> em </a:t>
            </a:r>
            <a:r>
              <a:rPr lang="pt-BR" sz="2400" b="1" dirty="0">
                <a:solidFill>
                  <a:srgbClr val="494949"/>
                </a:solidFill>
              </a:rPr>
              <a:t>Janeiro/2016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Um novo framework, </a:t>
            </a:r>
            <a:r>
              <a:rPr lang="pt-BR" sz="2400" b="1" dirty="0">
                <a:solidFill>
                  <a:srgbClr val="494949"/>
                </a:solidFill>
              </a:rPr>
              <a:t>completamente reescrito</a:t>
            </a:r>
          </a:p>
          <a:p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Open </a:t>
            </a:r>
            <a:r>
              <a:rPr lang="pt-BR" sz="2400" b="1" dirty="0" err="1">
                <a:solidFill>
                  <a:srgbClr val="494949"/>
                </a:solidFill>
              </a:rPr>
              <a:t>source</a:t>
            </a:r>
            <a:endParaRPr lang="pt-BR" sz="2400" b="1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6644C3-03FC-BFBB-A418-C7C873F69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37" y="23593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295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.NET Core e ASP.NET Core –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7467599" cy="52260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Multiplataforma: </a:t>
            </a:r>
            <a:r>
              <a:rPr lang="pt-BR" sz="2800" b="1" dirty="0">
                <a:solidFill>
                  <a:srgbClr val="494949"/>
                </a:solidFill>
              </a:rPr>
              <a:t>Windows, Linux e Mac</a:t>
            </a:r>
          </a:p>
          <a:p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a </a:t>
            </a:r>
            <a:r>
              <a:rPr lang="pt-BR" sz="2800" b="1" dirty="0">
                <a:solidFill>
                  <a:srgbClr val="494949"/>
                </a:solidFill>
              </a:rPr>
              <a:t>containers Docker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C#</a:t>
            </a:r>
            <a:r>
              <a:rPr lang="pt-BR" sz="2800" dirty="0">
                <a:solidFill>
                  <a:srgbClr val="494949"/>
                </a:solidFill>
              </a:rPr>
              <a:t> se consolida como a </a:t>
            </a:r>
            <a:r>
              <a:rPr lang="pt-BR" sz="2800" b="1" dirty="0">
                <a:solidFill>
                  <a:srgbClr val="494949"/>
                </a:solidFill>
              </a:rPr>
              <a:t>principal linguagem da plataforma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Surge o </a:t>
            </a:r>
            <a:r>
              <a:rPr lang="pt-BR" sz="2800" b="1" dirty="0">
                <a:solidFill>
                  <a:srgbClr val="494949"/>
                </a:solidFill>
              </a:rPr>
              <a:t>Visual Studio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dirty="0">
                <a:solidFill>
                  <a:srgbClr val="494949"/>
                </a:solidFill>
              </a:rPr>
              <a:t> (</a:t>
            </a:r>
            <a:r>
              <a:rPr lang="pt-BR" sz="2800" b="1" dirty="0">
                <a:solidFill>
                  <a:srgbClr val="494949"/>
                </a:solidFill>
              </a:rPr>
              <a:t>2015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.NET Core 3.1 lançado no final de 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6F463E-0891-4652-C7A4-CC92D2D0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37" y="1897062"/>
            <a:ext cx="1986315" cy="1986315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6B8DEA4F-B8AD-6AEC-4D8F-0A3E13221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37" y="3883377"/>
            <a:ext cx="1469796" cy="14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139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.NET 5, .NET 6, .NET 7…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7010399" cy="47643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Unificação da plataforma .NET\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Visual Studio 2022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.NET 5</a:t>
            </a:r>
            <a:r>
              <a:rPr lang="pt-BR" sz="3200" dirty="0">
                <a:solidFill>
                  <a:srgbClr val="494949"/>
                </a:solidFill>
              </a:rPr>
              <a:t> lançado em </a:t>
            </a:r>
            <a:r>
              <a:rPr lang="pt-BR" sz="3200" b="1" dirty="0">
                <a:solidFill>
                  <a:srgbClr val="494949"/>
                </a:solidFill>
              </a:rPr>
              <a:t>Novembro/2020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.NET 6</a:t>
            </a:r>
            <a:r>
              <a:rPr lang="pt-BR" sz="3200" dirty="0">
                <a:solidFill>
                  <a:srgbClr val="494949"/>
                </a:solidFill>
              </a:rPr>
              <a:t> lançado em </a:t>
            </a:r>
            <a:r>
              <a:rPr lang="pt-BR" sz="3200" b="1" dirty="0">
                <a:solidFill>
                  <a:srgbClr val="494949"/>
                </a:solidFill>
              </a:rPr>
              <a:t>Novembro/2021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.NET 7</a:t>
            </a:r>
            <a:r>
              <a:rPr lang="pt-BR" sz="3200" dirty="0">
                <a:solidFill>
                  <a:srgbClr val="494949"/>
                </a:solidFill>
              </a:rPr>
              <a:t> previsto para </a:t>
            </a:r>
            <a:r>
              <a:rPr lang="pt-BR" sz="3200" b="1" dirty="0">
                <a:solidFill>
                  <a:srgbClr val="494949"/>
                </a:solidFill>
              </a:rPr>
              <a:t>Novembro/2022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Novas funcionalidades, melhorias gerais na plataforma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MAUI, </a:t>
            </a:r>
            <a:r>
              <a:rPr lang="pt-BR" sz="3200" b="1" dirty="0" err="1">
                <a:solidFill>
                  <a:srgbClr val="494949"/>
                </a:solidFill>
              </a:rPr>
              <a:t>Blazor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13DC73-2CF8-1A96-E26C-E264886B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37" y="1897062"/>
            <a:ext cx="1986315" cy="198631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C7B1A5FB-2B34-D04C-9CD1-89B7A29C5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7237" y="3937029"/>
            <a:ext cx="1722124" cy="17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050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  <a:b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</a:b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Conteúdos gratuitos sobre Azure: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https://bit.ly/conteudos-azurenafaixa</a:t>
            </a:r>
          </a:p>
          <a:p>
            <a:pPr>
              <a:lnSpc>
                <a:spcPct val="100000"/>
              </a:lnSpc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Microsoft </a:t>
            </a:r>
            <a:r>
              <a:rPr lang="pt-BR" sz="3200" dirty="0" err="1">
                <a:solidFill>
                  <a:schemeClr val="tx1">
                    <a:lumMod val="50000"/>
                  </a:schemeClr>
                </a:solidFill>
              </a:rPr>
              <a:t>Learn</a:t>
            </a: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: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https://learn.microsoft.com/pt-br/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Iniciativas gratuitas</a:t>
            </a:r>
          </a:p>
        </p:txBody>
      </p:sp>
    </p:spTree>
    <p:extLst>
      <p:ext uri="{BB962C8B-B14F-4D97-AF65-F5344CB8AC3E}">
        <p14:creationId xmlns:p14="http://schemas.microsoft.com/office/powerpoint/2010/main" val="34215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27806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014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147999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Mercado de Trabalho em .NET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 evolução da plataforma .NET ao longo do tempo</a:t>
            </a:r>
          </a:p>
          <a:p>
            <a:endParaRPr lang="pt-BR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86DBF3-7FA2-8A79-3664-F9CBEF7F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75" y="4589485"/>
            <a:ext cx="1524000" cy="152400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3F46E533-0D45-C319-644A-1B8F2A3F2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301" y="458948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Mercado de Trabalho em .NET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11125199" cy="33362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Desenvolvimento Web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Desenvolvimento Mobile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Desenvolvimento Desktop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Desenvolvimento Games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Soluções em Nuvem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2F9ACC-A171-1F70-76F7-C9427BA7E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37" y="23593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798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Onde o .NET é utilizado?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7619999" cy="39573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Empresas de grande, médio e pequeno porte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Mercado de trabalho com muitas oportunidades no Brasil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 também no exterior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A615F9-D260-8BDA-27E0-4D01A9874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37" y="23593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858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.NET e C# - Primórdios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11125199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Lançados oficialmente em 2002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Windows </a:t>
            </a:r>
            <a:r>
              <a:rPr lang="pt-BR" sz="3200" dirty="0" err="1">
                <a:solidFill>
                  <a:srgbClr val="494949"/>
                </a:solidFill>
              </a:rPr>
              <a:t>Forms</a:t>
            </a:r>
            <a:r>
              <a:rPr lang="pt-BR" sz="3200" dirty="0">
                <a:solidFill>
                  <a:srgbClr val="494949"/>
                </a:solidFill>
              </a:rPr>
              <a:t>, Web </a:t>
            </a:r>
            <a:r>
              <a:rPr lang="pt-BR" sz="3200" dirty="0" err="1">
                <a:solidFill>
                  <a:srgbClr val="494949"/>
                </a:solidFill>
              </a:rPr>
              <a:t>Forms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Visual Studio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C#, VB.NET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90DAB62B-6A40-9D87-629D-6492CF4A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3726852"/>
            <a:ext cx="1828800" cy="1828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8A9236-2581-74B7-9E56-3ECA701CC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037" y="1897062"/>
            <a:ext cx="1986315" cy="198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330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.NET 3.x - 2008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21142"/>
            <a:ext cx="7162799" cy="38811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Windows Communication Foundation (WCF)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Windows </a:t>
            </a:r>
            <a:r>
              <a:rPr lang="pt-BR" sz="3200" dirty="0" err="1">
                <a:solidFill>
                  <a:srgbClr val="494949"/>
                </a:solidFill>
              </a:rPr>
              <a:t>Presentation</a:t>
            </a:r>
            <a:r>
              <a:rPr lang="pt-BR" sz="3200" dirty="0">
                <a:solidFill>
                  <a:srgbClr val="494949"/>
                </a:solidFill>
              </a:rPr>
              <a:t> Foundation (WPF)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Windows Workflow Foundation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F483FD-0EE1-6B8A-6B8B-C7063861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37" y="23593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470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Começo da década de 2010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7315199" cy="4364272"/>
          </a:xfrm>
        </p:spPr>
        <p:txBody>
          <a:bodyPr/>
          <a:lstStyle/>
          <a:p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ASP.NET MVC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ASP.NET Web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OWIN</a:t>
            </a:r>
            <a:r>
              <a:rPr lang="pt-BR" sz="2800" dirty="0">
                <a:solidFill>
                  <a:srgbClr val="494949"/>
                </a:solidFill>
              </a:rPr>
              <a:t> (Open Web Interface for .NET)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Surge o </a:t>
            </a:r>
            <a:r>
              <a:rPr lang="pt-BR" sz="2800" b="1" dirty="0">
                <a:solidFill>
                  <a:srgbClr val="494949"/>
                </a:solidFill>
              </a:rPr>
              <a:t>Azure</a:t>
            </a:r>
            <a:r>
              <a:rPr lang="pt-BR" sz="2800" dirty="0">
                <a:solidFill>
                  <a:srgbClr val="494949"/>
                </a:solidFill>
              </a:rPr>
              <a:t> (inicialmente chamado de </a:t>
            </a:r>
            <a:r>
              <a:rPr lang="pt-BR" sz="2800" b="1" dirty="0">
                <a:solidFill>
                  <a:srgbClr val="494949"/>
                </a:solidFill>
              </a:rPr>
              <a:t>Windows Azure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</a:p>
          <a:p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C1916F-4F7A-F76C-348A-1031C079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37" y="1897062"/>
            <a:ext cx="1986315" cy="1986315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974A7A3-0E2C-FD14-B7A4-96A3B94D8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037" y="3802062"/>
            <a:ext cx="1986315" cy="198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24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230e9df3-be65-4c73-a93b-d1236ebd677e"/>
    <ds:schemaRef ds:uri="http://www.w3.org/XML/1998/namespace"/>
    <ds:schemaRef ds:uri="http://schemas.microsoft.com/office/infopath/2007/PartnerControls"/>
    <ds:schemaRef ds:uri="01c77077-aee4-4b5f-bd4e-9cd40a6fff29"/>
    <ds:schemaRef ds:uri="8ff673fc-3231-4e3a-893b-6d7f7cd32766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5622</TotalTime>
  <Words>778</Words>
  <Application>Microsoft Office PowerPoint</Application>
  <PresentationFormat>Personalizar</PresentationFormat>
  <Paragraphs>138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.NET: Passado, Presente, Futuro, Mercado de Trabalho…</vt:lpstr>
      <vt:lpstr>Renato Groffe</vt:lpstr>
      <vt:lpstr>Renato Groffe - Comunidades</vt:lpstr>
      <vt:lpstr>Agenda</vt:lpstr>
      <vt:lpstr>Mercado de Trabalho em .NET</vt:lpstr>
      <vt:lpstr>Onde o .NET é utilizado?</vt:lpstr>
      <vt:lpstr>.NET e C# - Primórdios</vt:lpstr>
      <vt:lpstr>.NET 3.x - 2008</vt:lpstr>
      <vt:lpstr>Começo da década de 2010</vt:lpstr>
      <vt:lpstr>.NET Core e ASP.NET Core – Primórdios</vt:lpstr>
      <vt:lpstr>.NET Core e ASP.NET Core – Visão Geral</vt:lpstr>
      <vt:lpstr>.NET 5, .NET 6, .NET 7…</vt:lpstr>
      <vt:lpstr>Iniciativas gratuitas</vt:lpstr>
      <vt:lpstr>OBRIGADO!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311</cp:revision>
  <dcterms:created xsi:type="dcterms:W3CDTF">2016-08-05T22:03:34Z</dcterms:created>
  <dcterms:modified xsi:type="dcterms:W3CDTF">2022-10-18T18:05:09Z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