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0"/>
  </p:notesMasterIdLst>
  <p:handoutMasterIdLst>
    <p:handoutMasterId r:id="rId21"/>
  </p:handoutMasterIdLst>
  <p:sldIdLst>
    <p:sldId id="1695" r:id="rId8"/>
    <p:sldId id="1690" r:id="rId9"/>
    <p:sldId id="1699" r:id="rId10"/>
    <p:sldId id="1691" r:id="rId11"/>
    <p:sldId id="1700" r:id="rId12"/>
    <p:sldId id="1701" r:id="rId13"/>
    <p:sldId id="1702" r:id="rId14"/>
    <p:sldId id="1694" r:id="rId15"/>
    <p:sldId id="1653" r:id="rId16"/>
    <p:sldId id="1703" r:id="rId17"/>
    <p:sldId id="1487" r:id="rId18"/>
    <p:sldId id="1615" r:id="rId1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695"/>
            <p14:sldId id="1690"/>
            <p14:sldId id="1699"/>
            <p14:sldId id="1691"/>
            <p14:sldId id="1700"/>
            <p14:sldId id="1701"/>
            <p14:sldId id="1702"/>
            <p14:sldId id="1694"/>
            <p14:sldId id="1653"/>
            <p14:sldId id="1703"/>
            <p14:sldId id="1487"/>
          </p14:sldIdLst>
        </p14:section>
        <p14:section name="Finalizando" id="{CF622469-3E87-46BA-8ED6-912C47B00EF3}">
          <p14:sldIdLst>
            <p14:sldId id="1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EAEAEA"/>
    <a:srgbClr val="FF6600"/>
    <a:srgbClr val="B2B2B2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7" autoAdjust="0"/>
    <p:restoredTop sz="79472" autoAdjust="0"/>
  </p:normalViewPr>
  <p:slideViewPr>
    <p:cSldViewPr>
      <p:cViewPr varScale="1">
        <p:scale>
          <a:sx n="86" d="100"/>
          <a:sy n="86" d="100"/>
        </p:scale>
        <p:origin x="6" y="39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11/20/2022 1:58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11/20/2022 1:58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11/20/2022 2:03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11/20/2022 2:20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46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11/20/2022 1:58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88997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11/20/2022 1:58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11/20/2022 1:58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98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11/20/2022 1:58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98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11/20/2022 2:06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63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11/20/2022 2:10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1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11/20/2022 2:12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67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11/20/2022 1:58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15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11/20/2022 2:18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3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7405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27" r:id="rId22"/>
    <p:sldLayoutId id="2147484477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4.jp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394849"/>
            <a:ext cx="11201400" cy="2297169"/>
          </a:xfrm>
        </p:spPr>
        <p:txBody>
          <a:bodyPr/>
          <a:lstStyle/>
          <a:p>
            <a:r>
              <a:rPr lang="pt-BR" sz="4800" b="1" dirty="0"/>
              <a:t>Gerenciamento Seguro de</a:t>
            </a:r>
            <a:br>
              <a:rPr lang="pt-BR" sz="4800" b="1" dirty="0"/>
            </a:br>
            <a:r>
              <a:rPr lang="pt-BR" sz="4800" b="1" dirty="0"/>
              <a:t>Configurações no Azure</a:t>
            </a:r>
            <a:endParaRPr lang="pt-BR" sz="32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959" y="2906246"/>
            <a:ext cx="5517355" cy="1752600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facebook.com/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medium.com/@</a:t>
            </a:r>
            <a:r>
              <a:rPr lang="en-US" sz="2800" dirty="0" err="1"/>
              <a:t>renato.groffe</a:t>
            </a:r>
            <a:r>
              <a:rPr lang="en-US" sz="2800" dirty="0"/>
              <a:t>/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53E6CB-0CA3-4CD1-B9D5-9AACD7E47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037" y="3861133"/>
            <a:ext cx="1484849" cy="1484849"/>
          </a:xfrm>
          <a:prstGeom prst="rect">
            <a:avLst/>
          </a:prstGeom>
        </p:spPr>
      </p:pic>
      <p:pic>
        <p:nvPicPr>
          <p:cNvPr id="2" name="Imagem 1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5ADF9E83-D138-DC38-55B5-C0D3D9AB8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9104" y="1596840"/>
            <a:ext cx="2297170" cy="2297170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0AF138BF-18FF-27D8-F2B5-210B77FAB0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1859" y="3922109"/>
            <a:ext cx="2705499" cy="142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44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>
                <a:solidFill>
                  <a:schemeClr val="accent3">
                    <a:lumMod val="75000"/>
                  </a:schemeClr>
                </a:solidFill>
              </a:rPr>
              <a:t>Azure Key </a:t>
            </a:r>
            <a:r>
              <a:rPr lang="pt-BR" sz="5400" dirty="0" err="1">
                <a:solidFill>
                  <a:schemeClr val="accent3">
                    <a:lumMod val="75000"/>
                  </a:schemeClr>
                </a:solidFill>
              </a:rPr>
              <a:t>Vault</a:t>
            </a:r>
            <a:endParaRPr lang="pt-BR" sz="5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516062"/>
            <a:ext cx="8686799" cy="368100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Acesso mediante configuração de permissões a aplicações (segredo ou certificado)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Bibliotecas para integração com </a:t>
            </a:r>
            <a:r>
              <a:rPr lang="pt-BR" sz="3200" b="1" dirty="0">
                <a:solidFill>
                  <a:srgbClr val="494949"/>
                </a:solidFill>
              </a:rPr>
              <a:t>.NET, Java, Node.js</a:t>
            </a:r>
            <a:r>
              <a:rPr lang="pt-BR" sz="3200" dirty="0">
                <a:solidFill>
                  <a:srgbClr val="494949"/>
                </a:solidFill>
              </a:rPr>
              <a:t> e </a:t>
            </a:r>
            <a:r>
              <a:rPr lang="pt-BR" sz="3200" b="1" dirty="0">
                <a:solidFill>
                  <a:srgbClr val="494949"/>
                </a:solidFill>
              </a:rPr>
              <a:t>Python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Acessível também via </a:t>
            </a:r>
            <a:r>
              <a:rPr lang="pt-BR" sz="3200" b="1" dirty="0">
                <a:solidFill>
                  <a:srgbClr val="494949"/>
                </a:solidFill>
              </a:rPr>
              <a:t>REST API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7B4B3DF3-71B3-6B76-2BEB-47D8FBE57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0437" y="2659062"/>
            <a:ext cx="3659874" cy="192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1219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37" y="2359804"/>
            <a:ext cx="10744200" cy="1846659"/>
          </a:xfrm>
        </p:spPr>
        <p:txBody>
          <a:bodyPr/>
          <a:lstStyle/>
          <a:p>
            <a:pPr algn="ctr"/>
            <a:r>
              <a:rPr lang="pt-BR" dirty="0"/>
              <a:t>EXEMPLOS PRÁTICOS</a:t>
            </a:r>
            <a:br>
              <a:rPr lang="pt-BR" dirty="0"/>
            </a:b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51590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Most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Mais de 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Autor Técnico, Palestrante e 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511" y="3122216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222001F-F44A-4AD0-8591-E9353C3639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0637" y="3068978"/>
            <a:ext cx="2169489" cy="93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pt-BR" sz="4000" dirty="0" err="1">
                <a:solidFill>
                  <a:schemeClr val="accent3">
                    <a:lumMod val="75000"/>
                  </a:schemeClr>
                </a:solidFill>
              </a:rPr>
              <a:t>genda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148" y="1789102"/>
            <a:ext cx="7543799" cy="341632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Gerenciamento de Configurações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Azure App </a:t>
            </a:r>
            <a:r>
              <a:rPr lang="pt-BR" sz="2800" dirty="0" err="1">
                <a:solidFill>
                  <a:srgbClr val="494949"/>
                </a:solidFill>
              </a:rPr>
              <a:t>Configuration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Azure Key </a:t>
            </a:r>
            <a:r>
              <a:rPr lang="pt-BR" sz="2800" dirty="0" err="1">
                <a:solidFill>
                  <a:srgbClr val="494949"/>
                </a:solidFill>
              </a:rPr>
              <a:t>Vault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Exemplos práticos</a:t>
            </a:r>
          </a:p>
        </p:txBody>
      </p:sp>
    </p:spTree>
    <p:extLst>
      <p:ext uri="{BB962C8B-B14F-4D97-AF65-F5344CB8AC3E}">
        <p14:creationId xmlns:p14="http://schemas.microsoft.com/office/powerpoint/2010/main" val="25532830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Gerenciamento de Configurações: problemas comuns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7543799" cy="496751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O mesmo item de configuração espalhado por inúmeras aplicações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Atualizações em itens de configuração podem se revelar um pesadelo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Configurações podem envolver informações sensíveis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Nem sempre dispomos de um mapeamento das dependências de todas as aplicações</a:t>
            </a:r>
          </a:p>
        </p:txBody>
      </p:sp>
      <p:pic>
        <p:nvPicPr>
          <p:cNvPr id="5" name="Imagem 4" descr="Uma imagem contendo placar, quarto&#10;&#10;Descrição gerada automaticamente">
            <a:extLst>
              <a:ext uri="{FF2B5EF4-FFF2-40B4-BE49-F238E27FC236}">
                <a16:creationId xmlns:a16="http://schemas.microsoft.com/office/drawing/2014/main" id="{FC78E876-759F-4BAD-A68D-6DAF641DF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437" y="2659062"/>
            <a:ext cx="3511217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284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Gerenciamento de Configurações: problemas comuns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0837" y="2049462"/>
            <a:ext cx="7543799" cy="268381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Credenciais de acesso</a:t>
            </a:r>
            <a:r>
              <a:rPr lang="pt-BR" sz="2800" dirty="0">
                <a:solidFill>
                  <a:srgbClr val="494949"/>
                </a:solidFill>
              </a:rPr>
              <a:t>, </a:t>
            </a:r>
            <a:r>
              <a:rPr lang="pt-BR" sz="2800" b="1" dirty="0">
                <a:solidFill>
                  <a:srgbClr val="494949"/>
                </a:solidFill>
              </a:rPr>
              <a:t>chaves de criptografia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>
                <a:solidFill>
                  <a:srgbClr val="494949"/>
                </a:solidFill>
              </a:rPr>
              <a:t>certificados</a:t>
            </a:r>
            <a:r>
              <a:rPr lang="pt-BR" sz="2800" dirty="0">
                <a:solidFill>
                  <a:srgbClr val="494949"/>
                </a:solidFill>
              </a:rPr>
              <a:t> </a:t>
            </a:r>
            <a:r>
              <a:rPr lang="pt-BR" sz="2800" b="1" u="sng" dirty="0">
                <a:solidFill>
                  <a:srgbClr val="494949"/>
                </a:solidFill>
              </a:rPr>
              <a:t>devem</a:t>
            </a:r>
            <a:r>
              <a:rPr lang="pt-BR" sz="2800" dirty="0">
                <a:solidFill>
                  <a:srgbClr val="494949"/>
                </a:solidFill>
              </a:rPr>
              <a:t> ter acesso restrito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Como controlar o acesso de aplicações a esses itens sensíveis?</a:t>
            </a:r>
          </a:p>
        </p:txBody>
      </p:sp>
      <p:pic>
        <p:nvPicPr>
          <p:cNvPr id="4" name="Imagem 3" descr="Caixa de aparelho eletrônico&#10;&#10;Descrição gerada automaticamente com confiança média">
            <a:extLst>
              <a:ext uri="{FF2B5EF4-FFF2-40B4-BE49-F238E27FC236}">
                <a16:creationId xmlns:a16="http://schemas.microsoft.com/office/drawing/2014/main" id="{9F88EC8C-650F-76E4-9D3F-437806B3AD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43" b="3812"/>
          <a:stretch/>
        </p:blipFill>
        <p:spPr>
          <a:xfrm>
            <a:off x="8885237" y="2735262"/>
            <a:ext cx="2518949" cy="204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8034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Algumas respostas oferecidas pelo Microsoft Azure...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3269" y="2539421"/>
            <a:ext cx="7543799" cy="209288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Azure App </a:t>
            </a:r>
            <a:r>
              <a:rPr lang="pt-BR" dirty="0" err="1">
                <a:solidFill>
                  <a:srgbClr val="494949"/>
                </a:solidFill>
              </a:rPr>
              <a:t>Configuration</a:t>
            </a: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Azure Key </a:t>
            </a:r>
            <a:r>
              <a:rPr lang="pt-BR" dirty="0" err="1">
                <a:solidFill>
                  <a:srgbClr val="494949"/>
                </a:solidFill>
              </a:rPr>
              <a:t>Vault</a:t>
            </a:r>
            <a:endParaRPr lang="pt-BR" dirty="0">
              <a:solidFill>
                <a:srgbClr val="494949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2331F22-A3B6-F7F7-4E75-95D34B40B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037" y="3861133"/>
            <a:ext cx="1484849" cy="1484849"/>
          </a:xfrm>
          <a:prstGeom prst="rect">
            <a:avLst/>
          </a:prstGeom>
        </p:spPr>
      </p:pic>
      <p:pic>
        <p:nvPicPr>
          <p:cNvPr id="6" name="Imagem 5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85B8F434-ECA5-A19B-6BE3-BFB8090EA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104" y="1596840"/>
            <a:ext cx="2297170" cy="2297170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20922C61-D426-C31C-8C66-34723DCA7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1859" y="3922109"/>
            <a:ext cx="2705499" cy="142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053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>
                <a:solidFill>
                  <a:schemeClr val="accent3">
                    <a:lumMod val="75000"/>
                  </a:schemeClr>
                </a:solidFill>
              </a:rPr>
              <a:t>Azure App </a:t>
            </a:r>
            <a:r>
              <a:rPr lang="pt-BR" sz="5400" dirty="0" err="1">
                <a:solidFill>
                  <a:schemeClr val="accent3">
                    <a:lumMod val="75000"/>
                  </a:schemeClr>
                </a:solidFill>
              </a:rPr>
              <a:t>Configuration</a:t>
            </a:r>
            <a:endParaRPr lang="pt-BR" sz="5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516062"/>
            <a:ext cx="8458199" cy="412420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Gerenciamento centralizado de configurações de aplicações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Alteração de configurações sem a necessidade de reiniciar uma aplicação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Conta com </a:t>
            </a:r>
            <a:r>
              <a:rPr lang="pt-BR" sz="3200" b="1" dirty="0">
                <a:solidFill>
                  <a:srgbClr val="494949"/>
                </a:solidFill>
              </a:rPr>
              <a:t>camada gratuita</a:t>
            </a:r>
            <a:br>
              <a:rPr lang="pt-BR" sz="3200" dirty="0">
                <a:solidFill>
                  <a:srgbClr val="494949"/>
                </a:solidFill>
              </a:rPr>
            </a:br>
            <a:endParaRPr lang="pt-BR" sz="3200" b="1" dirty="0">
              <a:solidFill>
                <a:srgbClr val="494949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F30A13-1FFD-4001-B259-1A83EF85F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637" y="2281238"/>
            <a:ext cx="2285008" cy="228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8753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>
                <a:solidFill>
                  <a:schemeClr val="accent3">
                    <a:lumMod val="75000"/>
                  </a:schemeClr>
                </a:solidFill>
              </a:rPr>
              <a:t>Azure App </a:t>
            </a:r>
            <a:r>
              <a:rPr lang="pt-BR" sz="5400" dirty="0" err="1">
                <a:solidFill>
                  <a:schemeClr val="accent3">
                    <a:lumMod val="75000"/>
                  </a:schemeClr>
                </a:solidFill>
              </a:rPr>
              <a:t>Configuration</a:t>
            </a:r>
            <a:endParaRPr lang="pt-BR" sz="5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516062"/>
            <a:ext cx="8458199" cy="449353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Acessível também via </a:t>
            </a:r>
            <a:r>
              <a:rPr lang="pt-BR" sz="2800" b="1" dirty="0">
                <a:solidFill>
                  <a:srgbClr val="494949"/>
                </a:solidFill>
              </a:rPr>
              <a:t>REST API</a:t>
            </a:r>
            <a:br>
              <a:rPr lang="pt-BR" sz="2800" dirty="0">
                <a:solidFill>
                  <a:srgbClr val="494949"/>
                </a:solidFill>
              </a:rPr>
            </a:b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Bibliotecas para integração com </a:t>
            </a:r>
            <a:r>
              <a:rPr lang="pt-BR" sz="2800" b="1" dirty="0">
                <a:solidFill>
                  <a:srgbClr val="494949"/>
                </a:solidFill>
              </a:rPr>
              <a:t>.NET</a:t>
            </a:r>
            <a:r>
              <a:rPr lang="pt-BR" sz="2800" dirty="0">
                <a:solidFill>
                  <a:srgbClr val="494949"/>
                </a:solidFill>
              </a:rPr>
              <a:t>, </a:t>
            </a:r>
            <a:r>
              <a:rPr lang="pt-BR" sz="2800" b="1" dirty="0">
                <a:solidFill>
                  <a:srgbClr val="494949"/>
                </a:solidFill>
              </a:rPr>
              <a:t>Java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>
                <a:solidFill>
                  <a:srgbClr val="494949"/>
                </a:solidFill>
              </a:rPr>
              <a:t>Python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Gerenciamento de </a:t>
            </a:r>
            <a:r>
              <a:rPr lang="pt-BR" sz="2800" b="1" dirty="0" err="1">
                <a:solidFill>
                  <a:srgbClr val="494949"/>
                </a:solidFill>
              </a:rPr>
              <a:t>Feature</a:t>
            </a:r>
            <a:r>
              <a:rPr lang="pt-BR" sz="2800" b="1" dirty="0">
                <a:solidFill>
                  <a:srgbClr val="494949"/>
                </a:solidFill>
              </a:rPr>
              <a:t> Flags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Integrações simplificando o uso de </a:t>
            </a:r>
            <a:r>
              <a:rPr lang="pt-BR" sz="2800" b="1" dirty="0" err="1">
                <a:solidFill>
                  <a:srgbClr val="494949"/>
                </a:solidFill>
              </a:rPr>
              <a:t>Feature</a:t>
            </a:r>
            <a:r>
              <a:rPr lang="pt-BR" sz="2800" b="1" dirty="0">
                <a:solidFill>
                  <a:srgbClr val="494949"/>
                </a:solidFill>
              </a:rPr>
              <a:t> Flags</a:t>
            </a:r>
            <a:r>
              <a:rPr lang="pt-BR" sz="2800" dirty="0">
                <a:solidFill>
                  <a:srgbClr val="494949"/>
                </a:solidFill>
              </a:rPr>
              <a:t> em </a:t>
            </a:r>
            <a:r>
              <a:rPr lang="pt-BR" sz="2800" b="1" dirty="0">
                <a:solidFill>
                  <a:srgbClr val="494949"/>
                </a:solidFill>
              </a:rPr>
              <a:t>ASP.NET Core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>
                <a:solidFill>
                  <a:srgbClr val="494949"/>
                </a:solidFill>
              </a:rPr>
              <a:t>Spring Boot</a:t>
            </a:r>
            <a:br>
              <a:rPr lang="pt-BR" sz="2800" dirty="0">
                <a:solidFill>
                  <a:srgbClr val="494949"/>
                </a:solidFill>
              </a:rPr>
            </a:b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F30A13-1FFD-4001-B259-1A83EF85F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637" y="2281238"/>
            <a:ext cx="2285008" cy="228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7939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>
                <a:solidFill>
                  <a:schemeClr val="accent3">
                    <a:lumMod val="75000"/>
                  </a:schemeClr>
                </a:solidFill>
              </a:rPr>
              <a:t>Azure Key </a:t>
            </a:r>
            <a:r>
              <a:rPr lang="pt-BR" sz="5400" dirty="0" err="1">
                <a:solidFill>
                  <a:schemeClr val="accent3">
                    <a:lumMod val="75000"/>
                  </a:schemeClr>
                </a:solidFill>
              </a:rPr>
              <a:t>Vault</a:t>
            </a:r>
            <a:endParaRPr lang="pt-BR" sz="5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516062"/>
            <a:ext cx="8686799" cy="361945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Armazenamento de itens sensíveis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Configurações/segredos, certificados, chaves de criptografia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Integração com o </a:t>
            </a:r>
            <a:r>
              <a:rPr lang="pt-BR" sz="3600" b="1" dirty="0">
                <a:solidFill>
                  <a:srgbClr val="494949"/>
                </a:solidFill>
              </a:rPr>
              <a:t>Azure Active </a:t>
            </a:r>
            <a:r>
              <a:rPr lang="pt-BR" sz="3600" b="1" dirty="0" err="1">
                <a:solidFill>
                  <a:srgbClr val="494949"/>
                </a:solidFill>
              </a:rPr>
              <a:t>Directory</a:t>
            </a:r>
            <a:endParaRPr lang="pt-BR" sz="36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7B4B3DF3-71B3-6B76-2BEB-47D8FBE57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0437" y="2659062"/>
            <a:ext cx="3659874" cy="192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3328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8388</TotalTime>
  <Words>654</Words>
  <Application>Microsoft Office PowerPoint</Application>
  <PresentationFormat>Personalizar</PresentationFormat>
  <Paragraphs>109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Gerenciamento Seguro de Configurações no Azure</vt:lpstr>
      <vt:lpstr>Renato Groffe</vt:lpstr>
      <vt:lpstr>Agenda</vt:lpstr>
      <vt:lpstr>Gerenciamento de Configurações: problemas comuns</vt:lpstr>
      <vt:lpstr>Gerenciamento de Configurações: problemas comuns</vt:lpstr>
      <vt:lpstr>Algumas respostas oferecidas pelo Microsoft Azure...</vt:lpstr>
      <vt:lpstr>Azure App Configuration</vt:lpstr>
      <vt:lpstr>Azure App Configuration</vt:lpstr>
      <vt:lpstr>Azure Key Vault</vt:lpstr>
      <vt:lpstr>Azure Key Vault</vt:lpstr>
      <vt:lpstr>EXEMPLOS PRÁTICOS 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.</cp:lastModifiedBy>
  <cp:revision>397</cp:revision>
  <dcterms:created xsi:type="dcterms:W3CDTF">2016-08-05T22:03:34Z</dcterms:created>
  <dcterms:modified xsi:type="dcterms:W3CDTF">2022-11-20T17:26:56Z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