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17"/>
  </p:notesMasterIdLst>
  <p:handoutMasterIdLst>
    <p:handoutMasterId r:id="rId18"/>
  </p:handoutMasterIdLst>
  <p:sldIdLst>
    <p:sldId id="1393" r:id="rId8"/>
    <p:sldId id="1690" r:id="rId9"/>
    <p:sldId id="1702" r:id="rId10"/>
    <p:sldId id="1518" r:id="rId11"/>
    <p:sldId id="1745" r:id="rId12"/>
    <p:sldId id="1751" r:id="rId13"/>
    <p:sldId id="1752" r:id="rId14"/>
    <p:sldId id="1615" r:id="rId15"/>
    <p:sldId id="1750" r:id="rId1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690"/>
            <p14:sldId id="1702"/>
            <p14:sldId id="1518"/>
            <p14:sldId id="1745"/>
            <p14:sldId id="1751"/>
            <p14:sldId id="1752"/>
          </p14:sldIdLst>
        </p14:section>
        <p14:section name="Finalizando" id="{CF622469-3E87-46BA-8ED6-912C47B00EF3}">
          <p14:sldIdLst>
            <p14:sldId id="1615"/>
            <p14:sldId id="17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79472" autoAdjust="0"/>
  </p:normalViewPr>
  <p:slideViewPr>
    <p:cSldViewPr>
      <p:cViewPr varScale="1">
        <p:scale>
          <a:sx n="85" d="100"/>
          <a:sy n="85" d="100"/>
        </p:scale>
        <p:origin x="30" y="60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3/31/2023 7:15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3/31/2023 7:15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3/31/2023 7:15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3/31/2023 7:15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3/31/2023 7:15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5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3/31/2023 7:15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063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3/31/2023 7:15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14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3/31/2023 7:15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3/31/2023 7:15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58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533074"/>
            <a:ext cx="11201400" cy="2297169"/>
          </a:xfrm>
        </p:spPr>
        <p:txBody>
          <a:bodyPr/>
          <a:lstStyle/>
          <a:p>
            <a:r>
              <a:rPr lang="pt-BR" sz="4800" b="1" dirty="0"/>
              <a:t>Automatizando Build, Testes e Deployment de Aplicações com GitHub </a:t>
            </a:r>
            <a:r>
              <a:rPr lang="pt-BR" sz="4800" b="1" dirty="0" err="1"/>
              <a:t>Actions</a:t>
            </a:r>
            <a:endParaRPr lang="pt-BR" sz="28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146455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EBBD7B-35A1-4BE2-9F49-F4BD57DCE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037" y="5946344"/>
            <a:ext cx="1675417" cy="80269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07141F8-DB16-4A7F-A2BD-534DD4487E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8273" y="5841174"/>
            <a:ext cx="1675417" cy="1051952"/>
          </a:xfrm>
          <a:prstGeom prst="rect">
            <a:avLst/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FF0D44AC-53FA-1099-7EE4-828A9EED97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51837" y="3153409"/>
            <a:ext cx="1371193" cy="1371193"/>
          </a:xfrm>
          <a:prstGeom prst="rect">
            <a:avLst/>
          </a:prstGeom>
        </p:spPr>
      </p:pic>
      <p:pic>
        <p:nvPicPr>
          <p:cNvPr id="3" name="Imagem 2" descr="Uma imagem contendo comida, luz, desenho&#10;&#10;Descrição gerada automaticamente">
            <a:extLst>
              <a:ext uri="{FF2B5EF4-FFF2-40B4-BE49-F238E27FC236}">
                <a16:creationId xmlns:a16="http://schemas.microsoft.com/office/drawing/2014/main" id="{B17CEB0B-5FB4-26B5-D3E4-1765560CA4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8742" y="3212257"/>
            <a:ext cx="1253496" cy="125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8957810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Most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Soluções, Community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6858000" cy="1174896"/>
          </a:xfrm>
        </p:spPr>
        <p:txBody>
          <a:bodyPr anchor="ctr">
            <a:normAutofit fontScale="90000"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 - Comunidades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36" spc="300" dirty="0">
              <a:solidFill>
                <a:schemeClr val="bg1"/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A823CF2-4106-46F7-BF17-D4F09BF3E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74" y="1579325"/>
            <a:ext cx="2667000" cy="127775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0CF2432-EBD5-4003-B298-BBCD76531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037" y="1516062"/>
            <a:ext cx="2286000" cy="143532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0A77A51-D29C-483B-908F-627A9646A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7746" y="3998015"/>
            <a:ext cx="2121091" cy="142466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EA180D2-85C9-47A7-AC89-A2AD7F9B54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5945" y="1722924"/>
            <a:ext cx="3140110" cy="8494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D3849A0-6EC5-440C-9E64-977E433BBE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0096" y="3789125"/>
            <a:ext cx="1668463" cy="166846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5B8603-4901-4D84-AFF1-45240D0E7B44}"/>
              </a:ext>
            </a:extLst>
          </p:cNvPr>
          <p:cNvSpPr txBox="1">
            <a:spLocks/>
          </p:cNvSpPr>
          <p:nvPr/>
        </p:nvSpPr>
        <p:spPr>
          <a:xfrm>
            <a:off x="1765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4A70903-4388-4FD7-94A6-7FD3DB8AFC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75539" y="3705192"/>
            <a:ext cx="1780922" cy="183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5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312085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Automação de testes de APIs REST com </a:t>
            </a:r>
            <a:r>
              <a:rPr lang="pt-BR" sz="3600" dirty="0" err="1">
                <a:solidFill>
                  <a:srgbClr val="494949"/>
                </a:solidFill>
              </a:rPr>
              <a:t>Postman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Suporte a testes no GitHub </a:t>
            </a:r>
            <a:r>
              <a:rPr lang="pt-BR" sz="3600" dirty="0" err="1">
                <a:solidFill>
                  <a:srgbClr val="494949"/>
                </a:solidFill>
              </a:rPr>
              <a:t>Actions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 prático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7F977125-5C3D-4E62-DD41-1B19F3117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81890" y="4470510"/>
            <a:ext cx="1253496" cy="1253496"/>
          </a:xfrm>
          <a:prstGeom prst="rect">
            <a:avLst/>
          </a:prstGeom>
        </p:spPr>
      </p:pic>
      <p:pic>
        <p:nvPicPr>
          <p:cNvPr id="5" name="Imagem 4" descr="Uma imagem contendo comida, luz, desenho&#10;&#10;Descrição gerada automaticamente">
            <a:extLst>
              <a:ext uri="{FF2B5EF4-FFF2-40B4-BE49-F238E27FC236}">
                <a16:creationId xmlns:a16="http://schemas.microsoft.com/office/drawing/2014/main" id="{3159FBFF-21B6-FF2D-36E2-BFC62ACC4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5437" y="4470510"/>
            <a:ext cx="1253496" cy="125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Por que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testar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APIs REST?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395185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494949"/>
                </a:solidFill>
              </a:rPr>
              <a:t>Certificar-se de que os dados enviados ou retornados por uma API REST estão corretos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494949"/>
                </a:solidFill>
              </a:rPr>
              <a:t>Determinar que operações </a:t>
            </a:r>
            <a:r>
              <a:rPr lang="pt-BR" sz="2400" b="1" dirty="0">
                <a:solidFill>
                  <a:srgbClr val="494949"/>
                </a:solidFill>
              </a:rPr>
              <a:t>GET, PUT, POST</a:t>
            </a:r>
            <a:r>
              <a:rPr lang="pt-BR" sz="2400" dirty="0">
                <a:solidFill>
                  <a:srgbClr val="494949"/>
                </a:solidFill>
              </a:rPr>
              <a:t> e </a:t>
            </a:r>
            <a:r>
              <a:rPr lang="pt-BR" sz="2400" b="1" dirty="0">
                <a:solidFill>
                  <a:srgbClr val="494949"/>
                </a:solidFill>
              </a:rPr>
              <a:t>DELETE</a:t>
            </a:r>
            <a:r>
              <a:rPr lang="pt-BR" sz="2400" dirty="0">
                <a:solidFill>
                  <a:srgbClr val="494949"/>
                </a:solidFill>
              </a:rPr>
              <a:t> foram corretamente implementadas, evitando equívocos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494949"/>
                </a:solidFill>
              </a:rPr>
              <a:t>Verificar se o código de retorno na resposta de uma API faz sentido (</a:t>
            </a:r>
            <a:r>
              <a:rPr lang="pt-BR" sz="2400" b="1" dirty="0">
                <a:solidFill>
                  <a:srgbClr val="494949"/>
                </a:solidFill>
              </a:rPr>
              <a:t>e não devolver 200 a todo momento!</a:t>
            </a:r>
            <a:r>
              <a:rPr lang="pt-BR" sz="2400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494949"/>
                </a:solidFill>
              </a:rPr>
              <a:t>O </a:t>
            </a:r>
            <a:r>
              <a:rPr lang="pt-BR" sz="2400" b="1" dirty="0" err="1">
                <a:solidFill>
                  <a:srgbClr val="494949"/>
                </a:solidFill>
              </a:rPr>
              <a:t>Postman</a:t>
            </a:r>
            <a:r>
              <a:rPr lang="pt-BR" sz="2400" dirty="0">
                <a:solidFill>
                  <a:srgbClr val="494949"/>
                </a:solidFill>
              </a:rPr>
              <a:t> é uma das alternativas mais utilizadas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44BB675A-E06B-7890-14A9-626ACF0F8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66237" y="2201862"/>
            <a:ext cx="2361793" cy="236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9755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Postman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não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é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apenas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um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utilitário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!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36317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Podemos criar todo um roteiro automatizado através do uso de </a:t>
            </a:r>
            <a:r>
              <a:rPr lang="pt-BR" sz="2800" b="1" dirty="0" err="1">
                <a:solidFill>
                  <a:srgbClr val="494949"/>
                </a:solidFill>
              </a:rPr>
              <a:t>Collections</a:t>
            </a:r>
            <a:r>
              <a:rPr lang="pt-BR" sz="2800" dirty="0">
                <a:solidFill>
                  <a:srgbClr val="494949"/>
                </a:solidFill>
              </a:rPr>
              <a:t>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Há a possibilidade de execução dos testes via linha de comando com </a:t>
            </a:r>
            <a:r>
              <a:rPr lang="pt-BR" sz="2800" b="1" dirty="0">
                <a:solidFill>
                  <a:srgbClr val="494949"/>
                </a:solidFill>
              </a:rPr>
              <a:t>Newman</a:t>
            </a:r>
            <a:r>
              <a:rPr lang="pt-BR" sz="2800" dirty="0">
                <a:solidFill>
                  <a:srgbClr val="494949"/>
                </a:solidFill>
              </a:rPr>
              <a:t> (pacote </a:t>
            </a:r>
            <a:r>
              <a:rPr lang="pt-BR" sz="2800" b="1" dirty="0" err="1">
                <a:solidFill>
                  <a:srgbClr val="494949"/>
                </a:solidFill>
              </a:rPr>
              <a:t>npm</a:t>
            </a:r>
            <a:r>
              <a:rPr lang="pt-BR" sz="2800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O uso do </a:t>
            </a:r>
            <a:r>
              <a:rPr lang="pt-BR" sz="2800" b="1" dirty="0">
                <a:solidFill>
                  <a:srgbClr val="494949"/>
                </a:solidFill>
              </a:rPr>
              <a:t>Newman</a:t>
            </a:r>
            <a:r>
              <a:rPr lang="pt-BR" sz="2800" dirty="0">
                <a:solidFill>
                  <a:srgbClr val="494949"/>
                </a:solidFill>
              </a:rPr>
              <a:t> facilita a integração com soluções de automação como o </a:t>
            </a:r>
            <a:r>
              <a:rPr lang="pt-BR" sz="2800" b="1" dirty="0">
                <a:solidFill>
                  <a:srgbClr val="494949"/>
                </a:solidFill>
              </a:rPr>
              <a:t>Azure </a:t>
            </a:r>
            <a:r>
              <a:rPr lang="pt-BR" sz="2800" b="1" dirty="0" err="1">
                <a:solidFill>
                  <a:srgbClr val="494949"/>
                </a:solidFill>
              </a:rPr>
              <a:t>DevOps</a:t>
            </a: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44BB675A-E06B-7890-14A9-626ACF0F8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66237" y="2201862"/>
            <a:ext cx="2361793" cy="236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1335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Suporte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a testes no GitHub Actions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Os </a:t>
            </a:r>
            <a:r>
              <a:rPr lang="pt-BR" sz="3200" b="1" dirty="0">
                <a:solidFill>
                  <a:srgbClr val="494949"/>
                </a:solidFill>
              </a:rPr>
              <a:t>resultados dos</a:t>
            </a:r>
            <a:r>
              <a:rPr lang="pt-BR" sz="3200" dirty="0">
                <a:solidFill>
                  <a:srgbClr val="494949"/>
                </a:solidFill>
              </a:rPr>
              <a:t> testes podem ser exibidos como um </a:t>
            </a:r>
            <a:r>
              <a:rPr lang="pt-BR" sz="3200" b="1" dirty="0">
                <a:solidFill>
                  <a:srgbClr val="494949"/>
                </a:solidFill>
              </a:rPr>
              <a:t>sumário</a:t>
            </a:r>
            <a:r>
              <a:rPr lang="pt-BR" sz="3200" dirty="0">
                <a:solidFill>
                  <a:srgbClr val="494949"/>
                </a:solidFill>
              </a:rPr>
              <a:t> da execução de um </a:t>
            </a:r>
            <a:r>
              <a:rPr lang="pt-BR" sz="3200" b="1" dirty="0">
                <a:solidFill>
                  <a:srgbClr val="494949"/>
                </a:solidFill>
              </a:rPr>
              <a:t>Workflow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Newman</a:t>
            </a:r>
            <a:r>
              <a:rPr lang="pt-BR" sz="3200" dirty="0">
                <a:solidFill>
                  <a:srgbClr val="494949"/>
                </a:solidFill>
              </a:rPr>
              <a:t> é uma das opções de linha de comando nos </a:t>
            </a:r>
            <a:r>
              <a:rPr lang="pt-BR" sz="3200" b="1" dirty="0">
                <a:solidFill>
                  <a:srgbClr val="494949"/>
                </a:solidFill>
              </a:rPr>
              <a:t>Virtual </a:t>
            </a:r>
            <a:r>
              <a:rPr lang="pt-BR" sz="3200" b="1" dirty="0" err="1">
                <a:solidFill>
                  <a:srgbClr val="494949"/>
                </a:solidFill>
              </a:rPr>
              <a:t>Environments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Exportar resultados de testes para o </a:t>
            </a:r>
            <a:r>
              <a:rPr lang="pt-BR" sz="3200" b="1" dirty="0">
                <a:solidFill>
                  <a:srgbClr val="494949"/>
                </a:solidFill>
              </a:rPr>
              <a:t>formato XML do </a:t>
            </a:r>
            <a:r>
              <a:rPr lang="pt-BR" sz="3200" b="1" dirty="0" err="1">
                <a:solidFill>
                  <a:srgbClr val="494949"/>
                </a:solidFill>
              </a:rPr>
              <a:t>JUni</a:t>
            </a:r>
            <a:endParaRPr lang="pt-BR" sz="3200" b="1" dirty="0">
              <a:solidFill>
                <a:srgbClr val="494949"/>
              </a:solidFill>
            </a:endParaRPr>
          </a:p>
        </p:txBody>
      </p:sp>
      <p:pic>
        <p:nvPicPr>
          <p:cNvPr id="5" name="Imagem 4" descr="Uma imagem contendo comida, luz, desenho&#10;&#10;Descrição gerada automaticamente">
            <a:extLst>
              <a:ext uri="{FF2B5EF4-FFF2-40B4-BE49-F238E27FC236}">
                <a16:creationId xmlns:a16="http://schemas.microsoft.com/office/drawing/2014/main" id="{3FC74D64-1EE8-B9DE-F323-05A222982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837" y="2299014"/>
            <a:ext cx="2396496" cy="239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53363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049462"/>
            <a:ext cx="4876800" cy="2179058"/>
          </a:xfrm>
        </p:spPr>
        <p:txBody>
          <a:bodyPr/>
          <a:lstStyle/>
          <a:p>
            <a:r>
              <a:rPr lang="pt-BR" dirty="0"/>
              <a:t>EXEMPLO PRÁTICO</a:t>
            </a:r>
          </a:p>
        </p:txBody>
      </p:sp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2076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635</TotalTime>
  <Words>499</Words>
  <Application>Microsoft Office PowerPoint</Application>
  <PresentationFormat>Personalizar</PresentationFormat>
  <Paragraphs>73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Automatizando Build, Testes e Deployment de Aplicações com GitHub Actions</vt:lpstr>
      <vt:lpstr>Renato Groffe</vt:lpstr>
      <vt:lpstr>Renato Groffe - Comunidades</vt:lpstr>
      <vt:lpstr>Agenda</vt:lpstr>
      <vt:lpstr>Por que testar APIs REST?</vt:lpstr>
      <vt:lpstr>O Postman não é apenas um utilitário!</vt:lpstr>
      <vt:lpstr>Suporte a testes no GitHub Actions</vt:lpstr>
      <vt:lpstr>EXEMPLO PRÁTICO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.</cp:lastModifiedBy>
  <cp:revision>452</cp:revision>
  <dcterms:created xsi:type="dcterms:W3CDTF">2016-08-05T22:03:34Z</dcterms:created>
  <dcterms:modified xsi:type="dcterms:W3CDTF">2023-03-31T10:15:48Z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