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6"/>
  </p:notesMasterIdLst>
  <p:handoutMasterIdLst>
    <p:handoutMasterId r:id="rId27"/>
  </p:handoutMasterIdLst>
  <p:sldIdLst>
    <p:sldId id="1393" r:id="rId8"/>
    <p:sldId id="1707" r:id="rId9"/>
    <p:sldId id="1765" r:id="rId10"/>
    <p:sldId id="1518" r:id="rId11"/>
    <p:sldId id="1705" r:id="rId12"/>
    <p:sldId id="1812" r:id="rId13"/>
    <p:sldId id="1706" r:id="rId14"/>
    <p:sldId id="1802" r:id="rId15"/>
    <p:sldId id="1810" r:id="rId16"/>
    <p:sldId id="1801" r:id="rId17"/>
    <p:sldId id="1805" r:id="rId18"/>
    <p:sldId id="1806" r:id="rId19"/>
    <p:sldId id="1808" r:id="rId20"/>
    <p:sldId id="1809" r:id="rId21"/>
    <p:sldId id="1811" r:id="rId22"/>
    <p:sldId id="1813" r:id="rId23"/>
    <p:sldId id="1814" r:id="rId24"/>
    <p:sldId id="1750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07"/>
            <p14:sldId id="1765"/>
            <p14:sldId id="1518"/>
            <p14:sldId id="1705"/>
            <p14:sldId id="1812"/>
            <p14:sldId id="1706"/>
            <p14:sldId id="1802"/>
            <p14:sldId id="1810"/>
            <p14:sldId id="1801"/>
            <p14:sldId id="1805"/>
            <p14:sldId id="1806"/>
            <p14:sldId id="1808"/>
            <p14:sldId id="1809"/>
            <p14:sldId id="1811"/>
            <p14:sldId id="1813"/>
          </p14:sldIdLst>
        </p14:section>
        <p14:section name="Finalizando" id="{CF622469-3E87-46BA-8ED6-912C47B00EF3}">
          <p14:sldIdLst>
            <p14:sldId id="1814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79472" autoAdjust="0"/>
  </p:normalViewPr>
  <p:slideViewPr>
    <p:cSldViewPr>
      <p:cViewPr varScale="1">
        <p:scale>
          <a:sx n="73" d="100"/>
          <a:sy n="73" d="100"/>
        </p:scale>
        <p:origin x="754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3/14/2025 5:52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03725-B8B2-C2A7-FBF4-74213E50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6ABAD4-1265-AF71-3101-4628D7CF6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7034F1-5BA0-2682-BB68-1DC46CC08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3FF447A-F2DB-8792-F445-28CE73A3783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84126-1BA6-B281-0B08-35BAC9B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57129F0-ABE7-A440-98FB-9BE170824ED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2463A8-854A-B0CA-ED81-466B898B77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58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A370-31A4-DD2B-811A-5DCB0B96B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18933C-5882-F0EB-1C9E-E0FA97C9A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3FBE62-DA29-7803-B6EE-FB2916862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3BEBE5F-2486-5B25-3C32-ED022122BA4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78344-5C66-27F9-21BA-F4F3CB2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B3D07D9-CE3F-EDF6-632D-1EBD1CB7ED1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27729-5021-F8E1-DA14-0630FD96D9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56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9C8B-07B3-AB73-D43C-02AC6A4C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7F18D8-AD2A-26C0-6090-B78E0FEC9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C90A73C-2EB4-48CF-A3BF-247BA3E07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3F11F4B-A169-41E9-A55B-E3780B96A97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272B02-6FEE-897F-29B3-7BD50546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757C1C9-5F21-BE26-852B-CB8A9331244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122DAB-17E9-0BD4-3575-C0277235AE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1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49BE6-99B1-3120-6912-52FF87C7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0F018A-8D73-0CB6-84CB-28E76FEB8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4069BBD-680B-0BB2-71C4-1CC8E51D5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27996005-2E41-5D36-4020-D9663615C52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CC21A-2094-05FD-5A6C-9AB54FE4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F924FA2-1436-64B0-AB83-374F1C0383B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9931BF-5537-1241-EBA5-D4CAC8FF61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29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9E8D8-A391-68C7-8EB0-C2958B75F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E69D2F-47BD-6C75-EC23-EAB0BC1FF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44AA0A-7A09-0BDE-68B8-B91933B4B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08E17CC-A949-2D0B-43D2-FA2CC076314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A85315-EA13-930B-51E7-62EFF104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925659C-D505-0D86-2579-76C0ECFE94F6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AD7762-CA0B-2EB1-6C51-874D8E3350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00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CD446-5752-DD83-77B2-190705EAB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16E5BE-1AD7-7C41-D1F9-78E9A5421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56F82E-6EF3-388F-F7EE-DAFF3793F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438299F-B274-3A93-79BF-01E1E06D0BD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688B0-E317-DEA7-4806-BD3E0967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E3D0389-CC47-78D7-E582-30B90BBB844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F73B28-D73D-BA83-91C0-78A9480E22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13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E654B-468D-2A6F-F623-2E746EDF6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04D4BD7-9103-8E05-1C37-B7FC7A7F8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7A4FEF-34E7-DAA8-2376-09A8924AC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227A664-B745-05C9-89F5-EE5A69D200A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6249D-C282-24B2-A94C-712B7927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83DA363-FF95-77CE-69DA-222962BEA90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31852C-530C-6441-4ACD-A92A62193D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34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06839-BEEB-3B1C-CCF1-FB3051B1B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2A095C-0012-8D02-45B2-C14B9AD02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145E06A-B4DE-1DA3-94C9-49487EB96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43A59FC-38B4-9CD1-610B-0C42F9E2950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563AF-2AF4-8C47-461A-1480E9AD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42D2DA4-00BE-9311-4768-9C0F686C160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7:42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8683D8-E0FC-3F52-4410-3AD96EACB4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16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3/14/2025 5:52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7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38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41DB4-E59A-8B90-50CE-C7EDD089C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F40E129-0C3C-4942-F934-5A737D70E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9856A-8B4E-28F2-FD8F-654816CFC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2270175B-9A5B-0F52-4845-23E0C07BA72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5D83C9-C540-415B-8076-565210A4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C2285B6-D390-1711-2728-45FBA412995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188723-D452-394A-C7D4-28A74DB621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32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8A44-B348-F5E6-2E3F-41C45D92B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29E127-252C-4DCB-5BDC-B17DE2DCA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E9D2B2-8B65-0700-025A-40ECEB806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1C414D2-F2CC-0FD8-F87E-94B8BD0565D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A2982-73CF-98B3-83FC-F87AC329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2E973D1-60A3-53BC-7C4B-9258BDE5DC4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3/14/2025 5:52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526175-C373-00A2-3E8B-7A8F63C94D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8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11.sv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b="1" dirty="0" err="1"/>
              <a:t>Testcontainers</a:t>
            </a:r>
            <a:br>
              <a:rPr lang="pt-BR" b="1" dirty="0"/>
            </a:br>
            <a:r>
              <a:rPr lang="pt-BR" sz="4400" b="1" dirty="0"/>
              <a:t>Turbinando e descomplicando a automação de Testes de Integração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C353829-066A-CDF2-7C87-82757FF19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8637" y="3497262"/>
            <a:ext cx="1956476" cy="1544995"/>
          </a:xfrm>
          <a:prstGeom prst="rect">
            <a:avLst/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95431B8D-C0D7-5A30-EA4A-B65658143A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1957963" y="-5113338"/>
            <a:ext cx="29637845" cy="7773861"/>
          </a:xfrm>
          <a:prstGeom prst="rect">
            <a:avLst/>
          </a:prstGeom>
        </p:spPr>
      </p:pic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6614279-41EB-4E7D-6EBB-D2AA0BF72F4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74785"/>
          <a:stretch/>
        </p:blipFill>
        <p:spPr>
          <a:xfrm>
            <a:off x="8095618" y="1910087"/>
            <a:ext cx="1965900" cy="2044968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93166F4-0C26-A656-FAB3-8DF7787124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397621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B70AE95-B36F-C0D7-451D-A283ACFD08A3}"/>
              </a:ext>
            </a:extLst>
          </p:cNvPr>
          <p:cNvSpPr txBox="1">
            <a:spLocks/>
          </p:cNvSpPr>
          <p:nvPr/>
        </p:nvSpPr>
        <p:spPr bwMode="white">
          <a:xfrm>
            <a:off x="849280" y="3987417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Milton Camara Gomes</a:t>
            </a:r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miltoncamara</a:t>
            </a:r>
            <a:br>
              <a:rPr lang="en-US" sz="2400" dirty="0"/>
            </a:br>
            <a:r>
              <a:rPr lang="en-US" sz="2400" dirty="0"/>
              <a:t>youtube.com/</a:t>
            </a:r>
            <a:r>
              <a:rPr lang="en-US" sz="2400" dirty="0" err="1"/>
              <a:t>azurenapratica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5" name="Imagem 14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ABEAFB6C-3C2B-459E-33E8-DA2A8181B1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656" y="6040906"/>
            <a:ext cx="2052933" cy="64872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A992023-6B5D-A4A0-8DEA-878D9FCA05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0637" y="5804279"/>
            <a:ext cx="1786953" cy="112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02848-94AC-18E3-2C61-846091D6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40A65-4253-A2CA-C298-2DDF1E0F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onde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utilizar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6C0111-C6BF-CE7A-36F7-B26DB4A575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2129008"/>
            <a:ext cx="8381893" cy="31208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integração em aplicações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aceitação em UI/Web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Desenvolvimento e provas de conceito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3AB0DAA-3EC1-721A-9B9C-9948A567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513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2E3B-508A-DFD8-C82E-10F9B3E67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84B2A-B631-C0AD-18E3-4665E149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stacks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suportadas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6359ED0A-7A87-F2B0-CA5A-3353A6F9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49C2C48-1DD7-6913-F7CA-C09DD8555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26" y="1753904"/>
            <a:ext cx="8221222" cy="1867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F89400-F3B6-9AA5-D358-14BB0536C2E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012"/>
          <a:stretch/>
        </p:blipFill>
        <p:spPr>
          <a:xfrm>
            <a:off x="274639" y="3557641"/>
            <a:ext cx="868679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24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8D829-F191-3B03-C4DE-DF21C7E45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5EC08-C911-2CBB-114D-8E06B6B1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requisitos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67339C-60A4-8693-DECA-78A76EA53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2163607"/>
            <a:ext cx="8381893" cy="301005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Ambiente com a capacidade de executar </a:t>
            </a:r>
            <a:r>
              <a:rPr lang="pt-BR" sz="3600" b="1" dirty="0">
                <a:solidFill>
                  <a:srgbClr val="494949"/>
                </a:solidFill>
              </a:rPr>
              <a:t>containers 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a </a:t>
            </a:r>
            <a:r>
              <a:rPr lang="pt-BR" sz="3600" b="1" dirty="0">
                <a:solidFill>
                  <a:srgbClr val="494949"/>
                </a:solidFill>
              </a:rPr>
              <a:t>Windows, Linux, </a:t>
            </a:r>
            <a:r>
              <a:rPr lang="pt-BR" sz="3600" b="1" dirty="0" err="1">
                <a:solidFill>
                  <a:srgbClr val="494949"/>
                </a:solidFill>
              </a:rPr>
              <a:t>macOS</a:t>
            </a:r>
            <a:endParaRPr lang="pt-BR" sz="3600" b="1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138C9A8-5426-7499-ED99-C94EED11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196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53B6-4ABB-C478-7CDF-B542B06B9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8BD71-3688-AC43-D23D-4AAD1264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funcionamento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8C6537-AF49-D835-0E21-680CE18AA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921208"/>
            <a:ext cx="8381893" cy="31762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Um container (baseado na i</a:t>
            </a:r>
            <a:r>
              <a:rPr lang="pt-BR" sz="3600" b="1" dirty="0">
                <a:solidFill>
                  <a:srgbClr val="494949"/>
                </a:solidFill>
              </a:rPr>
              <a:t>magem </a:t>
            </a:r>
            <a:r>
              <a:rPr lang="pt-BR" sz="3600" b="1" dirty="0" err="1">
                <a:solidFill>
                  <a:srgbClr val="494949"/>
                </a:solidFill>
              </a:rPr>
              <a:t>testcontainers</a:t>
            </a:r>
            <a:r>
              <a:rPr lang="pt-BR" sz="3600" b="1" dirty="0">
                <a:solidFill>
                  <a:srgbClr val="494949"/>
                </a:solidFill>
              </a:rPr>
              <a:t>/</a:t>
            </a:r>
            <a:r>
              <a:rPr lang="pt-BR" sz="3600" b="1" dirty="0" err="1">
                <a:solidFill>
                  <a:srgbClr val="494949"/>
                </a:solidFill>
              </a:rPr>
              <a:t>ryuk</a:t>
            </a:r>
            <a:r>
              <a:rPr lang="pt-BR" sz="3600" dirty="0">
                <a:solidFill>
                  <a:srgbClr val="494949"/>
                </a:solidFill>
              </a:rPr>
              <a:t>) é gerado quando da utilização da biblioteca, tendo por responsabilidade gerenciar dentro da aplicação os demais containers gerados.</a:t>
            </a: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CDC6BC2-049D-6F46-F03C-DA90EB98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10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0692F-EAB2-7245-A8C4-54D9CDF6D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14B57-4138-6B22-FAA1-1A48D4F8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funcionamento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217FD3-D3FC-450C-8DAD-F5AC60D96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2004409"/>
            <a:ext cx="8381893" cy="33978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Imagens necessárias são baixadas automaticamente</a:t>
            </a:r>
            <a:r>
              <a:rPr lang="pt-BR" sz="3600" dirty="0">
                <a:solidFill>
                  <a:srgbClr val="494949"/>
                </a:solidFill>
              </a:rPr>
              <a:t>, caso não existam no ambiente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Todos os containers são encerrados removidos após o término da aplicação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47427D0E-4040-4B86-C428-88C2BAC5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05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7F467-D91C-D54D-E11A-37C60B5FD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F0063-B197-8BE5-CD45-70A2248D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boas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práticas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0FA4CF-DA1F-ABEF-5604-E20CDAA64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7" y="1668462"/>
            <a:ext cx="8381893" cy="41180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Evitar o uso de portas fixas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Evitar </a:t>
            </a:r>
            <a:r>
              <a:rPr lang="pt-BR" sz="3600" dirty="0" err="1">
                <a:solidFill>
                  <a:srgbClr val="494949"/>
                </a:solidFill>
              </a:rPr>
              <a:t>hardcode</a:t>
            </a:r>
            <a:r>
              <a:rPr lang="pt-BR" sz="3600" dirty="0">
                <a:solidFill>
                  <a:srgbClr val="494949"/>
                </a:solidFill>
              </a:rPr>
              <a:t> com </a:t>
            </a:r>
            <a:r>
              <a:rPr lang="pt-BR" sz="3600" dirty="0" err="1">
                <a:solidFill>
                  <a:srgbClr val="494949"/>
                </a:solidFill>
              </a:rPr>
              <a:t>hostname</a:t>
            </a:r>
            <a:r>
              <a:rPr lang="pt-BR" sz="3600" dirty="0">
                <a:solidFill>
                  <a:srgbClr val="494949"/>
                </a:solidFill>
              </a:rPr>
              <a:t>, nome do container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Utilizar as mesmas versões de produção (evitar </a:t>
            </a:r>
            <a:r>
              <a:rPr lang="pt-BR" sz="3600" dirty="0" err="1">
                <a:solidFill>
                  <a:srgbClr val="494949"/>
                </a:solidFill>
              </a:rPr>
              <a:t>tags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latest</a:t>
            </a:r>
            <a:r>
              <a:rPr lang="pt-BR" sz="36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E53A74E-6ED7-3750-99FE-A04DB381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2301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048E2-16C8-29A1-2B10-290BFFE28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F23B5-3EAC-297D-3127-18665B4C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boas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práticas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759FA5-1A0D-59C4-7AC1-C7AC3FB7A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592263"/>
            <a:ext cx="8381893" cy="461664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Copiar arquivos para containers ao invés de utilizar volumes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Utilizar módulos específicos ao invés de criar containers de forma genérica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Empregar estratégias de </a:t>
            </a:r>
            <a:r>
              <a:rPr lang="pt-BR" sz="3600" dirty="0" err="1">
                <a:solidFill>
                  <a:srgbClr val="494949"/>
                </a:solidFill>
              </a:rPr>
              <a:t>Wait</a:t>
            </a:r>
            <a:r>
              <a:rPr lang="pt-BR" sz="3600" dirty="0">
                <a:solidFill>
                  <a:srgbClr val="494949"/>
                </a:solidFill>
              </a:rPr>
              <a:t> durante a inicialização dos containers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8C85F1F6-41A8-01A6-53F8-55707D5B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00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C11EC-4CD8-7B50-79F9-2F939D844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3978F-45EE-205C-EEA0-8D9EA103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D94D402-5BC9-FE3F-DA6D-408F1B8EEFC7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724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>
                <a:solidFill>
                  <a:schemeClr val="bg1"/>
                </a:solidFill>
              </a:rPr>
              <a:t>github.com/renatogroffe/Testcontainers_SENAI-2025-03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87A93A2-43CA-5DF9-8EB4-2BD3B0924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  <p:pic>
        <p:nvPicPr>
          <p:cNvPr id="5" name="Imagem 4" descr="Código QR&#10;&#10;O conteúdo gerado por IA pode estar incorreto.">
            <a:extLst>
              <a:ext uri="{FF2B5EF4-FFF2-40B4-BE49-F238E27FC236}">
                <a16:creationId xmlns:a16="http://schemas.microsoft.com/office/drawing/2014/main" id="{0735E628-7C1D-BF69-07E4-69F39C49C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505" y="1275856"/>
            <a:ext cx="2049463" cy="20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2148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724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>
                <a:solidFill>
                  <a:schemeClr val="bg1"/>
                </a:solidFill>
              </a:rPr>
              <a:t>github.com/renatogroffe/Testcontainers_SENAI-2025-03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24A31FB-F6B9-7911-24BF-ECC5F7F02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  <p:pic>
        <p:nvPicPr>
          <p:cNvPr id="5" name="Imagem 4" descr="Código QR&#10;&#10;O conteúdo gerado por IA pode estar incorreto.">
            <a:extLst>
              <a:ext uri="{FF2B5EF4-FFF2-40B4-BE49-F238E27FC236}">
                <a16:creationId xmlns:a16="http://schemas.microsoft.com/office/drawing/2014/main" id="{EDAB98A1-0405-E575-9F16-81C3CA43B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505" y="1275856"/>
            <a:ext cx="2049463" cy="20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9205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Testes de integração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Testcontainers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E39BBE3-FFD8-C06A-9F07-14B1ADA7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8837" y="4640262"/>
            <a:ext cx="6391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Testes de Integração: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6317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Validação de um ou mais módulos em uma aplicação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Montagem de um ambiente que simula o que será encontrado em Produção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Necessidade de configurar dependências como serviços de bancos de dados, mensageria, </a:t>
            </a:r>
            <a:r>
              <a:rPr lang="pt-BR" sz="2800" dirty="0" err="1">
                <a:solidFill>
                  <a:srgbClr val="494949"/>
                </a:solidFill>
              </a:rPr>
              <a:t>caching</a:t>
            </a:r>
            <a:r>
              <a:rPr lang="pt-BR" sz="2800" dirty="0">
                <a:solidFill>
                  <a:srgbClr val="494949"/>
                </a:solidFill>
              </a:rPr>
              <a:t>…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F1D332AE-C191-4AB2-9514-602F022CA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16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Testes de Integração: dificuldades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40386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Dependências de uma aplicação podem se revelar um pesadelo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Configurar rapidamente um ambiente nem sempre é simples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Por questões de complexidade nem sempre esses testes são executados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84F829F-B4CB-4613-94F6-1B9952EA1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37" y="2760443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65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Tecnologias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que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simplificam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a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automação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Soluções como Azure </a:t>
            </a:r>
            <a:r>
              <a:rPr lang="pt-BR" sz="3600" dirty="0" err="1">
                <a:solidFill>
                  <a:srgbClr val="494949"/>
                </a:solidFill>
              </a:rPr>
              <a:t>DevOps</a:t>
            </a:r>
            <a:r>
              <a:rPr lang="pt-BR" sz="3600" dirty="0">
                <a:solidFill>
                  <a:srgbClr val="494949"/>
                </a:solidFill>
              </a:rPr>
              <a:t> e GitHub </a:t>
            </a:r>
            <a:r>
              <a:rPr lang="pt-BR" sz="3600" dirty="0" err="1">
                <a:solidFill>
                  <a:srgbClr val="494949"/>
                </a:solidFill>
              </a:rPr>
              <a:t>Actions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Linux,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 de linha de comando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2FF3A3-B9C0-4863-95C2-02A19BE04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9038" y="4207363"/>
            <a:ext cx="1260657" cy="1260657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52F88852-CDFC-0F1D-D5AC-34A908664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9123" y="4181999"/>
            <a:ext cx="1327277" cy="13272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6881A94-13B9-D08C-BDA9-A7D2AC797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3837" y="4192486"/>
            <a:ext cx="1219200" cy="146304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1C596A59-2CF1-AE28-41C1-5B5F3CE526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0753" y="4207363"/>
            <a:ext cx="1327540" cy="132754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9C252C0-9C2D-F844-7010-A6FD82E952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04037" y="4207363"/>
            <a:ext cx="1680773" cy="13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18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D311-9E2F-950F-0726-896E444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D3346-C215-AC24-9ADF-3E7BBA62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: o que é?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6CFC96-7194-822B-D315-FC2A7287A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1668462"/>
            <a:ext cx="8381893" cy="412420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Biblioteca 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r>
              <a:rPr lang="pt-BR" sz="3200" b="1" dirty="0">
                <a:solidFill>
                  <a:srgbClr val="494949"/>
                </a:solidFill>
              </a:rPr>
              <a:t> para rápida criação de containers para testes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</a:t>
            </a:r>
            <a:r>
              <a:rPr lang="pt-BR" sz="3200" dirty="0" err="1">
                <a:solidFill>
                  <a:srgbClr val="494949"/>
                </a:solidFill>
              </a:rPr>
              <a:t>mocks</a:t>
            </a:r>
            <a:r>
              <a:rPr lang="pt-BR" sz="3200" dirty="0">
                <a:solidFill>
                  <a:srgbClr val="494949"/>
                </a:solidFill>
              </a:rPr>
              <a:t> ou configurações de ambiente mais complexas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tecnologias de bancos de dados, serviços em nuvem, mensageria...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DDF9BDA-C637-4264-F516-35AEA8F1F9A7}"/>
              </a:ext>
            </a:extLst>
          </p:cNvPr>
          <p:cNvSpPr txBox="1"/>
          <p:nvPr/>
        </p:nvSpPr>
        <p:spPr>
          <a:xfrm>
            <a:off x="1036637" y="6029282"/>
            <a:ext cx="11113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https://testcontainers.com/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9B57A108-7BCC-0FBA-2DF0-3D23F7D4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284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5FBDD-EB4D-D9CD-A332-14466BC78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112E1-24C9-77E6-E100-CC087677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4"/>
            <a:ext cx="9982198" cy="91757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Testcontainers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 x </a:t>
            </a: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Infraestrutura</a:t>
            </a:r>
            <a:endParaRPr lang="pt-BR" sz="4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869F1C-8A1B-B4F4-2288-CECB7F829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144" y="1668463"/>
            <a:ext cx="8381893" cy="50536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Dispensa</a:t>
            </a:r>
            <a:r>
              <a:rPr lang="pt-BR" sz="2800" dirty="0">
                <a:solidFill>
                  <a:srgbClr val="494949"/>
                </a:solidFill>
              </a:rPr>
              <a:t> o uso de </a:t>
            </a:r>
            <a:r>
              <a:rPr lang="pt-BR" sz="2800" b="1" dirty="0">
                <a:solidFill>
                  <a:srgbClr val="494949"/>
                </a:solidFill>
              </a:rPr>
              <a:t>Docker </a:t>
            </a:r>
            <a:r>
              <a:rPr lang="pt-BR" sz="2800" b="1" dirty="0" err="1">
                <a:solidFill>
                  <a:srgbClr val="494949"/>
                </a:solidFill>
              </a:rPr>
              <a:t>Compose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e de soluções de </a:t>
            </a:r>
            <a:r>
              <a:rPr lang="pt-BR" sz="2800" b="1" dirty="0">
                <a:solidFill>
                  <a:srgbClr val="494949"/>
                </a:solidFill>
              </a:rPr>
              <a:t>Infra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Menor custo</a:t>
            </a:r>
            <a:r>
              <a:rPr lang="pt-BR" sz="2800" dirty="0">
                <a:solidFill>
                  <a:srgbClr val="494949"/>
                </a:solidFill>
              </a:rPr>
              <a:t>, por não necessitar do uso de servidores e de serviços em nuvem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Produtividade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Soluções de automação como </a:t>
            </a:r>
            <a:r>
              <a:rPr lang="pt-BR" sz="2800" b="1" dirty="0">
                <a:solidFill>
                  <a:srgbClr val="494949"/>
                </a:solidFill>
              </a:rPr>
              <a:t>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GitHub </a:t>
            </a:r>
            <a:r>
              <a:rPr lang="pt-BR" sz="2800" b="1" dirty="0" err="1">
                <a:solidFill>
                  <a:srgbClr val="494949"/>
                </a:solidFill>
              </a:rPr>
              <a:t>Actions</a:t>
            </a:r>
            <a:r>
              <a:rPr lang="pt-BR" sz="2800" dirty="0">
                <a:solidFill>
                  <a:srgbClr val="494949"/>
                </a:solidFill>
              </a:rPr>
              <a:t> também suportam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3D6F5700-1EEC-FFD3-3BEE-C3F8917C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85"/>
          <a:stretch/>
        </p:blipFill>
        <p:spPr>
          <a:xfrm>
            <a:off x="9342437" y="2401569"/>
            <a:ext cx="2344690" cy="24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783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2886</TotalTime>
  <Words>1026</Words>
  <Application>Microsoft Office PowerPoint</Application>
  <PresentationFormat>Personalizar</PresentationFormat>
  <Paragraphs>147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Testcontainers Turbinando e descomplicando a automação de Testes de Integração</vt:lpstr>
      <vt:lpstr>Participe de nossas iniciativas gratuitas</vt:lpstr>
      <vt:lpstr>Conteúdos desta apresentação</vt:lpstr>
      <vt:lpstr>Agenda</vt:lpstr>
      <vt:lpstr>Testes de Integração: uma visão geral</vt:lpstr>
      <vt:lpstr>Testes de Integração: dificuldades</vt:lpstr>
      <vt:lpstr>Tecnologias que simplificam a automação</vt:lpstr>
      <vt:lpstr>Testcontainers: o que é?</vt:lpstr>
      <vt:lpstr>Testcontainers x Infraestrutura</vt:lpstr>
      <vt:lpstr>Testcontainers: onde utilizar?</vt:lpstr>
      <vt:lpstr>Testcontainers: stacks suportadas</vt:lpstr>
      <vt:lpstr>Testcontainers: requisitos</vt:lpstr>
      <vt:lpstr>Testcontainers: funcionamento</vt:lpstr>
      <vt:lpstr>Testcontainers: funcionamento</vt:lpstr>
      <vt:lpstr>Testcontainers: boas práticas</vt:lpstr>
      <vt:lpstr>Testcontainers: boas práticas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520</cp:revision>
  <dcterms:created xsi:type="dcterms:W3CDTF">2016-08-05T22:03:34Z</dcterms:created>
  <dcterms:modified xsi:type="dcterms:W3CDTF">2025-03-14T22:42:54Z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