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0"/>
  </p:notesMasterIdLst>
  <p:handoutMasterIdLst>
    <p:handoutMasterId r:id="rId31"/>
  </p:handoutMasterIdLst>
  <p:sldIdLst>
    <p:sldId id="1393" r:id="rId8"/>
    <p:sldId id="1690" r:id="rId9"/>
    <p:sldId id="1702" r:id="rId10"/>
    <p:sldId id="1518" r:id="rId11"/>
    <p:sldId id="1765" r:id="rId12"/>
    <p:sldId id="1705" r:id="rId13"/>
    <p:sldId id="1707" r:id="rId14"/>
    <p:sldId id="1709" r:id="rId15"/>
    <p:sldId id="1801" r:id="rId16"/>
    <p:sldId id="1747" r:id="rId17"/>
    <p:sldId id="1755" r:id="rId18"/>
    <p:sldId id="1756" r:id="rId19"/>
    <p:sldId id="1752" r:id="rId20"/>
    <p:sldId id="1750" r:id="rId21"/>
    <p:sldId id="1749" r:id="rId22"/>
    <p:sldId id="1748" r:id="rId23"/>
    <p:sldId id="1799" r:id="rId24"/>
    <p:sldId id="1790" r:id="rId25"/>
    <p:sldId id="1796" r:id="rId26"/>
    <p:sldId id="1798" r:id="rId27"/>
    <p:sldId id="1800" r:id="rId28"/>
    <p:sldId id="1753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518"/>
            <p14:sldId id="1765"/>
            <p14:sldId id="1705"/>
            <p14:sldId id="1707"/>
            <p14:sldId id="1709"/>
            <p14:sldId id="1801"/>
            <p14:sldId id="1747"/>
            <p14:sldId id="1755"/>
            <p14:sldId id="1756"/>
            <p14:sldId id="1752"/>
            <p14:sldId id="1750"/>
            <p14:sldId id="1749"/>
            <p14:sldId id="1748"/>
            <p14:sldId id="1799"/>
            <p14:sldId id="1790"/>
            <p14:sldId id="1796"/>
            <p14:sldId id="1798"/>
            <p14:sldId id="1800"/>
          </p14:sldIdLst>
        </p14:section>
        <p14:section name="Finalizando" id="{CF622469-3E87-46BA-8ED6-912C47B00EF3}">
          <p14:sldIdLst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8/17/2024 8:47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8/17/2024 8:47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8:58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8:47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6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8:47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80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8:47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10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8:47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77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8:47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7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8:47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5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8:47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17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9:02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99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8:50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81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8:50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8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8:49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44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9:02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2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8/17/2024 8:47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8:50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8:59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8:57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8:57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8:57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8/17/2024 9:03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8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9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github.com/renatogroffe/Testes-APIs-SENAI-2024-08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proxy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github.com/renatogroffe/Testes-APIs-SENAI-2024-08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github.com/renatogroffe/Testes-APIs-SENAI-2024-08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github.com/renatogroffe/Testes-APIs-SENAI-2024-08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6000" b="1" dirty="0"/>
              <a:t>Testes em APIs REST</a:t>
            </a:r>
            <a:br>
              <a:rPr lang="pt-BR" sz="6000" b="1" dirty="0"/>
            </a:br>
            <a:r>
              <a:rPr lang="pt-BR" sz="4800" b="1" dirty="0"/>
              <a:t>De validações e performance à</a:t>
            </a:r>
            <a:br>
              <a:rPr lang="pt-BR" sz="4800" b="1" dirty="0"/>
            </a:br>
            <a:r>
              <a:rPr lang="pt-BR" sz="4800" b="1" dirty="0"/>
              <a:t>segurança em </a:t>
            </a:r>
            <a:r>
              <a:rPr lang="pt-BR" sz="4800" b="1" dirty="0" err="1"/>
              <a:t>endpoints</a:t>
            </a:r>
            <a:endParaRPr lang="pt-BR" sz="4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521870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E33625-C64E-46D7-D862-B9BD58996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237" y="5783262"/>
            <a:ext cx="1750075" cy="1098828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138DD81A-88C0-153B-3BC5-DBB1EF713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361" y="3616207"/>
            <a:ext cx="1349876" cy="1306005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76AEB29B-092B-18E5-E076-793374F0236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67565"/>
          <a:stretch/>
        </p:blipFill>
        <p:spPr>
          <a:xfrm>
            <a:off x="6699110" y="3613451"/>
            <a:ext cx="1424127" cy="1331611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8D220D83-E203-3F9B-0BA3-2261A0526D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6367" y="3550612"/>
            <a:ext cx="1383470" cy="13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55509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Identificação de gargalos de performance</a:t>
            </a:r>
          </a:p>
          <a:p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Determinar quando uma aplicação deve ser escalada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Detectar limites de disponibilidade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555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Questões importantes na implementação de 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66369"/>
            <a:ext cx="83057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um volume de carga que simule um comportamento realista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O custo para a condução dos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 necessidade de monitorar o que está sendo testado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Executar testes em ambientes de Produção não é o melhor caminho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027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Questões importantes na implementação de 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66369"/>
            <a:ext cx="8305799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Geração de dados para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escalar os recursos envolvidos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Simular múltiplos usuários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23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90595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Mais comuns em </a:t>
            </a:r>
            <a:r>
              <a:rPr lang="pt-BR" sz="3600" b="1" dirty="0">
                <a:solidFill>
                  <a:srgbClr val="494949"/>
                </a:solidFill>
              </a:rPr>
              <a:t>Web Apps</a:t>
            </a:r>
            <a:r>
              <a:rPr lang="pt-BR" sz="3600" dirty="0">
                <a:solidFill>
                  <a:srgbClr val="494949"/>
                </a:solidFill>
              </a:rPr>
              <a:t> (envio massivo de requisições HTTP)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Mensageria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Streaming de eventos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Bancos de dados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80B3135-59FA-842C-4846-AB0992BFD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1426" y="4714731"/>
            <a:ext cx="981205" cy="1038533"/>
          </a:xfrm>
          <a:prstGeom prst="rect">
            <a:avLst/>
          </a:prstGeom>
        </p:spPr>
      </p:pic>
      <p:pic>
        <p:nvPicPr>
          <p:cNvPr id="6" name="Imagem 5" descr="Uma imagem contendo placar, quarto&#10;&#10;Descrição gerada automaticamente">
            <a:extLst>
              <a:ext uri="{FF2B5EF4-FFF2-40B4-BE49-F238E27FC236}">
                <a16:creationId xmlns:a16="http://schemas.microsoft.com/office/drawing/2014/main" id="{BF69FC13-8402-42DA-048A-A313E4E35C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581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68661"/>
          <a:stretch/>
        </p:blipFill>
        <p:spPr>
          <a:xfrm>
            <a:off x="8590031" y="3887497"/>
            <a:ext cx="902864" cy="1312063"/>
          </a:xfrm>
          <a:prstGeom prst="rect">
            <a:avLst/>
          </a:prstGeom>
        </p:spPr>
      </p:pic>
      <p:pic>
        <p:nvPicPr>
          <p:cNvPr id="7" name="Imagem 6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91F21B33-D1FB-CA8A-8319-EC7ECB9E59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042" b="13294"/>
          <a:stretch/>
        </p:blipFill>
        <p:spPr>
          <a:xfrm>
            <a:off x="9500551" y="2895507"/>
            <a:ext cx="1261336" cy="126189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394FD9E-F968-A4CF-CB7E-078ABDBF6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66351" y="3954462"/>
            <a:ext cx="1178131" cy="11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053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open </a:t>
            </a:r>
            <a:r>
              <a:rPr lang="pt-BR" sz="2800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pelo time do </a:t>
            </a:r>
            <a:r>
              <a:rPr lang="pt-BR" sz="2800" b="1" dirty="0" err="1">
                <a:solidFill>
                  <a:srgbClr val="494949"/>
                </a:solidFill>
              </a:rPr>
              <a:t>Grafana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Labs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Amplo suporte para implementação de testes de carga e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Implementado em </a:t>
            </a:r>
            <a:r>
              <a:rPr lang="pt-BR" sz="28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Testes codificados em </a:t>
            </a:r>
            <a:r>
              <a:rPr lang="pt-BR" sz="2800" b="1" dirty="0" err="1">
                <a:solidFill>
                  <a:srgbClr val="494949"/>
                </a:solidFill>
              </a:rPr>
              <a:t>JavaScript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256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93" y="1439862"/>
            <a:ext cx="8305799" cy="47966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Suporte a </a:t>
            </a:r>
            <a:r>
              <a:rPr lang="pt-BR" sz="2700" b="1" dirty="0">
                <a:solidFill>
                  <a:srgbClr val="494949"/>
                </a:solidFill>
              </a:rPr>
              <a:t>múltiplos protocolos</a:t>
            </a:r>
            <a:r>
              <a:rPr lang="pt-BR" sz="2700" dirty="0">
                <a:solidFill>
                  <a:srgbClr val="494949"/>
                </a:solidFill>
              </a:rPr>
              <a:t> como </a:t>
            </a:r>
            <a:r>
              <a:rPr lang="pt-BR" sz="2700" b="1" dirty="0">
                <a:solidFill>
                  <a:srgbClr val="494949"/>
                </a:solidFill>
              </a:rPr>
              <a:t>HTTP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AMQP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Kafka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SMTP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TCP</a:t>
            </a:r>
            <a:r>
              <a:rPr lang="pt-BR" sz="2700" dirty="0">
                <a:solidFill>
                  <a:srgbClr val="494949"/>
                </a:solidFill>
              </a:rPr>
              <a:t> e </a:t>
            </a:r>
            <a:r>
              <a:rPr lang="pt-BR" sz="2700" b="1" dirty="0" err="1">
                <a:solidFill>
                  <a:srgbClr val="494949"/>
                </a:solidFill>
              </a:rPr>
              <a:t>gRPC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bancos relacionais</a:t>
            </a:r>
            <a:r>
              <a:rPr lang="pt-BR" sz="27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Executável multiplataforma (</a:t>
            </a:r>
            <a:r>
              <a:rPr lang="pt-BR" sz="2700" b="1" dirty="0">
                <a:solidFill>
                  <a:srgbClr val="494949"/>
                </a:solidFill>
              </a:rPr>
              <a:t>Windows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Linux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 err="1">
                <a:solidFill>
                  <a:srgbClr val="494949"/>
                </a:solidFill>
              </a:rPr>
              <a:t>macOS</a:t>
            </a:r>
            <a:r>
              <a:rPr lang="pt-BR" sz="2700" dirty="0">
                <a:solidFill>
                  <a:srgbClr val="494949"/>
                </a:solidFill>
              </a:rPr>
              <a:t>) -&gt; </a:t>
            </a:r>
            <a:r>
              <a:rPr lang="pt-BR" sz="2700" b="1" dirty="0">
                <a:solidFill>
                  <a:srgbClr val="494949"/>
                </a:solidFill>
              </a:rPr>
              <a:t>k6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Um segundo executável chamado </a:t>
            </a:r>
            <a:r>
              <a:rPr lang="pt-BR" sz="2700" b="1" dirty="0">
                <a:solidFill>
                  <a:srgbClr val="494949"/>
                </a:solidFill>
              </a:rPr>
              <a:t>xk6</a:t>
            </a:r>
            <a:r>
              <a:rPr lang="pt-BR" sz="2700" dirty="0">
                <a:solidFill>
                  <a:srgbClr val="494949"/>
                </a:solidFill>
              </a:rPr>
              <a:t> pode ser utilizado para </a:t>
            </a:r>
            <a:r>
              <a:rPr lang="pt-BR" sz="2700" b="1" dirty="0">
                <a:solidFill>
                  <a:srgbClr val="494949"/>
                </a:solidFill>
              </a:rPr>
              <a:t>build do utilitário k6 com extensões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Extensões que podem ser desenvolvidas em </a:t>
            </a:r>
            <a:r>
              <a:rPr lang="pt-BR" sz="2700" b="1" dirty="0">
                <a:solidFill>
                  <a:srgbClr val="494949"/>
                </a:solidFill>
              </a:rPr>
              <a:t>Go</a:t>
            </a:r>
            <a:r>
              <a:rPr lang="pt-BR" sz="2700" dirty="0">
                <a:solidFill>
                  <a:srgbClr val="494949"/>
                </a:solidFill>
              </a:rPr>
              <a:t> e </a:t>
            </a:r>
            <a:r>
              <a:rPr lang="pt-BR" sz="2700" b="1" dirty="0" err="1">
                <a:solidFill>
                  <a:srgbClr val="494949"/>
                </a:solidFill>
              </a:rPr>
              <a:t>JavaScript</a:t>
            </a:r>
            <a:endParaRPr lang="pt-BR" sz="27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840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Fácil integração com soluções de automação, tais como </a:t>
            </a:r>
            <a:r>
              <a:rPr lang="pt-BR" sz="2800" b="1" dirty="0">
                <a:solidFill>
                  <a:srgbClr val="494949"/>
                </a:solidFill>
              </a:rPr>
              <a:t>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GitHub </a:t>
            </a:r>
            <a:r>
              <a:rPr lang="pt-BR" sz="2800" b="1" dirty="0" err="1">
                <a:solidFill>
                  <a:srgbClr val="494949"/>
                </a:solidFill>
              </a:rPr>
              <a:t>Actions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Thresholds</a:t>
            </a:r>
            <a:r>
              <a:rPr lang="pt-BR" sz="2800" dirty="0">
                <a:solidFill>
                  <a:srgbClr val="494949"/>
                </a:solidFill>
              </a:rPr>
              <a:t> para validação de métricas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Geração de relatórios com resultados (</a:t>
            </a:r>
            <a:r>
              <a:rPr lang="pt-BR" sz="2800" b="1" dirty="0" err="1">
                <a:solidFill>
                  <a:srgbClr val="494949"/>
                </a:solidFill>
              </a:rPr>
              <a:t>JUnit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HTML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Cloud </a:t>
            </a:r>
            <a:r>
              <a:rPr lang="pt-BR" sz="2800" b="1" dirty="0" err="1">
                <a:solidFill>
                  <a:srgbClr val="494949"/>
                </a:solidFill>
              </a:rPr>
              <a:t>Tests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-&gt; opção paga que conta inclusive com dashboards para análise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7594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https://github.com/renatogroffe/Testes-APIs-SENAI-2024-08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AD1598B1-1160-B61A-6AE7-56CAC1B17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761" y="4759207"/>
            <a:ext cx="1349876" cy="130600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6EF23883-E0E3-BCB9-6C2D-1A9E922FAA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67565"/>
          <a:stretch/>
        </p:blipFill>
        <p:spPr>
          <a:xfrm>
            <a:off x="3422510" y="4756451"/>
            <a:ext cx="1424127" cy="1331611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EA482B0-31B0-7B4C-580D-CB284E64B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767" y="4693612"/>
            <a:ext cx="1383470" cy="13834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A2AEBD-D1A0-05C3-AF1A-5FB5A2FD2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599" y="1287462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13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 quanto a uma aplicação em execução?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211262"/>
            <a:ext cx="8839199" cy="73681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Aplicações Web podem expor </a:t>
            </a:r>
            <a:r>
              <a:rPr lang="pt-BR" sz="3200" dirty="0" err="1">
                <a:solidFill>
                  <a:srgbClr val="494949"/>
                </a:solidFill>
              </a:rPr>
              <a:t>endpoints</a:t>
            </a:r>
            <a:r>
              <a:rPr lang="pt-BR" sz="3200" dirty="0">
                <a:solidFill>
                  <a:srgbClr val="494949"/>
                </a:solidFill>
              </a:rPr>
              <a:t> que seriam explorados em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Problemas como </a:t>
            </a:r>
            <a:r>
              <a:rPr lang="pt-BR" sz="3200" b="1" dirty="0">
                <a:solidFill>
                  <a:srgbClr val="494949"/>
                </a:solidFill>
              </a:rPr>
              <a:t>Cross-</a:t>
            </a:r>
            <a:r>
              <a:rPr lang="pt-BR" sz="3200" b="1" dirty="0" err="1">
                <a:solidFill>
                  <a:srgbClr val="494949"/>
                </a:solidFill>
              </a:rPr>
              <a:t>Origin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Resource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Sharing</a:t>
            </a:r>
            <a:r>
              <a:rPr lang="pt-BR" sz="3200" b="1" dirty="0">
                <a:solidFill>
                  <a:srgbClr val="494949"/>
                </a:solidFill>
              </a:rPr>
              <a:t> (CORS)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Server-</a:t>
            </a:r>
            <a:r>
              <a:rPr lang="pt-BR" sz="3200" b="1" dirty="0" err="1">
                <a:solidFill>
                  <a:srgbClr val="494949"/>
                </a:solidFill>
              </a:rPr>
              <a:t>Side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Request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Forgery</a:t>
            </a:r>
            <a:r>
              <a:rPr lang="pt-BR" sz="3200" b="1" dirty="0">
                <a:solidFill>
                  <a:srgbClr val="494949"/>
                </a:solidFill>
              </a:rPr>
              <a:t> (SSRF)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exposição excessiva de dados</a:t>
            </a:r>
            <a:r>
              <a:rPr lang="pt-BR" sz="3200" dirty="0">
                <a:solidFill>
                  <a:srgbClr val="494949"/>
                </a:solidFill>
              </a:rPr>
              <a:t> também são portas de entrada de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Adoção</a:t>
            </a:r>
            <a:r>
              <a:rPr lang="en-US" sz="3200" dirty="0">
                <a:solidFill>
                  <a:srgbClr val="494949"/>
                </a:solidFill>
              </a:rPr>
              <a:t> de </a:t>
            </a:r>
            <a:r>
              <a:rPr lang="en-US" sz="3200" dirty="0" err="1">
                <a:solidFill>
                  <a:srgbClr val="494949"/>
                </a:solidFill>
              </a:rPr>
              <a:t>práticas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baseadas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em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b="1" dirty="0">
                <a:solidFill>
                  <a:srgbClr val="494949"/>
                </a:solidFill>
              </a:rPr>
              <a:t>DAST (Dynamic Application Security Testing)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D8F0600-5079-447C-42FC-67C3A584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296386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5296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DAST x Pen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Tests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211262"/>
            <a:ext cx="8839199" cy="574926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Ambos testarão </a:t>
            </a:r>
            <a:r>
              <a:rPr lang="pt-BR" sz="3200" b="1" dirty="0">
                <a:solidFill>
                  <a:srgbClr val="494949"/>
                </a:solidFill>
              </a:rPr>
              <a:t>aplicações em execução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do tipo </a:t>
            </a:r>
            <a:r>
              <a:rPr lang="pt-BR" sz="3200" b="1" dirty="0">
                <a:solidFill>
                  <a:srgbClr val="494949"/>
                </a:solidFill>
              </a:rPr>
              <a:t>DAST</a:t>
            </a:r>
            <a:r>
              <a:rPr lang="pt-BR" sz="3200" dirty="0">
                <a:solidFill>
                  <a:srgbClr val="494949"/>
                </a:solidFill>
              </a:rPr>
              <a:t> requerem sempre o uso de </a:t>
            </a:r>
            <a:r>
              <a:rPr lang="pt-BR" sz="3200" b="1" dirty="0">
                <a:solidFill>
                  <a:srgbClr val="494949"/>
                </a:solidFill>
              </a:rPr>
              <a:t>ferramentas de automação</a:t>
            </a:r>
            <a:r>
              <a:rPr lang="pt-BR" sz="3200" dirty="0">
                <a:solidFill>
                  <a:srgbClr val="494949"/>
                </a:solidFill>
              </a:rPr>
              <a:t>, possibilitando com isto sua integração com esteiras de </a:t>
            </a:r>
            <a:r>
              <a:rPr lang="pt-BR" sz="3200" b="1" dirty="0">
                <a:solidFill>
                  <a:srgbClr val="494949"/>
                </a:solidFill>
              </a:rPr>
              <a:t>CI/CD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Penetration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Tests</a:t>
            </a:r>
            <a:r>
              <a:rPr lang="pt-BR" sz="3200" dirty="0">
                <a:solidFill>
                  <a:srgbClr val="494949"/>
                </a:solidFill>
              </a:rPr>
              <a:t> envolvem tanto o uso de automação, quanto checagens manuais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D8F0600-5079-447C-42FC-67C3A584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296386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897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Zed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Attack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Proxy (ZAP): implementando DAST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Alternativa para </a:t>
            </a:r>
            <a:r>
              <a:rPr lang="pt-BR" sz="3200" b="1" dirty="0">
                <a:solidFill>
                  <a:srgbClr val="494949"/>
                </a:solidFill>
              </a:rPr>
              <a:t>DAST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de </a:t>
            </a:r>
            <a:r>
              <a:rPr lang="pt-BR" sz="3200" b="1" dirty="0">
                <a:solidFill>
                  <a:srgbClr val="494949"/>
                </a:solidFill>
              </a:rPr>
              <a:t>sites </a:t>
            </a:r>
            <a:r>
              <a:rPr lang="pt-BR" sz="3200" dirty="0">
                <a:solidFill>
                  <a:srgbClr val="494949"/>
                </a:solidFill>
              </a:rPr>
              <a:t>e </a:t>
            </a:r>
            <a:r>
              <a:rPr lang="pt-BR" sz="3200" b="1" dirty="0">
                <a:solidFill>
                  <a:srgbClr val="494949"/>
                </a:solidFill>
              </a:rPr>
              <a:t>APIs REST</a:t>
            </a:r>
            <a:r>
              <a:rPr lang="pt-BR" sz="3200" dirty="0">
                <a:solidFill>
                  <a:srgbClr val="494949"/>
                </a:solidFill>
              </a:rPr>
              <a:t> em execução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Projeto </a:t>
            </a: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OWASP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https://www.zaproxy.org/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5D20C252-C7C0-82C6-FD82-B5573D40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240478"/>
            <a:ext cx="2276753" cy="22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568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https://github.com/renatogroffe/Testes-APIs-SENAI-2024-08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AD1598B1-1160-B61A-6AE7-56CAC1B17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761" y="4759207"/>
            <a:ext cx="1349876" cy="130600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6EF23883-E0E3-BCB9-6C2D-1A9E922FAA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67565"/>
          <a:stretch/>
        </p:blipFill>
        <p:spPr>
          <a:xfrm>
            <a:off x="3422510" y="4756451"/>
            <a:ext cx="1424127" cy="1331611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EA482B0-31B0-7B4C-580D-CB284E64B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767" y="4693612"/>
            <a:ext cx="1383470" cy="13834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A2AEBD-D1A0-05C3-AF1A-5FB5A2FD2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599" y="1287462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4072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69612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de integração e validação de APIs com</a:t>
            </a:r>
            <a:br>
              <a:rPr lang="pt-BR" sz="3200" dirty="0">
                <a:solidFill>
                  <a:srgbClr val="494949"/>
                </a:solidFill>
              </a:rPr>
            </a:br>
            <a:r>
              <a:rPr lang="pt-BR" sz="3200" dirty="0" err="1">
                <a:solidFill>
                  <a:srgbClr val="494949"/>
                </a:solidFill>
              </a:rPr>
              <a:t>Postman</a:t>
            </a:r>
            <a:r>
              <a:rPr lang="pt-BR" sz="3200" dirty="0">
                <a:solidFill>
                  <a:srgbClr val="494949"/>
                </a:solidFill>
              </a:rPr>
              <a:t> + Newman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Implementando testes de carga com k6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Detectando vulnerabilidades com ZAP </a:t>
            </a:r>
            <a:r>
              <a:rPr lang="pt-BR" sz="3200" dirty="0" err="1">
                <a:solidFill>
                  <a:srgbClr val="494949"/>
                </a:solidFill>
              </a:rPr>
              <a:t>Scan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E8F8FB20-055B-498B-7993-EB3A62AC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761" y="4759207"/>
            <a:ext cx="1349876" cy="130600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3CF6A933-4A9E-9A4F-1933-140AA25E7C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67565"/>
          <a:stretch/>
        </p:blipFill>
        <p:spPr>
          <a:xfrm>
            <a:off x="3422510" y="4756451"/>
            <a:ext cx="1424127" cy="1331611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EA2981B2-4B17-C7AB-4DF3-24A46211D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767" y="4693612"/>
            <a:ext cx="1383470" cy="13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https://github.com/renatogroffe/Testes-APIs-SENAI-2024-08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AD1598B1-1160-B61A-6AE7-56CAC1B17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761" y="4759207"/>
            <a:ext cx="1349876" cy="130600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6EF23883-E0E3-BCB9-6C2D-1A9E922FAA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67565"/>
          <a:stretch/>
        </p:blipFill>
        <p:spPr>
          <a:xfrm>
            <a:off x="3422510" y="4756451"/>
            <a:ext cx="1424127" cy="1331611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EA482B0-31B0-7B4C-580D-CB284E64B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767" y="4693612"/>
            <a:ext cx="1383470" cy="13834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A2AEBD-D1A0-05C3-AF1A-5FB5A2FD2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599" y="1287462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Integração: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6317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Validação de um ou mais módulos em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Montagem de um ambiente que simula o que será encontrado em Produção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Necessidade de configurar dependências como serviços de bancos de dados, mensageria, </a:t>
            </a:r>
            <a:r>
              <a:rPr lang="pt-BR" sz="2800" dirty="0" err="1">
                <a:solidFill>
                  <a:srgbClr val="494949"/>
                </a:solidFill>
              </a:rPr>
              <a:t>caching</a:t>
            </a:r>
            <a:r>
              <a:rPr lang="pt-BR" sz="2800" dirty="0">
                <a:solidFill>
                  <a:srgbClr val="494949"/>
                </a:solidFill>
              </a:rPr>
              <a:t>…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1D332AE-C191-4AB2-9514-602F022C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Integração: dificuldades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4038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Dependências de uma aplicação podem se revelar um pesadelo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Configurar rapidamente um ambiente nem sempre é simples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Por questões de complexidade nem sempre esses testes são executados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84F829F-B4CB-4613-94F6-1B9952EA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65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Postman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24683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de </a:t>
            </a:r>
            <a:r>
              <a:rPr lang="pt-BR" sz="2800" dirty="0" err="1">
                <a:solidFill>
                  <a:srgbClr val="494949"/>
                </a:solidFill>
              </a:rPr>
              <a:t>Collections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Desenvolvimento em </a:t>
            </a:r>
            <a:r>
              <a:rPr lang="pt-BR" sz="2800" dirty="0" err="1">
                <a:solidFill>
                  <a:srgbClr val="494949"/>
                </a:solidFill>
              </a:rPr>
              <a:t>JavaScript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Newman como utilitário de automação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CD06B87-9D80-4512-8D35-B2BE88092C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7565"/>
          <a:stretch/>
        </p:blipFill>
        <p:spPr>
          <a:xfrm>
            <a:off x="9723437" y="2963862"/>
            <a:ext cx="2050985" cy="19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287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https://github.com/renatogroffe/Testes-APIs-SENAI-2024-08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AD1598B1-1160-B61A-6AE7-56CAC1B17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761" y="4759207"/>
            <a:ext cx="1349876" cy="130600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6EF23883-E0E3-BCB9-6C2D-1A9E922FAA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67565"/>
          <a:stretch/>
        </p:blipFill>
        <p:spPr>
          <a:xfrm>
            <a:off x="3422510" y="4756451"/>
            <a:ext cx="1424127" cy="1331611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EA482B0-31B0-7B4C-580D-CB284E64B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767" y="4693612"/>
            <a:ext cx="1383470" cy="13834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A2AEBD-D1A0-05C3-AF1A-5FB5A2FD2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599" y="1287462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4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607</TotalTime>
  <Words>1307</Words>
  <Application>Microsoft Office PowerPoint</Application>
  <PresentationFormat>Personalizar</PresentationFormat>
  <Paragraphs>206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Testes em APIs REST De validações e performance à segurança em endpoints</vt:lpstr>
      <vt:lpstr>Renato Groffe</vt:lpstr>
      <vt:lpstr>Renato Groffe - Comunidades</vt:lpstr>
      <vt:lpstr>Agenda</vt:lpstr>
      <vt:lpstr>Conteúdos desta apresentação</vt:lpstr>
      <vt:lpstr>Testes de Integração: uma visão geral</vt:lpstr>
      <vt:lpstr>Testes de Integração: dificuldades</vt:lpstr>
      <vt:lpstr>Postman</vt:lpstr>
      <vt:lpstr>Conteúdos desta apresentação</vt:lpstr>
      <vt:lpstr>Testes de carga e de performance</vt:lpstr>
      <vt:lpstr>Questões importantes na implementação de testes de carga e de performance</vt:lpstr>
      <vt:lpstr>Questões importantes na implementação de testes de carga e de performance</vt:lpstr>
      <vt:lpstr>Testes de carga e de performance</vt:lpstr>
      <vt:lpstr>k6: uma visão geral</vt:lpstr>
      <vt:lpstr>k6: uma visão geral</vt:lpstr>
      <vt:lpstr>k6: uma visão geral</vt:lpstr>
      <vt:lpstr>Conteúdos desta apresentação</vt:lpstr>
      <vt:lpstr>E quanto a uma aplicação em execução?</vt:lpstr>
      <vt:lpstr>DAST x Pen Tests</vt:lpstr>
      <vt:lpstr>Zed Attack Proxy (ZAP): implementando DAST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442</cp:revision>
  <dcterms:created xsi:type="dcterms:W3CDTF">2016-08-05T22:03:34Z</dcterms:created>
  <dcterms:modified xsi:type="dcterms:W3CDTF">2024-08-17T12:04:08Z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