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774" r:id="rId9"/>
    <p:sldId id="1518" r:id="rId10"/>
    <p:sldId id="1767" r:id="rId11"/>
    <p:sldId id="1775" r:id="rId12"/>
    <p:sldId id="1776" r:id="rId13"/>
    <p:sldId id="1777" r:id="rId14"/>
    <p:sldId id="1778" r:id="rId15"/>
    <p:sldId id="1779" r:id="rId16"/>
    <p:sldId id="176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7"/>
            <p14:sldId id="1775"/>
            <p14:sldId id="1776"/>
            <p14:sldId id="1777"/>
            <p14:sldId id="1778"/>
            <p14:sldId id="1779"/>
          </p14:sldIdLst>
        </p14:section>
        <p14:section name="Finalizando" id="{CF622469-3E87-46BA-8ED6-912C47B00EF3}">
          <p14:sldIdLst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81" d="100"/>
          <a:sy n="81" d="100"/>
        </p:scale>
        <p:origin x="653" y="48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7/3/2025 9:40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9D04-8803-DF9A-7470-89484341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2F75CD0-4307-D62A-0D94-0EC215D1E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E8EE88A-46B5-22A2-5A62-55616A049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630AD1F-DBCC-AA57-6142-29F574766C0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0E6CB-FD5F-5B3E-2555-A6A275AA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9EF86D-013A-EC84-95F1-251B8E550E7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E9E9D-8F4D-F1BE-F40B-B393B924F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8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C44C-BFA4-245D-3253-27CBCC5F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B8BF1C-14AB-8CBB-C1AA-A54F8C094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CCB0B5-355E-C83D-0D29-E336EE182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22B8800-B6F8-0DC9-A8AF-8FACCF30C4C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251F5-1622-3E6D-A6F0-9900043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86CDD25-6668-B3F3-281D-3563E31BB64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1EB11-D085-8038-9C2E-C6615CB90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5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F251-B9FE-759D-92CC-2226FDD6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B74196-69FC-ED0C-6C93-0A684A365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CEAED4-3BFF-B3E8-EB42-E88D52F50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14AD612-7754-5F78-73E9-A5026D8EC04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C56C7-FDCE-B505-DF95-8A9B0FB8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124D602-66F8-7664-67A5-960A0463E14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EAC2C1-6299-604F-26B7-E5F46F84D3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ED2F-3ACC-2C29-334F-B894306D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22115B-0B5F-C1AB-1FF3-C6ADDD0B3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8002BB-4534-44B1-C447-A42757F4F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F608508-A8E5-1E43-E9A8-C4D5802C581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B46CE-82C8-3CAA-2BAB-8E03D8A9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B34CF69-8933-1F6A-E2B6-A7F3413F408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7/3/2025 9:40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7D750A-47FB-0733-2A6D-D7F1168F2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7/3/2025 9:40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Arquitetura de Integrações </a:t>
            </a:r>
            <a:r>
              <a:rPr lang="pt-BR" sz="4800" b="1" dirty="0"/>
              <a:t>Desafios e alternativas de implementação</a:t>
            </a:r>
            <a:endParaRPr lang="pt-BR" sz="32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pic>
        <p:nvPicPr>
          <p:cNvPr id="6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D4C2E17B-7EE8-3E23-8C2F-36966ECDA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637" y="2697218"/>
            <a:ext cx="2313003" cy="23130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543799" cy="1905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Arquitetura de integrações: desafios e reflexões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arquitetura de referência</a:t>
            </a:r>
          </a:p>
        </p:txBody>
      </p:sp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ADC5440C-957A-E4AE-D1AA-EB00A2D0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51737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Tecnologias heterogêneas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Diferentes linguagens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Vários tipos de bancos de dados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Múltiplos protocolos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Containers como um importante fator na redução da complexidade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Compatibilidade e Interoperabilidade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O eterno dilema de aplicações legadas x novas tecnologias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A6059CFD-6548-48D0-7016-76E46906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F9B52-B2A1-EC09-01CE-92EE4FFA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83C1A-E188-1C95-E60C-A7B22DDA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3E9D2-6D52-2BAC-F2A8-F86B66F66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37350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Latência e Performance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Impacto nos tempos de resposta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Necessidade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Segurança e Compliance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Proteção de dados e conformidade com regulamentações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Uso de tecnologias de apoio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7478304E-6297-139C-BE01-25412DCD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726577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28AC-51BB-A0E0-53E2-D4DF0E34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8D61-122E-702A-C4AF-59B39A1D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6DD97-9566-374E-8763-F230B66A1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Escalabilidade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Robustez para suportar demandas crescentes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494949"/>
                </a:solidFill>
              </a:rPr>
              <a:t>Kubernetes</a:t>
            </a:r>
            <a:r>
              <a:rPr lang="pt-BR" sz="2600" dirty="0">
                <a:solidFill>
                  <a:srgbClr val="494949"/>
                </a:solidFill>
              </a:rPr>
              <a:t> e o ecossistema cloud </a:t>
            </a:r>
            <a:r>
              <a:rPr lang="pt-BR" sz="2600" dirty="0" err="1">
                <a:solidFill>
                  <a:srgbClr val="494949"/>
                </a:solidFill>
              </a:rPr>
              <a:t>native</a:t>
            </a:r>
            <a:r>
              <a:rPr lang="pt-BR" sz="2600" dirty="0">
                <a:solidFill>
                  <a:srgbClr val="494949"/>
                </a:solidFill>
              </a:rPr>
              <a:t> devem ser considerados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Monitoramento e </a:t>
            </a:r>
            <a:r>
              <a:rPr lang="pt-BR" sz="3200" dirty="0" err="1">
                <a:solidFill>
                  <a:srgbClr val="494949"/>
                </a:solidFill>
              </a:rPr>
              <a:t>Observabilidade</a:t>
            </a:r>
            <a:endParaRPr lang="pt-BR" sz="32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3 pilares: logs, métricas, traces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flexibilidade trazida por soluções como </a:t>
            </a:r>
            <a:r>
              <a:rPr lang="pt-BR" sz="2600" dirty="0" err="1">
                <a:solidFill>
                  <a:srgbClr val="494949"/>
                </a:solidFill>
              </a:rPr>
              <a:t>Grafana</a:t>
            </a:r>
            <a:r>
              <a:rPr lang="pt-BR" sz="2600" dirty="0">
                <a:solidFill>
                  <a:srgbClr val="494949"/>
                </a:solidFill>
              </a:rPr>
              <a:t>, </a:t>
            </a:r>
            <a:r>
              <a:rPr lang="pt-BR" sz="2600" dirty="0" err="1">
                <a:solidFill>
                  <a:srgbClr val="494949"/>
                </a:solidFill>
              </a:rPr>
              <a:t>Prometheus</a:t>
            </a:r>
            <a:r>
              <a:rPr lang="pt-BR" sz="2600" dirty="0">
                <a:solidFill>
                  <a:srgbClr val="494949"/>
                </a:solidFill>
              </a:rPr>
              <a:t> e </a:t>
            </a:r>
            <a:r>
              <a:rPr lang="pt-BR" sz="2600" dirty="0" err="1">
                <a:solidFill>
                  <a:srgbClr val="494949"/>
                </a:solidFill>
              </a:rPr>
              <a:t>OpenTelemetry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BE7768D7-81CE-B83A-3710-5413687C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2582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CFC8-B4A3-1680-6632-14131D7A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1848-B1CE-BAC5-608A-4A160F2E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348F8-6F40-4626-2CF9-261B7C39D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27193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Gestão de Mudanças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Versionamento de código e artefatos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CI/CD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adoção de práticas como </a:t>
            </a:r>
            <a:r>
              <a:rPr lang="pt-BR" sz="2600" dirty="0" err="1">
                <a:solidFill>
                  <a:srgbClr val="494949"/>
                </a:solidFill>
              </a:rPr>
              <a:t>GitOps</a:t>
            </a:r>
            <a:r>
              <a:rPr lang="pt-BR" sz="2600" dirty="0">
                <a:solidFill>
                  <a:srgbClr val="494949"/>
                </a:solidFill>
              </a:rPr>
              <a:t> e </a:t>
            </a:r>
            <a:r>
              <a:rPr lang="pt-BR" sz="2600" dirty="0" err="1">
                <a:solidFill>
                  <a:srgbClr val="494949"/>
                </a:solidFill>
              </a:rPr>
              <a:t>APIOps</a:t>
            </a:r>
            <a:endParaRPr lang="pt-BR" sz="26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Custo e Complexidade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dualidade investimento x retorno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Soluções open </a:t>
            </a:r>
            <a:r>
              <a:rPr lang="pt-BR" sz="2600" dirty="0" err="1">
                <a:solidFill>
                  <a:srgbClr val="494949"/>
                </a:solidFill>
              </a:rPr>
              <a:t>source</a:t>
            </a:r>
            <a:r>
              <a:rPr lang="pt-BR" sz="2600" dirty="0">
                <a:solidFill>
                  <a:srgbClr val="494949"/>
                </a:solidFill>
              </a:rPr>
              <a:t> podem reduzir custos, mas deve se atentar à complexidade gerada</a:t>
            </a: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2826A954-E27B-3C2C-933D-DD92BB96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761092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B4EC-6337-7A48-8B9D-B4D1B704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7C407-3965-7C3A-0C1F-E6A5175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CB3DA-B8D6-C320-6D46-63FDA96A6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23883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Governança e Padronização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Adoção de regras e boas práticas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494949"/>
                </a:solidFill>
              </a:rPr>
              <a:t>Well-Architected</a:t>
            </a:r>
            <a:r>
              <a:rPr lang="pt-BR" sz="2600" dirty="0">
                <a:solidFill>
                  <a:srgbClr val="494949"/>
                </a:solidFill>
              </a:rPr>
              <a:t> Framework (nuvem)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Cloud </a:t>
            </a:r>
            <a:r>
              <a:rPr lang="pt-BR" sz="2600" dirty="0" err="1">
                <a:solidFill>
                  <a:srgbClr val="494949"/>
                </a:solidFill>
              </a:rPr>
              <a:t>Adoption</a:t>
            </a:r>
            <a:r>
              <a:rPr lang="pt-BR" sz="2600" dirty="0">
                <a:solidFill>
                  <a:srgbClr val="494949"/>
                </a:solidFill>
              </a:rPr>
              <a:t> Framework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Diretrizes da OWASP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573CDFBF-11BA-2601-A1D6-B149E39B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56491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, Aplicativo&#10;&#10;O conteúdo gerado por IA pode estar incorreto.">
            <a:extLst>
              <a:ext uri="{FF2B5EF4-FFF2-40B4-BE49-F238E27FC236}">
                <a16:creationId xmlns:a16="http://schemas.microsoft.com/office/drawing/2014/main" id="{07B5D465-ABB8-0DA7-00DE-A2436991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648" y="0"/>
            <a:ext cx="9383178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7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1429</TotalTime>
  <Words>545</Words>
  <Application>Microsoft Office PowerPoint</Application>
  <PresentationFormat>Personalizar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Arquitetura de Integrações Desafios e alternativas de implementação</vt:lpstr>
      <vt:lpstr>Renato Groffe</vt:lpstr>
      <vt:lpstr>Agenda</vt:lpstr>
      <vt:lpstr>Arquitetura de integrações: desafios e reflexões</vt:lpstr>
      <vt:lpstr>Arquitetura de integrações: desafios e reflexões</vt:lpstr>
      <vt:lpstr>Arquitetura de integrações: desafios e reflexões</vt:lpstr>
      <vt:lpstr>Arquitetura de integrações: desafios e reflexões</vt:lpstr>
      <vt:lpstr>Arquitetura de integrações: desafios e reflexões</vt:lpstr>
      <vt:lpstr>Apresentação do PowerPoint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107</cp:lastModifiedBy>
  <cp:revision>481</cp:revision>
  <dcterms:created xsi:type="dcterms:W3CDTF">2016-08-05T22:03:34Z</dcterms:created>
  <dcterms:modified xsi:type="dcterms:W3CDTF">2025-07-03T20:38:11Z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