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2" r:id="rId25"/>
    <p:sldId id="281" r:id="rId26"/>
    <p:sldId id="283" r:id="rId27"/>
    <p:sldId id="284" r:id="rId28"/>
    <p:sldId id="285" r:id="rId29"/>
    <p:sldId id="278" r:id="rId30"/>
    <p:sldId id="279" r:id="rId31"/>
  </p:sldIdLst>
  <p:sldSz cx="12192000" cy="6858000"/>
  <p:notesSz cx="6858000" cy="9144000"/>
  <p:embeddedFontLst>
    <p:embeddedFont>
      <p:font typeface="Play" panose="020B0604020202020204" charset="0"/>
      <p:regular r:id="rId33"/>
      <p:bold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dQnGV/vduq+wX4NlxuDPfU9KG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2320939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g35f232093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2320939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5f2320939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02D09B79-D614-A480-4C3D-E9044C77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>
            <a:extLst>
              <a:ext uri="{FF2B5EF4-FFF2-40B4-BE49-F238E27FC236}">
                <a16:creationId xmlns:a16="http://schemas.microsoft.com/office/drawing/2014/main" id="{16E29EEC-9D90-E3DA-A184-58A0E8C1A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>
            <a:extLst>
              <a:ext uri="{FF2B5EF4-FFF2-40B4-BE49-F238E27FC236}">
                <a16:creationId xmlns:a16="http://schemas.microsoft.com/office/drawing/2014/main" id="{05528E77-C717-091A-487E-F2EC805818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850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30B61ADF-DFEB-E64C-6488-C232ED16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>
            <a:extLst>
              <a:ext uri="{FF2B5EF4-FFF2-40B4-BE49-F238E27FC236}">
                <a16:creationId xmlns:a16="http://schemas.microsoft.com/office/drawing/2014/main" id="{AC97A9A8-C878-399A-4497-0D5C48877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>
            <a:extLst>
              <a:ext uri="{FF2B5EF4-FFF2-40B4-BE49-F238E27FC236}">
                <a16:creationId xmlns:a16="http://schemas.microsoft.com/office/drawing/2014/main" id="{ED9D2B56-BFD9-C45B-ABB0-EE85A2EC37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12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2AC0E623-7B72-C1A2-3ECD-9016F8E7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>
            <a:extLst>
              <a:ext uri="{FF2B5EF4-FFF2-40B4-BE49-F238E27FC236}">
                <a16:creationId xmlns:a16="http://schemas.microsoft.com/office/drawing/2014/main" id="{239626FE-5856-73A1-A313-13C6FD5CC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>
            <a:extLst>
              <a:ext uri="{FF2B5EF4-FFF2-40B4-BE49-F238E27FC236}">
                <a16:creationId xmlns:a16="http://schemas.microsoft.com/office/drawing/2014/main" id="{8AE328FC-A200-FE0B-256F-E717B253D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95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1FBC6E3C-12B5-7E89-B868-534F4D023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>
            <a:extLst>
              <a:ext uri="{FF2B5EF4-FFF2-40B4-BE49-F238E27FC236}">
                <a16:creationId xmlns:a16="http://schemas.microsoft.com/office/drawing/2014/main" id="{B6C1998C-874F-B110-EA56-598B8A3B0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>
            <a:extLst>
              <a:ext uri="{FF2B5EF4-FFF2-40B4-BE49-F238E27FC236}">
                <a16:creationId xmlns:a16="http://schemas.microsoft.com/office/drawing/2014/main" id="{7AA93802-4265-9DD5-A3FA-0E6B2D062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0211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73B4D518-3099-8EB7-F9A1-6363F0BD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>
            <a:extLst>
              <a:ext uri="{FF2B5EF4-FFF2-40B4-BE49-F238E27FC236}">
                <a16:creationId xmlns:a16="http://schemas.microsoft.com/office/drawing/2014/main" id="{E0AC8DFF-448B-235F-15DD-6550DCB21E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>
            <a:extLst>
              <a:ext uri="{FF2B5EF4-FFF2-40B4-BE49-F238E27FC236}">
                <a16:creationId xmlns:a16="http://schemas.microsoft.com/office/drawing/2014/main" id="{4F3307DC-FE95-5114-79D1-3CF61C4D2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345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A8B32D09-64B4-C653-FA8A-952FE5398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>
            <a:extLst>
              <a:ext uri="{FF2B5EF4-FFF2-40B4-BE49-F238E27FC236}">
                <a16:creationId xmlns:a16="http://schemas.microsoft.com/office/drawing/2014/main" id="{A4523AA1-030D-E7C9-97DD-4335EBC85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0:notes">
            <a:extLst>
              <a:ext uri="{FF2B5EF4-FFF2-40B4-BE49-F238E27FC236}">
                <a16:creationId xmlns:a16="http://schemas.microsoft.com/office/drawing/2014/main" id="{C84A1407-2490-CF54-9CEE-F2BAB6541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242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cionizzola.medium.com/worker-services-no-net-o-que-s%C3%A3o-para-que-servem-onde-habitam-2d8240ec58c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nizzol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5VdcFtYgm5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1.png"/><Relationship Id="rId4" Type="http://schemas.openxmlformats.org/officeDocument/2006/relationships/hyperlink" Target="https://learn.microsoft.com/pt-br/ef/core/what-is-new/ef-core-9.0/whatsnew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12factor.net/pt_br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marcionizzola.medium.com/organizando-melhor-a-sua-minimal-api-no-net-6-a166444853c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887775" y="1163299"/>
            <a:ext cx="4166100" cy="23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Desenvolvimento .NET 9 – Boas práticas para escrever um código atualizado</a:t>
            </a:r>
            <a:endParaRPr sz="3100" b="0" i="0" u="none" strike="noStrike" cap="non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449633" y="3455208"/>
            <a:ext cx="5742432" cy="234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Você escreve código utilizando novos recursos ? Vamos falar de minimal api, rate limit, hybrid cache, primary constructor, novidades do Entity Framework e Worker Services, itens essenciais para manter-se atualizado !</a:t>
            </a:r>
            <a:endParaRPr sz="2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8694" y="789125"/>
            <a:ext cx="1638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225186" y="-483927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Rate Limit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4376045" y="409586"/>
            <a:ext cx="6803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 ser implementadas tanto em Minimal Api quanto em Controllers, sua implementação é bastante simples.</a:t>
            </a:r>
            <a:endParaRPr/>
          </a:p>
        </p:txBody>
      </p:sp>
      <p:pic>
        <p:nvPicPr>
          <p:cNvPr id="180" name="Google Shape;180;p11" descr="A screen shot of a computer cod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748" y="3704922"/>
            <a:ext cx="8900886" cy="260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154" y="1380899"/>
            <a:ext cx="897255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604345" y="867103"/>
            <a:ext cx="3297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controller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531773" y="3346626"/>
            <a:ext cx="3297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minimal API</a:t>
            </a:r>
            <a:endParaRPr/>
          </a:p>
        </p:txBody>
      </p:sp>
      <p:pic>
        <p:nvPicPr>
          <p:cNvPr id="184" name="Google Shape;184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225186" y="-483927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Rate Limit</a:t>
            </a:r>
            <a:endParaRPr/>
          </a:p>
        </p:txBody>
      </p:sp>
      <p:sp>
        <p:nvSpPr>
          <p:cNvPr id="191" name="Google Shape;191;p12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604345" y="818723"/>
            <a:ext cx="5172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Alterando a inicialização da aplicação</a:t>
            </a:r>
            <a:endParaRPr/>
          </a:p>
        </p:txBody>
      </p:sp>
      <p:pic>
        <p:nvPicPr>
          <p:cNvPr id="193" name="Google Shape;193;p12" descr="A screen shot of a computer cod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948" y="1525739"/>
            <a:ext cx="92202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2" descr="A screen shot of a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075" y="4023632"/>
            <a:ext cx="64198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Entity Framework</a:t>
            </a:r>
            <a:endParaRPr/>
          </a:p>
        </p:txBody>
      </p:sp>
      <p:grpSp>
        <p:nvGrpSpPr>
          <p:cNvPr id="202" name="Google Shape;202;p13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03" name="Google Shape;203;p13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3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806797" y="2599509"/>
            <a:ext cx="10130531" cy="40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Aumento de desempenho</a:t>
            </a:r>
            <a:endParaRPr sz="24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Compilação de consultas:</a:t>
            </a:r>
            <a:r>
              <a:rPr lang="en-US" sz="1600"/>
              <a:t> O tempo de compilação de consulta aprimorado reduz a sobrecarga associada à geração de consulta dinâmica.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Operações de lote:</a:t>
            </a:r>
            <a:r>
              <a:rPr lang="en-US" sz="1600"/>
              <a:t> O envio em lote aprimorado de comandos SQL minimiza as viagens de ida e volta ao banco de dados, aprimorando a taxa de transferência geral.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/>
              <a:t>Aprimoramentos de cache:</a:t>
            </a:r>
            <a:r>
              <a:rPr lang="en-US" sz="1600"/>
              <a:t> Melhores mecanismos de cache para consultas compiladas e informações de modelo diminuem o uso de memória e aumentam a velocidade.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Migrações aprimoradas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Alterações de detecção automática: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A detecção aprimorada de alterações no modelo reduz a probabilidade de discrepâncias de migração.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Scripts de migração personalizados: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Maior flexibilidade na escrita de SQL personalizado para migrações, permitindo um controle preciso sobre as alterações de esquema.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>
                <a:latin typeface="Arial"/>
                <a:ea typeface="Arial"/>
                <a:cs typeface="Arial"/>
                <a:sym typeface="Arial"/>
              </a:rPr>
              <a:t>Melhorias de dependência: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 O melhor tratamento das dependências de migração garante caminhos de atualização mais suaves e reduz conflitos.</a:t>
            </a:r>
            <a:endParaRPr sz="1600"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pic>
        <p:nvPicPr>
          <p:cNvPr id="207" name="Google Shape;2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Entity Framework</a:t>
            </a:r>
            <a:endParaRPr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Recursos aprimorados do LINQ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Filtragem avançada:</a:t>
            </a:r>
            <a:r>
              <a:rPr lang="en-US" sz="1800"/>
              <a:t> Suporte para condições de filtragem complexas diretamente em consultas LINQ.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Junções otimizadas:</a:t>
            </a:r>
            <a:r>
              <a:rPr lang="en-US" sz="1800"/>
              <a:t> Manipulação aprimorada de operações de junção, resultando em tradução e execução SQL mais eficientes.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Métodos LINQ assíncronos:</a:t>
            </a:r>
            <a:r>
              <a:rPr lang="en-US" sz="1800"/>
              <a:t> Suporte aprimorado para operações assíncronas, permitindo padrões de acesso a dados sem bloqueio.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Exemplo: filtragem avançada com LINQ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717"/>
              </a:buClr>
              <a:buSzPts val="1800"/>
              <a:buNone/>
            </a:pPr>
            <a:r>
              <a:rPr lang="en-US" sz="1800">
                <a:solidFill>
                  <a:srgbClr val="171717"/>
                </a:solidFill>
              </a:rPr>
              <a:t>Essa filtragem aprimorada permite consultas com mais nuances, permitindo que os desenvolvedores recuperem precisamente os dados que precisam com desempenho aprimorado.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16161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solidFill>
                <a:srgbClr val="16161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4" name="Google Shape;214;p14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676" y="4337559"/>
            <a:ext cx="7921187" cy="10112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14"/>
          <p:cNvGrpSpPr/>
          <p:nvPr/>
        </p:nvGrpSpPr>
        <p:grpSpPr>
          <a:xfrm>
            <a:off x="236481" y="1407638"/>
            <a:ext cx="11458600" cy="807499"/>
            <a:chOff x="236481" y="1407638"/>
            <a:chExt cx="11458600" cy="807499"/>
          </a:xfrm>
        </p:grpSpPr>
        <p:sp>
          <p:nvSpPr>
            <p:cNvPr id="216" name="Google Shape;216;p14"/>
            <p:cNvSpPr/>
            <p:nvPr/>
          </p:nvSpPr>
          <p:spPr>
            <a:xfrm rot="5400000">
              <a:off x="11228040" y="1748096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 rot="10800000">
              <a:off x="236481" y="1407638"/>
              <a:ext cx="11454595" cy="28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8" name="Google Shape;21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Entity Framework</a:t>
            </a:r>
            <a:endParaRPr/>
          </a:p>
        </p:txBody>
      </p:sp>
      <p:grpSp>
        <p:nvGrpSpPr>
          <p:cNvPr id="225" name="Google Shape;225;p15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6" name="Google Shape;226;p15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5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779479" y="32687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Rastreamento avançado de consultas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Melhor suporte para colunas JSON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Mapeamento JSON nativo:</a:t>
            </a:r>
            <a:r>
              <a:rPr lang="en-US" sz="1800"/>
              <a:t> Mapeamento contínuo de colunas JSON para objetos .NET sem conversores personalizados.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Consultando dados JSON:</a:t>
            </a:r>
            <a:r>
              <a:rPr lang="en-US" sz="1800"/>
              <a:t> Suporte aprimorado ao LINQ para consultas em campos JSON.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Indexação de campos JSON:</a:t>
            </a:r>
            <a:r>
              <a:rPr lang="en-US" sz="1800"/>
              <a:t> Opções de indexação aprimoradas para colunas JSON, aumentando o desempenho e a eficiência da consulta.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Integração perfeita com o Azure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Aprimoramentos do SQL do Azure:</a:t>
            </a:r>
            <a:r>
              <a:rPr lang="en-US" sz="1800"/>
              <a:t> Suporte otimizado para recursos do Banco de Dados SQL do Azure.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Integração do Azure Cosmos DB:</a:t>
            </a:r>
            <a:r>
              <a:rPr lang="en-US" sz="1800"/>
              <a:t> Compatibilidade aprimorada com o Azure Cosmos DB.</a:t>
            </a: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/>
              <a:t>Ferramentas de implantação:</a:t>
            </a:r>
            <a:r>
              <a:rPr lang="en-US" sz="1800"/>
              <a:t> Ferramentas de implantação aprimoradas para o Azure.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pic>
        <p:nvPicPr>
          <p:cNvPr id="230" name="Google Shape;23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1886303" y="360901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Worker Services</a:t>
            </a:r>
            <a:endParaRPr/>
          </a:p>
        </p:txBody>
      </p:sp>
      <p:grpSp>
        <p:nvGrpSpPr>
          <p:cNvPr id="237" name="Google Shape;237;p16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8" name="Google Shape;238;p16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1"/>
          </p:nvPr>
        </p:nvSpPr>
        <p:spPr>
          <a:xfrm>
            <a:off x="807840" y="3417189"/>
            <a:ext cx="10564082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•"/>
            </a:pPr>
            <a:r>
              <a:rPr lang="en-US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Também chamados de serviços de longa execução, nada mais são do que aplicações que rodam por tempo indefinido, em segundo plano, executando tarefas onde os usuários não veem.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000"/>
              <a:buChar char="•"/>
            </a:pPr>
            <a:r>
              <a:rPr lang="en-US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Em versões anteriores, eram criados “Windows Services Applications” ou “Console Applications” para esta finalidade, mas a partir do .NET 3 foram disponibilizados os modelos de Worker Service Applications para esta finalidade.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000"/>
              <a:buChar char="•"/>
            </a:pPr>
            <a:r>
              <a:rPr lang="en-US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Eles podem ser usados para monitorar filas de execução, tabelas de bancos de dados, serviços para envio de e-mails, validação de status de serviços de terceiros, entre muitas outras funcionalidades.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000"/>
              <a:buChar char="•"/>
            </a:pPr>
            <a:r>
              <a:rPr lang="en-US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Podem ficar rodando constantemente no servidor, ou disparados processos em horas específicas para realizar algum tipo de processamento.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2000"/>
              <a:buNone/>
            </a:pPr>
            <a:r>
              <a:rPr lang="en-US" sz="2000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Exemplos: consumer de filas (Kafka,RabbitMq,etc), Carregamento constante de dados de api´s financeiras,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</p:txBody>
      </p:sp>
      <p:sp>
        <p:nvSpPr>
          <p:cNvPr id="242" name="Google Shape;242;p16"/>
          <p:cNvSpPr txBox="1"/>
          <p:nvPr/>
        </p:nvSpPr>
        <p:spPr>
          <a:xfrm>
            <a:off x="109482" y="6514745"/>
            <a:ext cx="117786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lang="en-US" sz="1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https://marcionizzola.medium.com/worker-services-no-net-o-que-são-para-que-servem-onde-habitam-2d8240ec58c7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299" y="386930"/>
            <a:ext cx="1432004" cy="13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7" descr="A screen shot of a computer pr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830" y="3200860"/>
            <a:ext cx="7073293" cy="354056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 txBox="1"/>
          <p:nvPr/>
        </p:nvSpPr>
        <p:spPr>
          <a:xfrm>
            <a:off x="6238431" y="-7924"/>
            <a:ext cx="3481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Inicialização</a:t>
            </a:r>
            <a:endParaRPr/>
          </a:p>
        </p:txBody>
      </p:sp>
      <p:sp>
        <p:nvSpPr>
          <p:cNvPr id="251" name="Google Shape;251;p17"/>
          <p:cNvSpPr txBox="1"/>
          <p:nvPr/>
        </p:nvSpPr>
        <p:spPr>
          <a:xfrm>
            <a:off x="843954" y="2725599"/>
            <a:ext cx="34815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 - BackgroundService</a:t>
            </a:r>
            <a:endParaRPr/>
          </a:p>
        </p:txBody>
      </p:sp>
      <p:pic>
        <p:nvPicPr>
          <p:cNvPr id="252" name="Google Shape;252;p17" descr="Docker Logo, symbol, meaning, history, PNG, bran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2785" y="4971142"/>
            <a:ext cx="3114393" cy="1751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7"/>
          <p:cNvSpPr txBox="1"/>
          <p:nvPr/>
        </p:nvSpPr>
        <p:spPr>
          <a:xfrm>
            <a:off x="8495027" y="4883468"/>
            <a:ext cx="2984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Rodam muito bem em contêineres do Docker !!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title"/>
          </p:nvPr>
        </p:nvSpPr>
        <p:spPr>
          <a:xfrm>
            <a:off x="1886303" y="360901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Worker Services</a:t>
            </a:r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4299" y="386930"/>
            <a:ext cx="1432004" cy="13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7" descr="A computer screen shot of a pro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6243714" y="399272"/>
            <a:ext cx="5220000" cy="27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Primary Constructor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1"/>
          </p:nvPr>
        </p:nvSpPr>
        <p:spPr>
          <a:xfrm>
            <a:off x="255006" y="1614165"/>
            <a:ext cx="5043277" cy="4743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Disponível desde o C# 12 (.net 8) veio para simplificar a declaração de classes, passando os parâmetros logo na declaração, diferente do que era feito anteriormente através de construtores.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Seu uso não impede que façamos uso também de outros construtores !</a:t>
            </a:r>
            <a:endParaRPr/>
          </a:p>
        </p:txBody>
      </p:sp>
      <p:pic>
        <p:nvPicPr>
          <p:cNvPr id="267" name="Google Shape;267;p18" descr="A screen shot of a computer pr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2084" y="3434572"/>
            <a:ext cx="6175035" cy="153771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748862" y="6161689"/>
            <a:ext cx="10930758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marcionizzola.medium.com/refatorando-classes-para-utilizar-primary-constructor-no-net-8-efc417fac01e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Hybrid Cache</a:t>
            </a:r>
            <a:endParaRPr/>
          </a:p>
        </p:txBody>
      </p:sp>
      <p:grpSp>
        <p:nvGrpSpPr>
          <p:cNvPr id="277" name="Google Shape;277;p19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78" name="Google Shape;278;p19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9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HybridCache é uma classe abstrata com uma implementação padrão que lida com a maioria dos aspectos de salvar no cache e recuperar do cache, faz parte da biblioteca "Microsoft.Extensions.Caching.Hybrid" que foi lançada no .NET 9, ainda está em "preview" mas já pode ser utilizado em seus projetos.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 propósito da biblioteca é estabelecer um cache com o uso de IDistributedCache e IMemoryCache, de forma que permita usar a velocidade de um cache em memória e a durabilidade de um cache distribuído ou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persistente.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Hybrid Cache</a:t>
            </a:r>
            <a:endParaRPr/>
          </a:p>
        </p:txBody>
      </p:sp>
      <p:grpSp>
        <p:nvGrpSpPr>
          <p:cNvPr id="289" name="Google Shape;289;p20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0" name="Google Shape;290;p20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0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/>
              <a:t>Benefícios do HybridCache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/>
              <a:t>Maior confiabilidade</a:t>
            </a:r>
            <a:r>
              <a:rPr lang="en-US" sz="2200"/>
              <a:t>: o fallback para o cache secundário garante que os dados permaneçam acessíveis mesmo que o cache primário não esteja disponível.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/>
              <a:t>Desempenho aprimorado</a:t>
            </a:r>
            <a:r>
              <a:rPr lang="en-US" sz="2200"/>
              <a:t>: aproveitando a velocidade do cache na memória, os aplicativos podem lidar com altas cargas de leitura com eficiência.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1"/>
              <a:t>Escalabilidade</a:t>
            </a:r>
            <a:r>
              <a:rPr lang="en-US" sz="2200"/>
              <a:t>: caches externos como o Redis fornecem a capacidade de escalar horizontalmente, acomodando as crescentes demandas de aplicativos.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294" name="Google Shape;2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Márcio R. Nizzola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5297761" y="2706624"/>
            <a:ext cx="64667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2x MVP Microsoft  - Developers Technologies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Arquiteto de Software na CI&amp;T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Professor na Etec de Itu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Fundador do Meetup Itu Developers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Estudando programação a partir de 1989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Vivendo de software desde 1992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Principais tecnologias: C#, Php, Python, Vb, Javascript, Angular, Azure, Aws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www.linkedin.com/in/nizzola</a:t>
            </a:r>
            <a:endParaRPr sz="2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https://linktree.com/nizzola</a:t>
            </a:r>
            <a:endParaRPr/>
          </a:p>
        </p:txBody>
      </p:sp>
      <p:pic>
        <p:nvPicPr>
          <p:cNvPr id="94" name="Google Shape;94;p2" descr="Microsoft MVP Logo - LogoDix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475" y="5397693"/>
            <a:ext cx="3113807" cy="142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 descr="A person standing at a podium with microphon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1475" y="1027684"/>
            <a:ext cx="3066107" cy="425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f2320939c_0_1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35f2320939c_0_1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5400"/>
              <a:t>UUID v7 - Guid com ordenação!</a:t>
            </a:r>
            <a:endParaRPr/>
          </a:p>
        </p:txBody>
      </p:sp>
      <p:grpSp>
        <p:nvGrpSpPr>
          <p:cNvPr id="301" name="Google Shape;301;g35f2320939c_0_1"/>
          <p:cNvGrpSpPr/>
          <p:nvPr/>
        </p:nvGrpSpPr>
        <p:grpSpPr>
          <a:xfrm>
            <a:off x="-7" y="1998368"/>
            <a:ext cx="11695088" cy="782176"/>
            <a:chOff x="-7" y="1998368"/>
            <a:chExt cx="11695088" cy="782176"/>
          </a:xfrm>
        </p:grpSpPr>
        <p:sp>
          <p:nvSpPr>
            <p:cNvPr id="302" name="Google Shape;302;g35f2320939c_0_1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5f2320939c_0_1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g35f2320939c_0_1"/>
          <p:cNvSpPr/>
          <p:nvPr/>
        </p:nvSpPr>
        <p:spPr>
          <a:xfrm>
            <a:off x="0" y="2203079"/>
            <a:ext cx="113835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35f2320939c_0_1"/>
          <p:cNvSpPr txBox="1">
            <a:spLocks noGrp="1"/>
          </p:cNvSpPr>
          <p:nvPr>
            <p:ph type="body" idx="1"/>
          </p:nvPr>
        </p:nvSpPr>
        <p:spPr>
          <a:xfrm>
            <a:off x="793650" y="2599506"/>
            <a:ext cx="10143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NET 9 traz uma novidade que vai proporcionar uma solução, teremos um novo tipo o UUID v7, que inclui um trecho de data e hora no seu código, possibilitando a ordenação.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/>
          </a:p>
        </p:txBody>
      </p:sp>
      <p:pic>
        <p:nvPicPr>
          <p:cNvPr id="306" name="Google Shape;306;g35f2320939c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13" y="3620400"/>
            <a:ext cx="4524375" cy="4857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</p:pic>
      <p:pic>
        <p:nvPicPr>
          <p:cNvPr id="307" name="Google Shape;307;g35f2320939c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1350" y="3403513"/>
            <a:ext cx="4591050" cy="193357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</p:pic>
      <p:pic>
        <p:nvPicPr>
          <p:cNvPr id="308" name="Google Shape;308;g35f2320939c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250" y="5482238"/>
            <a:ext cx="4467225" cy="61912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</p:pic>
      <p:pic>
        <p:nvPicPr>
          <p:cNvPr id="309" name="Google Shape;309;g35f2320939c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600" y="4860850"/>
            <a:ext cx="5791200" cy="4762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</p:pic>
      <p:sp>
        <p:nvSpPr>
          <p:cNvPr id="310" name="Google Shape;310;g35f2320939c_0_1"/>
          <p:cNvSpPr txBox="1"/>
          <p:nvPr/>
        </p:nvSpPr>
        <p:spPr>
          <a:xfrm>
            <a:off x="1820525" y="4468575"/>
            <a:ext cx="36099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usando timeprovider: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1" name="Google Shape;311;g35f2320939c_0_1"/>
          <p:cNvSpPr txBox="1"/>
          <p:nvPr/>
        </p:nvSpPr>
        <p:spPr>
          <a:xfrm>
            <a:off x="666825" y="5699475"/>
            <a:ext cx="55134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Maior benefício: melhora a ordenação no banco de dados.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f2320939c_0_23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g35f2320939c_0_23"/>
          <p:cNvGrpSpPr/>
          <p:nvPr/>
        </p:nvGrpSpPr>
        <p:grpSpPr>
          <a:xfrm>
            <a:off x="-7" y="1693568"/>
            <a:ext cx="11695088" cy="782176"/>
            <a:chOff x="-7" y="1998368"/>
            <a:chExt cx="11695088" cy="782176"/>
          </a:xfrm>
        </p:grpSpPr>
        <p:sp>
          <p:nvSpPr>
            <p:cNvPr id="318" name="Google Shape;318;g35f2320939c_0_23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35f2320939c_0_23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g35f2320939c_0_23"/>
          <p:cNvSpPr/>
          <p:nvPr/>
        </p:nvSpPr>
        <p:spPr>
          <a:xfrm>
            <a:off x="0" y="1898275"/>
            <a:ext cx="11383500" cy="4628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35f2320939c_0_23"/>
          <p:cNvSpPr txBox="1">
            <a:spLocks noGrp="1"/>
          </p:cNvSpPr>
          <p:nvPr>
            <p:ph type="title"/>
          </p:nvPr>
        </p:nvSpPr>
        <p:spPr>
          <a:xfrm>
            <a:off x="838200" y="51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Params Collection</a:t>
            </a:r>
            <a:endParaRPr/>
          </a:p>
        </p:txBody>
      </p:sp>
      <p:sp>
        <p:nvSpPr>
          <p:cNvPr id="322" name="Google Shape;322;g35f2320939c_0_23"/>
          <p:cNvSpPr txBox="1">
            <a:spLocks noGrp="1"/>
          </p:cNvSpPr>
          <p:nvPr>
            <p:ph type="body" idx="1"/>
          </p:nvPr>
        </p:nvSpPr>
        <p:spPr>
          <a:xfrm>
            <a:off x="838200" y="201673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O C# 13 aprimora a palavra-chave com:params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</a:rPr>
              <a:t>Suporte para matrizes multidimensionais:</a:t>
            </a:r>
            <a:r>
              <a:rPr lang="en-US" sz="1600">
                <a:solidFill>
                  <a:srgbClr val="242424"/>
                </a:solidFill>
              </a:rPr>
              <a:t> Simplifica as chamadas de método e melhora a legibilidade.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</a:rPr>
              <a:t>Inferência de tipo aprimorada:</a:t>
            </a:r>
            <a:r>
              <a:rPr lang="en-US" sz="1600">
                <a:solidFill>
                  <a:srgbClr val="242424"/>
                </a:solidFill>
              </a:rPr>
              <a:t> Melhor integração com métodos genéricos e tipos complexos.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</a:rPr>
              <a:t>Otimizações de desempenho:</a:t>
            </a:r>
            <a:r>
              <a:rPr lang="en-US" sz="1600">
                <a:solidFill>
                  <a:srgbClr val="242424"/>
                </a:solidFill>
              </a:rPr>
              <a:t> Sobrecarga reduzida e desempenho aprimorado para chamadas de método de alta frequência.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23" name="Google Shape;323;g35f2320939c_0_23" descr="A computer screen shot of a program cod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0846" y="3682849"/>
            <a:ext cx="78009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35f2320939c_0_23"/>
          <p:cNvSpPr/>
          <p:nvPr/>
        </p:nvSpPr>
        <p:spPr>
          <a:xfrm>
            <a:off x="8841077" y="3342535"/>
            <a:ext cx="2907600" cy="3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Novos tipos suportados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ReadOnlySpan&lt;T&gt;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IEnumerable&lt;T&gt;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ReadOnlyCollection&lt;T&gt;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ReadOnlyList&lt;T&gt;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ICollection&lt;T&gt;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IList&lt;T&gt;</a:t>
            </a:r>
            <a:endParaRPr/>
          </a:p>
        </p:txBody>
      </p:sp>
      <p:pic>
        <p:nvPicPr>
          <p:cNvPr id="325" name="Google Shape;325;g35f2320939c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Referências</a:t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2"/>
          <p:cNvSpPr txBox="1">
            <a:spLocks noGrp="1"/>
          </p:cNvSpPr>
          <p:nvPr>
            <p:ph type="body" idx="1"/>
          </p:nvPr>
        </p:nvSpPr>
        <p:spPr>
          <a:xfrm>
            <a:off x="478351" y="2875406"/>
            <a:ext cx="7684001" cy="3600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Params Collections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C# 13 - Apresentando Params Collection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www.youtube.com/watch?v=5VdcFtYgm5o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Hybrid Cache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HybridCache library in ASP.NET Core | Microsoft Learn - learn.microsoft.com/en-us/aspnet/core/performance/caching/hybrid?view=aspnetcore-9.0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Minimal Api, Worker Services, Rate Limit 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 marcionizzola.medium.com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Entity Framework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https://learn.microsoft.com/pt-br/ef/core/what-is-new/ef-core-9.0/whatsnew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Rate Limit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/>
              <a:t>renatogroffe.medium.com/novidades-do-net-7-implementando-rate-limit-com-fixedwindowratelimiter-ddc9b2a6ad72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/>
          </a:p>
        </p:txBody>
      </p:sp>
      <p:pic>
        <p:nvPicPr>
          <p:cNvPr id="335" name="Google Shape;335;p22" descr="Book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9548" y="2484255"/>
            <a:ext cx="3714244" cy="371424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1F99E970-AFF6-88DD-8278-94FC51498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>
            <a:extLst>
              <a:ext uri="{FF2B5EF4-FFF2-40B4-BE49-F238E27FC236}">
                <a16:creationId xmlns:a16="http://schemas.microsoft.com/office/drawing/2014/main" id="{65E19FB9-BE55-B44D-A945-D708FFC9578B}"/>
              </a:ext>
            </a:extLst>
          </p:cNvPr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>
            <a:extLst>
              <a:ext uri="{FF2B5EF4-FFF2-40B4-BE49-F238E27FC236}">
                <a16:creationId xmlns:a16="http://schemas.microsoft.com/office/drawing/2014/main" id="{E199698E-56A1-9179-3E45-9FF147377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 dirty="0"/>
              <a:t>Twelve-Factor App</a:t>
            </a:r>
            <a:endParaRPr dirty="0"/>
          </a:p>
        </p:txBody>
      </p:sp>
      <p:grpSp>
        <p:nvGrpSpPr>
          <p:cNvPr id="289" name="Google Shape;289;p20">
            <a:extLst>
              <a:ext uri="{FF2B5EF4-FFF2-40B4-BE49-F238E27FC236}">
                <a16:creationId xmlns:a16="http://schemas.microsoft.com/office/drawing/2014/main" id="{4E0C3386-5687-860A-5561-AC9D11CD3869}"/>
              </a:ext>
            </a:extLst>
          </p:cNvPr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0" name="Google Shape;290;p20">
              <a:extLst>
                <a:ext uri="{FF2B5EF4-FFF2-40B4-BE49-F238E27FC236}">
                  <a16:creationId xmlns:a16="http://schemas.microsoft.com/office/drawing/2014/main" id="{09333DC7-2CCA-195C-2678-027E35D790B6}"/>
                </a:ext>
              </a:extLst>
            </p:cNvPr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>
              <a:extLst>
                <a:ext uri="{FF2B5EF4-FFF2-40B4-BE49-F238E27FC236}">
                  <a16:creationId xmlns:a16="http://schemas.microsoft.com/office/drawing/2014/main" id="{9693BD1D-DEC6-4F97-EE51-5FC3B89DE416}"/>
                </a:ext>
              </a:extLst>
            </p:cNvPr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0">
            <a:extLst>
              <a:ext uri="{FF2B5EF4-FFF2-40B4-BE49-F238E27FC236}">
                <a16:creationId xmlns:a16="http://schemas.microsoft.com/office/drawing/2014/main" id="{876437CE-C4CD-4DD2-9BC7-415FAD1A9D60}"/>
              </a:ext>
            </a:extLst>
          </p:cNvPr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>
            <a:extLst>
              <a:ext uri="{FF2B5EF4-FFF2-40B4-BE49-F238E27FC236}">
                <a16:creationId xmlns:a16="http://schemas.microsoft.com/office/drawing/2014/main" id="{87E8D356-B0C9-F135-4F82-7E1629FCA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indent="-228600">
              <a:buSzPts val="2200"/>
            </a:pPr>
            <a:r>
              <a:rPr lang="pt-BR" sz="2200" dirty="0"/>
              <a:t>Abordagem concebida dentro da </a:t>
            </a:r>
            <a:r>
              <a:rPr lang="pt-BR" sz="2200" dirty="0" err="1"/>
              <a:t>Heroku</a:t>
            </a:r>
            <a:endParaRPr lang="pt-BR" sz="2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 dirty="0"/>
              <a:t>Metodologia agnóstica para construção de aplicações robustas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 dirty="0"/>
              <a:t>Princípios com recomendações muito úteis para aplicações em nuvem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pt-BR" sz="2200" dirty="0"/>
              <a:t>Link: </a:t>
            </a:r>
            <a:r>
              <a:rPr lang="pt-BR" sz="2200" dirty="0">
                <a:hlinkClick r:id="rId3"/>
              </a:rPr>
              <a:t>https://12factor.net/pt_br/</a:t>
            </a:r>
            <a:endParaRPr sz="2200" dirty="0"/>
          </a:p>
        </p:txBody>
      </p:sp>
      <p:pic>
        <p:nvPicPr>
          <p:cNvPr id="294" name="Google Shape;294;p20">
            <a:extLst>
              <a:ext uri="{FF2B5EF4-FFF2-40B4-BE49-F238E27FC236}">
                <a16:creationId xmlns:a16="http://schemas.microsoft.com/office/drawing/2014/main" id="{E6950341-F152-5010-DB6C-0A48A220F7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14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D1C9759B-A689-8F2C-719E-AD7254760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>
            <a:extLst>
              <a:ext uri="{FF2B5EF4-FFF2-40B4-BE49-F238E27FC236}">
                <a16:creationId xmlns:a16="http://schemas.microsoft.com/office/drawing/2014/main" id="{46C29EEB-787B-6096-7582-21BCB3E7C9DF}"/>
              </a:ext>
            </a:extLst>
          </p:cNvPr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>
            <a:extLst>
              <a:ext uri="{FF2B5EF4-FFF2-40B4-BE49-F238E27FC236}">
                <a16:creationId xmlns:a16="http://schemas.microsoft.com/office/drawing/2014/main" id="{9B411910-C991-9649-257A-B50CF8F9CE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 dirty="0"/>
              <a:t>Twelve-Factor App</a:t>
            </a:r>
            <a:endParaRPr dirty="0"/>
          </a:p>
        </p:txBody>
      </p:sp>
      <p:grpSp>
        <p:nvGrpSpPr>
          <p:cNvPr id="289" name="Google Shape;289;p20">
            <a:extLst>
              <a:ext uri="{FF2B5EF4-FFF2-40B4-BE49-F238E27FC236}">
                <a16:creationId xmlns:a16="http://schemas.microsoft.com/office/drawing/2014/main" id="{425A80EF-2FC1-31C9-A5C4-DBA24A91E2C2}"/>
              </a:ext>
            </a:extLst>
          </p:cNvPr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0" name="Google Shape;290;p20">
              <a:extLst>
                <a:ext uri="{FF2B5EF4-FFF2-40B4-BE49-F238E27FC236}">
                  <a16:creationId xmlns:a16="http://schemas.microsoft.com/office/drawing/2014/main" id="{51FBE1F6-C138-A2C9-A582-63ABAE507249}"/>
                </a:ext>
              </a:extLst>
            </p:cNvPr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>
              <a:extLst>
                <a:ext uri="{FF2B5EF4-FFF2-40B4-BE49-F238E27FC236}">
                  <a16:creationId xmlns:a16="http://schemas.microsoft.com/office/drawing/2014/main" id="{CFBB5025-7C11-6703-9754-306B94280BDC}"/>
                </a:ext>
              </a:extLst>
            </p:cNvPr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0">
            <a:extLst>
              <a:ext uri="{FF2B5EF4-FFF2-40B4-BE49-F238E27FC236}">
                <a16:creationId xmlns:a16="http://schemas.microsoft.com/office/drawing/2014/main" id="{FA63AB88-E722-795D-B79A-3C6020E08C2B}"/>
              </a:ext>
            </a:extLst>
          </p:cNvPr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>
            <a:extLst>
              <a:ext uri="{FF2B5EF4-FFF2-40B4-BE49-F238E27FC236}">
                <a16:creationId xmlns:a16="http://schemas.microsoft.com/office/drawing/2014/main" id="{693EA1A9-5B5D-3003-5A4B-36ECD54CC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indent="-457200">
              <a:buSzPts val="2200"/>
              <a:buFont typeface="+mj-lt"/>
              <a:buAutoNum type="arabicPeriod"/>
            </a:pPr>
            <a:endParaRPr lang="pt-BR" sz="2200" dirty="0"/>
          </a:p>
          <a:p>
            <a:pPr indent="-457200">
              <a:buSzPts val="2200"/>
              <a:buFont typeface="+mj-lt"/>
              <a:buAutoNum type="arabicPeriod"/>
            </a:pPr>
            <a:r>
              <a:rPr lang="pt-BR" sz="2200" dirty="0" err="1"/>
              <a:t>Codebase</a:t>
            </a:r>
            <a:r>
              <a:rPr lang="pt-BR" sz="2200" b="1" dirty="0"/>
              <a:t> = Base de Código </a:t>
            </a:r>
            <a:r>
              <a:rPr lang="pt-BR" sz="2200" dirty="0"/>
              <a:t>= repositório de código de uma única aplicação. O uso de um </a:t>
            </a:r>
            <a:r>
              <a:rPr lang="pt-BR" sz="2200" dirty="0" err="1"/>
              <a:t>monorepo</a:t>
            </a:r>
            <a:r>
              <a:rPr lang="pt-BR" sz="2200" dirty="0"/>
              <a:t> é uma violação deste princípio. Adotar soluções baseadas em </a:t>
            </a:r>
            <a:r>
              <a:rPr lang="pt-BR" sz="2200" b="1" dirty="0" err="1"/>
              <a:t>Git</a:t>
            </a:r>
            <a:r>
              <a:rPr lang="pt-BR" sz="2200" dirty="0"/>
              <a:t>.</a:t>
            </a:r>
          </a:p>
          <a:p>
            <a:pPr indent="-457200">
              <a:buSzPts val="2200"/>
              <a:buFont typeface="+mj-lt"/>
              <a:buAutoNum type="arabicPeriod"/>
            </a:pPr>
            <a:r>
              <a:rPr lang="pt-BR" sz="2200" dirty="0"/>
              <a:t>Devemos ter a capacidade de restaurar </a:t>
            </a:r>
            <a:r>
              <a:rPr lang="pt-BR" sz="2200" b="1" dirty="0"/>
              <a:t>dependências</a:t>
            </a:r>
            <a:r>
              <a:rPr lang="pt-BR" sz="2200" dirty="0"/>
              <a:t> de um projeto com facilidade (uso de arquivos declarando as mesmas). Uso de soluções privadas para pacotes </a:t>
            </a:r>
            <a:r>
              <a:rPr lang="pt-BR" sz="2200" b="1" dirty="0" err="1"/>
              <a:t>NuGet</a:t>
            </a:r>
            <a:r>
              <a:rPr lang="pt-BR" sz="2200" dirty="0"/>
              <a:t> (como </a:t>
            </a:r>
            <a:r>
              <a:rPr lang="pt-BR" sz="2200" b="1" dirty="0"/>
              <a:t>Azure </a:t>
            </a:r>
            <a:r>
              <a:rPr lang="pt-BR" sz="2200" b="1" dirty="0" err="1"/>
              <a:t>Artifacts</a:t>
            </a:r>
            <a:r>
              <a:rPr lang="pt-BR" sz="2200" dirty="0"/>
              <a:t>).</a:t>
            </a:r>
          </a:p>
          <a:p>
            <a:pPr indent="-457200">
              <a:buSzPts val="2200"/>
              <a:buFont typeface="+mj-lt"/>
              <a:buAutoNum type="arabicPeriod"/>
            </a:pPr>
            <a:r>
              <a:rPr lang="pt-BR" sz="2200" dirty="0"/>
              <a:t>Priorizar o uso de </a:t>
            </a:r>
            <a:r>
              <a:rPr lang="pt-BR" sz="2200" b="1" dirty="0"/>
              <a:t>variáveis de ambiente </a:t>
            </a:r>
            <a:r>
              <a:rPr lang="pt-BR" sz="2200" dirty="0"/>
              <a:t>ou </a:t>
            </a:r>
            <a:r>
              <a:rPr lang="pt-BR" sz="2200" b="1" dirty="0"/>
              <a:t>soluções de gerenciamento de configurações</a:t>
            </a:r>
            <a:r>
              <a:rPr lang="pt-BR" sz="2200" dirty="0"/>
              <a:t> (</a:t>
            </a:r>
            <a:r>
              <a:rPr lang="pt-BR" sz="2200" b="1" dirty="0"/>
              <a:t>Azure Key </a:t>
            </a:r>
            <a:r>
              <a:rPr lang="pt-BR" sz="2200" b="1" dirty="0" err="1"/>
              <a:t>Vault</a:t>
            </a:r>
            <a:r>
              <a:rPr lang="pt-BR" sz="2200" b="1" dirty="0"/>
              <a:t>, Azure App </a:t>
            </a:r>
            <a:r>
              <a:rPr lang="pt-BR" sz="2200" b="1" dirty="0" err="1"/>
              <a:t>Configuration</a:t>
            </a:r>
            <a:r>
              <a:rPr lang="pt-BR" sz="2200" dirty="0"/>
              <a:t>). Evitar ao extremo arquivos de configuração.</a:t>
            </a:r>
          </a:p>
          <a:p>
            <a:pPr indent="-457200">
              <a:buSzPts val="2200"/>
              <a:buFont typeface="+mj-lt"/>
              <a:buAutoNum type="arabicPeriod"/>
            </a:pPr>
            <a:r>
              <a:rPr lang="pt-BR" sz="2200" dirty="0"/>
              <a:t>É extremamente importante termos a capacidade de se </a:t>
            </a:r>
            <a:r>
              <a:rPr lang="pt-BR" sz="2200" b="1" dirty="0"/>
              <a:t>trocar um serviço apoio por outro (BD, mensageria...) </a:t>
            </a:r>
            <a:r>
              <a:rPr lang="pt-BR" sz="2200" dirty="0"/>
              <a:t>sem que isto implique em grandes mudanças de código. Importância do princípio de Inversão de Controle, com uso de </a:t>
            </a:r>
            <a:r>
              <a:rPr lang="pt-BR" sz="2200" b="1" dirty="0"/>
              <a:t>Injeção de Dependências</a:t>
            </a:r>
            <a:r>
              <a:rPr lang="pt-BR" sz="2200" dirty="0"/>
              <a:t>.</a:t>
            </a:r>
          </a:p>
          <a:p>
            <a:pPr marL="0" indent="0">
              <a:buSzPts val="2200"/>
              <a:buNone/>
            </a:pPr>
            <a:endParaRPr sz="2200" dirty="0"/>
          </a:p>
        </p:txBody>
      </p:sp>
      <p:pic>
        <p:nvPicPr>
          <p:cNvPr id="294" name="Google Shape;294;p20">
            <a:extLst>
              <a:ext uri="{FF2B5EF4-FFF2-40B4-BE49-F238E27FC236}">
                <a16:creationId xmlns:a16="http://schemas.microsoft.com/office/drawing/2014/main" id="{C3FD939E-6D50-5982-2302-E1794E7DDD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67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D55A2493-889B-7834-CEA2-00714BB2C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>
            <a:extLst>
              <a:ext uri="{FF2B5EF4-FFF2-40B4-BE49-F238E27FC236}">
                <a16:creationId xmlns:a16="http://schemas.microsoft.com/office/drawing/2014/main" id="{1E5A8E31-2FEE-EDF2-4AC8-6BC4D5B32219}"/>
              </a:ext>
            </a:extLst>
          </p:cNvPr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>
            <a:extLst>
              <a:ext uri="{FF2B5EF4-FFF2-40B4-BE49-F238E27FC236}">
                <a16:creationId xmlns:a16="http://schemas.microsoft.com/office/drawing/2014/main" id="{57ADBD1B-4B8D-FFD0-26B9-0B9AC0010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 dirty="0"/>
              <a:t>Twelve-Factor App</a:t>
            </a:r>
            <a:endParaRPr dirty="0"/>
          </a:p>
        </p:txBody>
      </p:sp>
      <p:grpSp>
        <p:nvGrpSpPr>
          <p:cNvPr id="289" name="Google Shape;289;p20">
            <a:extLst>
              <a:ext uri="{FF2B5EF4-FFF2-40B4-BE49-F238E27FC236}">
                <a16:creationId xmlns:a16="http://schemas.microsoft.com/office/drawing/2014/main" id="{69BC1D00-A29F-1B96-9897-5ABB645CBB90}"/>
              </a:ext>
            </a:extLst>
          </p:cNvPr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0" name="Google Shape;290;p20">
              <a:extLst>
                <a:ext uri="{FF2B5EF4-FFF2-40B4-BE49-F238E27FC236}">
                  <a16:creationId xmlns:a16="http://schemas.microsoft.com/office/drawing/2014/main" id="{2B82FD7B-F29C-7370-64FC-1DE08B6DF51F}"/>
                </a:ext>
              </a:extLst>
            </p:cNvPr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>
              <a:extLst>
                <a:ext uri="{FF2B5EF4-FFF2-40B4-BE49-F238E27FC236}">
                  <a16:creationId xmlns:a16="http://schemas.microsoft.com/office/drawing/2014/main" id="{4697279D-91C9-516C-6258-4C76F52D83B7}"/>
                </a:ext>
              </a:extLst>
            </p:cNvPr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0">
            <a:extLst>
              <a:ext uri="{FF2B5EF4-FFF2-40B4-BE49-F238E27FC236}">
                <a16:creationId xmlns:a16="http://schemas.microsoft.com/office/drawing/2014/main" id="{01A61595-13D9-DC25-B54F-98B5951B6DAB}"/>
              </a:ext>
            </a:extLst>
          </p:cNvPr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>
            <a:extLst>
              <a:ext uri="{FF2B5EF4-FFF2-40B4-BE49-F238E27FC236}">
                <a16:creationId xmlns:a16="http://schemas.microsoft.com/office/drawing/2014/main" id="{DFAB0814-BBC9-9930-8F0D-7EF98F4D8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indent="-457200">
              <a:buSzPts val="2200"/>
              <a:buFont typeface="+mj-lt"/>
              <a:buAutoNum type="arabicPeriod"/>
            </a:pPr>
            <a:endParaRPr lang="pt-BR" sz="2200" dirty="0"/>
          </a:p>
          <a:p>
            <a:pPr indent="-457200">
              <a:buSzPts val="2200"/>
              <a:buFont typeface="+mj-lt"/>
              <a:buAutoNum type="arabicPeriod" startAt="5"/>
            </a:pPr>
            <a:r>
              <a:rPr lang="pt-BR" sz="2200" dirty="0"/>
              <a:t>Implementar build e </a:t>
            </a:r>
            <a:r>
              <a:rPr lang="pt-BR" sz="2200" dirty="0" err="1"/>
              <a:t>deployment</a:t>
            </a:r>
            <a:r>
              <a:rPr lang="pt-BR" sz="2200" dirty="0"/>
              <a:t> automatizados, através de soluções como </a:t>
            </a:r>
            <a:r>
              <a:rPr lang="pt-BR" sz="2200" b="1" dirty="0"/>
              <a:t>Azure </a:t>
            </a:r>
            <a:r>
              <a:rPr lang="pt-BR" sz="2200" b="1" dirty="0" err="1"/>
              <a:t>DevOps</a:t>
            </a:r>
            <a:r>
              <a:rPr lang="pt-BR" sz="2200" b="1" dirty="0"/>
              <a:t>, GitHub </a:t>
            </a:r>
            <a:r>
              <a:rPr lang="pt-BR" sz="2200" b="1" dirty="0" err="1"/>
              <a:t>Actions</a:t>
            </a:r>
            <a:r>
              <a:rPr lang="pt-BR" sz="2200" b="1" dirty="0"/>
              <a:t>, Jenkins, </a:t>
            </a:r>
            <a:r>
              <a:rPr lang="pt-BR" sz="2200" b="1" dirty="0" err="1"/>
              <a:t>GitLab</a:t>
            </a:r>
            <a:r>
              <a:rPr lang="pt-BR" sz="2200" b="1" dirty="0"/>
              <a:t>...</a:t>
            </a:r>
          </a:p>
          <a:p>
            <a:pPr indent="-457200">
              <a:buSzPts val="2200"/>
              <a:buFont typeface="+mj-lt"/>
              <a:buAutoNum type="arabicPeriod" startAt="5"/>
            </a:pPr>
            <a:r>
              <a:rPr lang="pt-BR" sz="2200" dirty="0"/>
              <a:t>Priorizar o desenvolvimento </a:t>
            </a:r>
            <a:r>
              <a:rPr lang="pt-BR" sz="2200" b="1" dirty="0" err="1"/>
              <a:t>stateless</a:t>
            </a:r>
            <a:r>
              <a:rPr lang="pt-BR" sz="2200" dirty="0"/>
              <a:t> viabilizando a escalabilidade da aplicação. </a:t>
            </a:r>
            <a:r>
              <a:rPr lang="pt-BR" sz="2200" b="1" dirty="0"/>
              <a:t>Redis</a:t>
            </a:r>
            <a:r>
              <a:rPr lang="pt-BR" sz="2200" dirty="0"/>
              <a:t> é uma alternativa extremamente popular para </a:t>
            </a:r>
            <a:r>
              <a:rPr lang="pt-BR" sz="2200" b="1" dirty="0"/>
              <a:t>cache</a:t>
            </a:r>
            <a:r>
              <a:rPr lang="pt-BR" sz="2200" dirty="0"/>
              <a:t>.</a:t>
            </a:r>
          </a:p>
          <a:p>
            <a:pPr indent="-457200">
              <a:buSzPts val="2200"/>
              <a:buFont typeface="+mj-lt"/>
              <a:buAutoNum type="arabicPeriod" startAt="5"/>
            </a:pPr>
            <a:r>
              <a:rPr lang="pt-BR" sz="2200" dirty="0"/>
              <a:t>Aplicações </a:t>
            </a:r>
            <a:r>
              <a:rPr lang="pt-BR" sz="2200" dirty="0" err="1"/>
              <a:t>auto-contidas</a:t>
            </a:r>
            <a:r>
              <a:rPr lang="pt-BR" sz="2200" dirty="0"/>
              <a:t> (</a:t>
            </a:r>
            <a:r>
              <a:rPr lang="pt-BR" sz="2200" b="1" dirty="0"/>
              <a:t>self-</a:t>
            </a:r>
            <a:r>
              <a:rPr lang="pt-BR" sz="2200" b="1" dirty="0" err="1"/>
              <a:t>contained</a:t>
            </a:r>
            <a:r>
              <a:rPr lang="pt-BR" sz="2200" dirty="0"/>
              <a:t>), evitando </a:t>
            </a:r>
            <a:r>
              <a:rPr lang="pt-BR" sz="2200" b="1" dirty="0" err="1"/>
              <a:t>lock</a:t>
            </a:r>
            <a:r>
              <a:rPr lang="pt-BR" sz="2200" b="1" dirty="0"/>
              <a:t>-in</a:t>
            </a:r>
            <a:r>
              <a:rPr lang="pt-BR" sz="2200" dirty="0"/>
              <a:t> com soluções de hospedagem (</a:t>
            </a:r>
            <a:r>
              <a:rPr lang="pt-BR" sz="2200" b="1" dirty="0"/>
              <a:t>IIS, </a:t>
            </a:r>
            <a:r>
              <a:rPr lang="pt-BR" sz="2200" b="1" dirty="0" err="1"/>
              <a:t>Tomcat</a:t>
            </a:r>
            <a:r>
              <a:rPr lang="pt-BR" sz="2200" b="1" dirty="0"/>
              <a:t>...</a:t>
            </a:r>
            <a:r>
              <a:rPr lang="pt-BR" sz="2200" dirty="0"/>
              <a:t>).</a:t>
            </a:r>
          </a:p>
          <a:p>
            <a:pPr indent="-457200">
              <a:buSzPts val="2200"/>
              <a:buFont typeface="+mj-lt"/>
              <a:buAutoNum type="arabicPeriod" startAt="5"/>
            </a:pPr>
            <a:r>
              <a:rPr lang="pt-BR" sz="2200" dirty="0"/>
              <a:t>Aplicações desenvolvidas para uso com </a:t>
            </a:r>
            <a:r>
              <a:rPr lang="pt-BR" sz="2200" b="1" dirty="0"/>
              <a:t>múltiplas instâncias</a:t>
            </a:r>
            <a:r>
              <a:rPr lang="pt-BR" sz="2200" dirty="0"/>
              <a:t>, uso de </a:t>
            </a:r>
            <a:r>
              <a:rPr lang="pt-BR" sz="2200" b="1" dirty="0"/>
              <a:t>Workers</a:t>
            </a:r>
            <a:r>
              <a:rPr lang="pt-BR" sz="2200" dirty="0"/>
              <a:t> para processamentos de longa duração.</a:t>
            </a:r>
          </a:p>
          <a:p>
            <a:pPr indent="-457200">
              <a:buSzPts val="2200"/>
              <a:buFont typeface="+mj-lt"/>
              <a:buAutoNum type="arabicPeriod" startAt="5"/>
            </a:pPr>
            <a:endParaRPr lang="pt-BR" sz="2200" dirty="0"/>
          </a:p>
          <a:p>
            <a:pPr marL="0" indent="0">
              <a:buSzPts val="2200"/>
              <a:buNone/>
            </a:pPr>
            <a:endParaRPr sz="2200" dirty="0"/>
          </a:p>
        </p:txBody>
      </p:sp>
      <p:pic>
        <p:nvPicPr>
          <p:cNvPr id="294" name="Google Shape;294;p20">
            <a:extLst>
              <a:ext uri="{FF2B5EF4-FFF2-40B4-BE49-F238E27FC236}">
                <a16:creationId xmlns:a16="http://schemas.microsoft.com/office/drawing/2014/main" id="{6A9C0E70-8642-6B01-A939-8B36C41947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564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142004FA-7140-F3BD-77A9-AA941D981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>
            <a:extLst>
              <a:ext uri="{FF2B5EF4-FFF2-40B4-BE49-F238E27FC236}">
                <a16:creationId xmlns:a16="http://schemas.microsoft.com/office/drawing/2014/main" id="{00E373D1-3C2A-8031-CC75-A6791504FAB3}"/>
              </a:ext>
            </a:extLst>
          </p:cNvPr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>
            <a:extLst>
              <a:ext uri="{FF2B5EF4-FFF2-40B4-BE49-F238E27FC236}">
                <a16:creationId xmlns:a16="http://schemas.microsoft.com/office/drawing/2014/main" id="{05295F31-384E-8D9C-159A-455B8C63E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 dirty="0"/>
              <a:t>Twelve-Factor App</a:t>
            </a:r>
            <a:endParaRPr dirty="0"/>
          </a:p>
        </p:txBody>
      </p:sp>
      <p:grpSp>
        <p:nvGrpSpPr>
          <p:cNvPr id="289" name="Google Shape;289;p20">
            <a:extLst>
              <a:ext uri="{FF2B5EF4-FFF2-40B4-BE49-F238E27FC236}">
                <a16:creationId xmlns:a16="http://schemas.microsoft.com/office/drawing/2014/main" id="{043A8368-5852-8712-E45E-AF5112B2860B}"/>
              </a:ext>
            </a:extLst>
          </p:cNvPr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0" name="Google Shape;290;p20">
              <a:extLst>
                <a:ext uri="{FF2B5EF4-FFF2-40B4-BE49-F238E27FC236}">
                  <a16:creationId xmlns:a16="http://schemas.microsoft.com/office/drawing/2014/main" id="{9A3D1517-9A9A-83AE-9E14-4906962B3B51}"/>
                </a:ext>
              </a:extLst>
            </p:cNvPr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>
              <a:extLst>
                <a:ext uri="{FF2B5EF4-FFF2-40B4-BE49-F238E27FC236}">
                  <a16:creationId xmlns:a16="http://schemas.microsoft.com/office/drawing/2014/main" id="{594BEED8-E1D1-81C3-2159-674BAAFBCA81}"/>
                </a:ext>
              </a:extLst>
            </p:cNvPr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0">
            <a:extLst>
              <a:ext uri="{FF2B5EF4-FFF2-40B4-BE49-F238E27FC236}">
                <a16:creationId xmlns:a16="http://schemas.microsoft.com/office/drawing/2014/main" id="{09EAD887-94E2-D7FD-9981-E35B5C0E6E50}"/>
              </a:ext>
            </a:extLst>
          </p:cNvPr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>
            <a:extLst>
              <a:ext uri="{FF2B5EF4-FFF2-40B4-BE49-F238E27FC236}">
                <a16:creationId xmlns:a16="http://schemas.microsoft.com/office/drawing/2014/main" id="{B592ABF5-1D58-CA01-F033-05A7B2EA60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indent="-457200">
              <a:buSzPts val="2200"/>
              <a:buFont typeface="+mj-lt"/>
              <a:buAutoNum type="arabicPeriod" startAt="9"/>
            </a:pPr>
            <a:r>
              <a:rPr lang="pt-BR" sz="2200" dirty="0"/>
              <a:t>Elementos como </a:t>
            </a:r>
            <a:r>
              <a:rPr lang="pt-BR" sz="2200" b="1" dirty="0"/>
              <a:t>Containers</a:t>
            </a:r>
            <a:r>
              <a:rPr lang="pt-BR" sz="2200" dirty="0"/>
              <a:t> e </a:t>
            </a:r>
            <a:r>
              <a:rPr lang="pt-BR" sz="2200" b="1" dirty="0" err="1"/>
              <a:t>Pods</a:t>
            </a:r>
            <a:r>
              <a:rPr lang="pt-BR" sz="2200" dirty="0"/>
              <a:t> com as instâncias de uma aplicação são estruturas efêmeras. Adoção de </a:t>
            </a:r>
            <a:r>
              <a:rPr lang="pt-BR" sz="2200" b="1" dirty="0"/>
              <a:t>estratégias de </a:t>
            </a:r>
            <a:r>
              <a:rPr lang="pt-BR" sz="2200" b="1" dirty="0" err="1"/>
              <a:t>deployments</a:t>
            </a:r>
            <a:r>
              <a:rPr lang="pt-BR" sz="2200" b="1" dirty="0"/>
              <a:t> </a:t>
            </a:r>
            <a:r>
              <a:rPr lang="pt-BR" sz="2200" dirty="0"/>
              <a:t>evitando paradas abruptas (</a:t>
            </a:r>
            <a:r>
              <a:rPr lang="pt-BR" sz="2200" b="1" dirty="0"/>
              <a:t>Blue Green, Release Canary</a:t>
            </a:r>
            <a:r>
              <a:rPr lang="pt-BR" sz="2200" dirty="0"/>
              <a:t>).</a:t>
            </a:r>
            <a:endParaRPr lang="pt-BR" sz="2200" b="1" dirty="0"/>
          </a:p>
          <a:p>
            <a:pPr indent="-457200">
              <a:buSzPts val="2200"/>
              <a:buFont typeface="+mj-lt"/>
              <a:buAutoNum type="arabicPeriod" startAt="9"/>
            </a:pPr>
            <a:r>
              <a:rPr lang="pt-BR" sz="2200" dirty="0"/>
              <a:t>Ambientes de desenvolvimento e testes buscando </a:t>
            </a:r>
            <a:r>
              <a:rPr lang="pt-BR" sz="2200" b="1" dirty="0"/>
              <a:t>paridade com ambientes de produção</a:t>
            </a:r>
            <a:r>
              <a:rPr lang="pt-BR" sz="2200" dirty="0"/>
              <a:t>. Uso de </a:t>
            </a:r>
            <a:r>
              <a:rPr lang="pt-BR" sz="2200" b="1" dirty="0"/>
              <a:t>containers</a:t>
            </a:r>
            <a:r>
              <a:rPr lang="pt-BR" sz="2200" dirty="0"/>
              <a:t> (</a:t>
            </a:r>
            <a:r>
              <a:rPr lang="pt-BR" sz="2200" b="1" dirty="0"/>
              <a:t>Docker, </a:t>
            </a:r>
            <a:r>
              <a:rPr lang="pt-BR" sz="2200" b="1" dirty="0" err="1"/>
              <a:t>Testcontainers</a:t>
            </a:r>
            <a:r>
              <a:rPr lang="pt-BR" sz="2200" dirty="0"/>
              <a:t>) e </a:t>
            </a:r>
            <a:r>
              <a:rPr lang="pt-BR" sz="2200" b="1" dirty="0"/>
              <a:t>emuladores</a:t>
            </a:r>
            <a:r>
              <a:rPr lang="pt-BR" sz="2200" dirty="0"/>
              <a:t>. </a:t>
            </a:r>
          </a:p>
          <a:p>
            <a:pPr indent="-457200">
              <a:buSzPts val="2200"/>
              <a:buFont typeface="+mj-lt"/>
              <a:buAutoNum type="arabicPeriod" startAt="9"/>
            </a:pPr>
            <a:r>
              <a:rPr lang="pt-BR" sz="2200" dirty="0" err="1"/>
              <a:t>Observabilidade</a:t>
            </a:r>
            <a:r>
              <a:rPr lang="pt-BR" sz="2200" dirty="0"/>
              <a:t>, monitoramento, telemetria, </a:t>
            </a:r>
            <a:r>
              <a:rPr lang="pt-BR" sz="2200" b="1" dirty="0"/>
              <a:t>logs, traces, métricas</a:t>
            </a:r>
            <a:r>
              <a:rPr lang="pt-BR" sz="2200" dirty="0"/>
              <a:t>, (</a:t>
            </a:r>
            <a:r>
              <a:rPr lang="pt-BR" sz="2200" b="1" dirty="0" err="1"/>
              <a:t>OpenTelemetry</a:t>
            </a:r>
            <a:r>
              <a:rPr lang="pt-BR" sz="2200" dirty="0"/>
              <a:t> se tornando um padrão de mercado).</a:t>
            </a:r>
          </a:p>
          <a:p>
            <a:pPr indent="-457200">
              <a:buSzPts val="2200"/>
              <a:buFont typeface="+mj-lt"/>
              <a:buAutoNum type="arabicPeriod" startAt="9"/>
            </a:pPr>
            <a:r>
              <a:rPr lang="pt-BR" sz="2200" dirty="0"/>
              <a:t>Automação e código a nível de infraestrutura também, com uso de soluções como </a:t>
            </a:r>
            <a:r>
              <a:rPr lang="pt-BR" sz="2200" b="1" dirty="0" err="1"/>
              <a:t>Bash</a:t>
            </a:r>
            <a:r>
              <a:rPr lang="pt-BR" sz="2200" b="1" dirty="0"/>
              <a:t>, </a:t>
            </a:r>
            <a:r>
              <a:rPr lang="pt-BR" sz="2200" b="1" dirty="0" err="1"/>
              <a:t>PowerShell</a:t>
            </a:r>
            <a:r>
              <a:rPr lang="pt-BR" sz="2200" b="1" dirty="0"/>
              <a:t>, </a:t>
            </a:r>
            <a:r>
              <a:rPr lang="pt-BR" sz="2200" b="1" dirty="0" err="1"/>
              <a:t>Terraform</a:t>
            </a:r>
            <a:r>
              <a:rPr lang="pt-BR" sz="2200" dirty="0"/>
              <a:t>...</a:t>
            </a:r>
            <a:endParaRPr sz="2200" dirty="0"/>
          </a:p>
        </p:txBody>
      </p:sp>
      <p:pic>
        <p:nvPicPr>
          <p:cNvPr id="294" name="Google Shape;294;p20">
            <a:extLst>
              <a:ext uri="{FF2B5EF4-FFF2-40B4-BE49-F238E27FC236}">
                <a16:creationId xmlns:a16="http://schemas.microsoft.com/office/drawing/2014/main" id="{8E54DFE7-5344-D7DB-599D-923F658826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756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07884D79-E865-87DF-B7A5-2AE62C30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>
            <a:extLst>
              <a:ext uri="{FF2B5EF4-FFF2-40B4-BE49-F238E27FC236}">
                <a16:creationId xmlns:a16="http://schemas.microsoft.com/office/drawing/2014/main" id="{5F0B24F4-362C-FCD5-D082-9E00BEFD1246}"/>
              </a:ext>
            </a:extLst>
          </p:cNvPr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>
            <a:extLst>
              <a:ext uri="{FF2B5EF4-FFF2-40B4-BE49-F238E27FC236}">
                <a16:creationId xmlns:a16="http://schemas.microsoft.com/office/drawing/2014/main" id="{B11E5DEE-C704-DA8E-13AF-3D07B5CD86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 dirty="0" err="1"/>
              <a:t>Segurança</a:t>
            </a:r>
            <a:r>
              <a:rPr lang="en-US" sz="5400" dirty="0"/>
              <a:t> </a:t>
            </a:r>
            <a:r>
              <a:rPr lang="en-US" sz="5400" dirty="0" err="1"/>
              <a:t>em</a:t>
            </a:r>
            <a:r>
              <a:rPr lang="en-US" sz="5400" dirty="0"/>
              <a:t> </a:t>
            </a:r>
            <a:r>
              <a:rPr lang="en-US" sz="5400" dirty="0" err="1"/>
              <a:t>Aplicações</a:t>
            </a:r>
            <a:endParaRPr dirty="0"/>
          </a:p>
        </p:txBody>
      </p:sp>
      <p:grpSp>
        <p:nvGrpSpPr>
          <p:cNvPr id="289" name="Google Shape;289;p20">
            <a:extLst>
              <a:ext uri="{FF2B5EF4-FFF2-40B4-BE49-F238E27FC236}">
                <a16:creationId xmlns:a16="http://schemas.microsoft.com/office/drawing/2014/main" id="{72A3E7D4-6A41-47B2-01FC-9C48D91802E1}"/>
              </a:ext>
            </a:extLst>
          </p:cNvPr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0" name="Google Shape;290;p20">
              <a:extLst>
                <a:ext uri="{FF2B5EF4-FFF2-40B4-BE49-F238E27FC236}">
                  <a16:creationId xmlns:a16="http://schemas.microsoft.com/office/drawing/2014/main" id="{A264224B-8FCC-80EF-22A1-FD8C76EF766E}"/>
                </a:ext>
              </a:extLst>
            </p:cNvPr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>
              <a:extLst>
                <a:ext uri="{FF2B5EF4-FFF2-40B4-BE49-F238E27FC236}">
                  <a16:creationId xmlns:a16="http://schemas.microsoft.com/office/drawing/2014/main" id="{93A674AA-1E54-A2D9-A53C-2C33F895A085}"/>
                </a:ext>
              </a:extLst>
            </p:cNvPr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0">
            <a:extLst>
              <a:ext uri="{FF2B5EF4-FFF2-40B4-BE49-F238E27FC236}">
                <a16:creationId xmlns:a16="http://schemas.microsoft.com/office/drawing/2014/main" id="{961C0771-1D5B-7245-DDBF-596916E8F151}"/>
              </a:ext>
            </a:extLst>
          </p:cNvPr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0">
            <a:extLst>
              <a:ext uri="{FF2B5EF4-FFF2-40B4-BE49-F238E27FC236}">
                <a16:creationId xmlns:a16="http://schemas.microsoft.com/office/drawing/2014/main" id="{21BF439C-DEF8-86EF-E537-26B89BF7C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6084906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indent="-228600">
              <a:buSzPts val="2200"/>
            </a:pPr>
            <a:r>
              <a:rPr lang="pt-BR" sz="2200" dirty="0"/>
              <a:t>Iniciativas OWASP (</a:t>
            </a:r>
            <a:r>
              <a:rPr lang="pt-BR" sz="2200" b="1" dirty="0"/>
              <a:t>Top 10, Top 10 API, Top 10 for LLM </a:t>
            </a:r>
            <a:r>
              <a:rPr lang="pt-BR" sz="2200" b="1" dirty="0" err="1"/>
              <a:t>and</a:t>
            </a:r>
            <a:r>
              <a:rPr lang="pt-BR" sz="2200" b="1" dirty="0"/>
              <a:t> </a:t>
            </a:r>
            <a:r>
              <a:rPr lang="pt-BR" sz="2200" b="1" dirty="0" err="1"/>
              <a:t>Generative</a:t>
            </a:r>
            <a:r>
              <a:rPr lang="pt-BR" sz="2200" b="1" dirty="0"/>
              <a:t> AI...</a:t>
            </a:r>
            <a:r>
              <a:rPr lang="pt-BR" sz="2200" dirty="0"/>
              <a:t>)</a:t>
            </a:r>
          </a:p>
          <a:p>
            <a:pPr marL="228600" indent="-228600">
              <a:buSzPts val="2200"/>
            </a:pPr>
            <a:endParaRPr lang="pt-BR" sz="2200" dirty="0"/>
          </a:p>
          <a:p>
            <a:pPr marL="228600" indent="-228600">
              <a:buSzPts val="2200"/>
            </a:pPr>
            <a:r>
              <a:rPr lang="pt-BR" sz="2200" dirty="0"/>
              <a:t>Certificações/treinamentos gratuitos da </a:t>
            </a:r>
            <a:r>
              <a:rPr lang="pt-BR" sz="2200" b="1" dirty="0" err="1"/>
              <a:t>APIsec</a:t>
            </a:r>
            <a:r>
              <a:rPr lang="pt-BR" sz="2200" b="1" dirty="0"/>
              <a:t> </a:t>
            </a:r>
            <a:r>
              <a:rPr lang="pt-BR" sz="2200" b="1" dirty="0" err="1"/>
              <a:t>University</a:t>
            </a:r>
            <a:endParaRPr lang="pt-BR" sz="2200" b="1" dirty="0"/>
          </a:p>
          <a:p>
            <a:pPr marL="228600" indent="-228600">
              <a:buSzPts val="2200"/>
            </a:pPr>
            <a:endParaRPr lang="pt-BR" sz="2200" b="1" dirty="0"/>
          </a:p>
          <a:p>
            <a:pPr marL="228600" indent="-228600">
              <a:buSzPts val="2200"/>
            </a:pPr>
            <a:r>
              <a:rPr lang="pt-BR" sz="2200" dirty="0"/>
              <a:t>Provedores de identidade (</a:t>
            </a:r>
            <a:r>
              <a:rPr lang="pt-BR" sz="2200" b="1" dirty="0"/>
              <a:t>Entra ID, </a:t>
            </a:r>
            <a:r>
              <a:rPr lang="pt-BR" sz="2200" b="1" dirty="0" err="1"/>
              <a:t>Keycloak</a:t>
            </a:r>
            <a:r>
              <a:rPr lang="pt-BR" sz="2200" dirty="0"/>
              <a:t>), </a:t>
            </a:r>
            <a:r>
              <a:rPr lang="pt-BR" sz="2200" b="1" dirty="0"/>
              <a:t>JWT</a:t>
            </a:r>
            <a:r>
              <a:rPr lang="pt-BR" sz="2200" dirty="0"/>
              <a:t>...</a:t>
            </a:r>
            <a:endParaRPr sz="2200" dirty="0"/>
          </a:p>
        </p:txBody>
      </p:sp>
      <p:pic>
        <p:nvPicPr>
          <p:cNvPr id="294" name="Google Shape;294;p20">
            <a:extLst>
              <a:ext uri="{FF2B5EF4-FFF2-40B4-BE49-F238E27FC236}">
                <a16:creationId xmlns:a16="http://schemas.microsoft.com/office/drawing/2014/main" id="{D8242371-BC6F-F7AE-9451-942ED5838D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Uma imagem contendo nome da empresa&#10;&#10;Descrição gerada automaticamente">
            <a:extLst>
              <a:ext uri="{FF2B5EF4-FFF2-40B4-BE49-F238E27FC236}">
                <a16:creationId xmlns:a16="http://schemas.microsoft.com/office/drawing/2014/main" id="{CF9B5AB6-E171-82DB-EC8A-7EACE5B73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75"/>
          <a:stretch/>
        </p:blipFill>
        <p:spPr>
          <a:xfrm>
            <a:off x="9103062" y="2599509"/>
            <a:ext cx="1789746" cy="1942112"/>
          </a:xfrm>
          <a:prstGeom prst="rect">
            <a:avLst/>
          </a:prstGeom>
        </p:spPr>
      </p:pic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67A5FE09-1448-AA51-2871-B43A3DFE6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203" y="3869365"/>
            <a:ext cx="2160814" cy="216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49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6">
          <a:extLst>
            <a:ext uri="{FF2B5EF4-FFF2-40B4-BE49-F238E27FC236}">
              <a16:creationId xmlns:a16="http://schemas.microsoft.com/office/drawing/2014/main" id="{3E6C6AED-090B-0F3A-E4F2-1F8954DD1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>
            <a:extLst>
              <a:ext uri="{FF2B5EF4-FFF2-40B4-BE49-F238E27FC236}">
                <a16:creationId xmlns:a16="http://schemas.microsoft.com/office/drawing/2014/main" id="{02D08651-3D3E-9DC7-ED89-75DA31184A1A}"/>
              </a:ext>
            </a:extLst>
          </p:cNvPr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>
            <a:extLst>
              <a:ext uri="{FF2B5EF4-FFF2-40B4-BE49-F238E27FC236}">
                <a16:creationId xmlns:a16="http://schemas.microsoft.com/office/drawing/2014/main" id="{9BA531D0-9650-8C09-A548-CDD323B4D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 dirty="0" err="1"/>
              <a:t>Certificações</a:t>
            </a:r>
            <a:r>
              <a:rPr lang="en-US" sz="5400" dirty="0"/>
              <a:t> </a:t>
            </a:r>
            <a:r>
              <a:rPr lang="en-US" sz="5400" dirty="0" err="1"/>
              <a:t>Gratuitas</a:t>
            </a:r>
            <a:endParaRPr dirty="0"/>
          </a:p>
        </p:txBody>
      </p:sp>
      <p:grpSp>
        <p:nvGrpSpPr>
          <p:cNvPr id="289" name="Google Shape;289;p20">
            <a:extLst>
              <a:ext uri="{FF2B5EF4-FFF2-40B4-BE49-F238E27FC236}">
                <a16:creationId xmlns:a16="http://schemas.microsoft.com/office/drawing/2014/main" id="{264F4434-C14D-F71B-4FB8-39D73B1F315C}"/>
              </a:ext>
            </a:extLst>
          </p:cNvPr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90" name="Google Shape;290;p20">
              <a:extLst>
                <a:ext uri="{FF2B5EF4-FFF2-40B4-BE49-F238E27FC236}">
                  <a16:creationId xmlns:a16="http://schemas.microsoft.com/office/drawing/2014/main" id="{548F582D-0006-AF69-5562-EAEC8DD8B388}"/>
                </a:ext>
              </a:extLst>
            </p:cNvPr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>
              <a:extLst>
                <a:ext uri="{FF2B5EF4-FFF2-40B4-BE49-F238E27FC236}">
                  <a16:creationId xmlns:a16="http://schemas.microsoft.com/office/drawing/2014/main" id="{8A8437B7-086C-0068-201D-483AEB09AD5E}"/>
                </a:ext>
              </a:extLst>
            </p:cNvPr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20">
            <a:extLst>
              <a:ext uri="{FF2B5EF4-FFF2-40B4-BE49-F238E27FC236}">
                <a16:creationId xmlns:a16="http://schemas.microsoft.com/office/drawing/2014/main" id="{46E311A3-1703-82D5-D21B-9F757338A6A8}"/>
              </a:ext>
            </a:extLst>
          </p:cNvPr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0">
            <a:extLst>
              <a:ext uri="{FF2B5EF4-FFF2-40B4-BE49-F238E27FC236}">
                <a16:creationId xmlns:a16="http://schemas.microsoft.com/office/drawing/2014/main" id="{27937328-0A71-7FB6-3715-210CA553FC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21F561A1-7996-42C3-93DC-DD700B21436A}"/>
              </a:ext>
            </a:extLst>
          </p:cNvPr>
          <p:cNvSpPr>
            <a:spLocks noGrp="1"/>
          </p:cNvSpPr>
          <p:nvPr/>
        </p:nvSpPr>
        <p:spPr>
          <a:xfrm>
            <a:off x="808638" y="5280295"/>
            <a:ext cx="9783310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www.apisecuniversity.com/#courses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7" name="Imagem 6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F4829C40-A422-0880-E545-0DB890443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866" y="3050324"/>
            <a:ext cx="3610133" cy="1364630"/>
          </a:xfrm>
          <a:prstGeom prst="rect">
            <a:avLst/>
          </a:prstGeom>
        </p:spPr>
      </p:pic>
      <p:pic>
        <p:nvPicPr>
          <p:cNvPr id="8" name="Imagem 7" descr="Código QR&#10;&#10;O conteúdo gerado por IA pode estar incorreto.">
            <a:extLst>
              <a:ext uri="{FF2B5EF4-FFF2-40B4-BE49-F238E27FC236}">
                <a16:creationId xmlns:a16="http://schemas.microsoft.com/office/drawing/2014/main" id="{BEC4A9F7-A30C-7EE9-9246-C4B8AACCA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106" y="2389218"/>
            <a:ext cx="2686842" cy="26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5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"/>
          <p:cNvSpPr txBox="1"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"/>
              <a:buNone/>
            </a:pPr>
            <a:r>
              <a:rPr lang="en-US" sz="2100" b="1"/>
              <a:t>Membro fundador</a:t>
            </a:r>
            <a:br>
              <a:rPr lang="en-US" sz="2100" b="1"/>
            </a:br>
            <a:r>
              <a:rPr lang="en-US" sz="2100" b="1"/>
              <a:t>Comunidade com 5 anos já organizou 10 Meetups, Palestras e Lives (TechChat).</a:t>
            </a:r>
            <a:endParaRPr/>
          </a:p>
        </p:txBody>
      </p:sp>
      <p:sp>
        <p:nvSpPr>
          <p:cNvPr id="343" name="Google Shape;343;p4"/>
          <p:cNvSpPr txBox="1"/>
          <p:nvPr/>
        </p:nvSpPr>
        <p:spPr>
          <a:xfrm>
            <a:off x="438912" y="2512611"/>
            <a:ext cx="5643183" cy="366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https://www.meetup.com/pt-BR/Itu-Developers</a:t>
            </a:r>
            <a:endParaRPr/>
          </a:p>
          <a:p>
            <a:pPr marL="0" marR="0" lvl="0" indent="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" descr="A group of people posing for the camera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17368" y="541074"/>
            <a:ext cx="5135719" cy="269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" descr="A picture containing plate, drawing, foo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7368" y="4254930"/>
            <a:ext cx="5135719" cy="109134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"/>
          <p:cNvSpPr txBox="1"/>
          <p:nvPr/>
        </p:nvSpPr>
        <p:spPr>
          <a:xfrm>
            <a:off x="438912" y="4079631"/>
            <a:ext cx="52936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Vem aí 11º Meetup Itu Developers</a:t>
            </a:r>
            <a:endParaRPr sz="24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14/jun/2025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5297762" y="329184"/>
            <a:ext cx="625110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Renato Groffe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5297761" y="2242457"/>
            <a:ext cx="6466800" cy="457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Microsoft Most Valuable Professional (MVP)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Docker Captain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APISEC U Ambassador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Multi-</a:t>
            </a:r>
            <a:r>
              <a:rPr lang="en-US" sz="2000" dirty="0" err="1">
                <a:solidFill>
                  <a:schemeClr val="lt1"/>
                </a:solidFill>
              </a:rPr>
              <a:t>Plataform</a:t>
            </a:r>
            <a:r>
              <a:rPr lang="en-US" sz="2000" dirty="0">
                <a:solidFill>
                  <a:schemeClr val="lt1"/>
                </a:solidFill>
              </a:rPr>
              <a:t> Technical Audience Contributor (MTAC)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dirty="0" err="1">
                <a:solidFill>
                  <a:schemeClr val="lt1"/>
                </a:solidFill>
              </a:rPr>
              <a:t>Arquiteto</a:t>
            </a:r>
            <a:r>
              <a:rPr lang="en-US" sz="2000" dirty="0">
                <a:solidFill>
                  <a:schemeClr val="lt1"/>
                </a:solidFill>
              </a:rPr>
              <a:t> de </a:t>
            </a:r>
            <a:r>
              <a:rPr lang="en-US" sz="2000" dirty="0" err="1">
                <a:solidFill>
                  <a:schemeClr val="lt1"/>
                </a:solidFill>
              </a:rPr>
              <a:t>Soluções</a:t>
            </a:r>
            <a:r>
              <a:rPr lang="en-US" sz="2000" dirty="0">
                <a:solidFill>
                  <a:schemeClr val="lt1"/>
                </a:solidFill>
              </a:rPr>
              <a:t>/Software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+20 </a:t>
            </a:r>
            <a:r>
              <a:rPr lang="en-US" sz="2000" dirty="0" err="1">
                <a:solidFill>
                  <a:schemeClr val="lt1"/>
                </a:solidFill>
              </a:rPr>
              <a:t>anos</a:t>
            </a:r>
            <a:r>
              <a:rPr lang="en-US" sz="2000" dirty="0">
                <a:solidFill>
                  <a:schemeClr val="lt1"/>
                </a:solidFill>
              </a:rPr>
              <a:t> de </a:t>
            </a:r>
            <a:r>
              <a:rPr lang="en-US" sz="2000" dirty="0" err="1">
                <a:solidFill>
                  <a:schemeClr val="lt1"/>
                </a:solidFill>
              </a:rPr>
              <a:t>experiência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na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  <a:r>
              <a:rPr lang="en-US" sz="2000" dirty="0" err="1">
                <a:solidFill>
                  <a:schemeClr val="lt1"/>
                </a:solidFill>
              </a:rPr>
              <a:t>área</a:t>
            </a:r>
            <a:r>
              <a:rPr lang="en-US" sz="2000" dirty="0">
                <a:solidFill>
                  <a:schemeClr val="lt1"/>
                </a:solidFill>
              </a:rPr>
              <a:t> de </a:t>
            </a:r>
            <a:r>
              <a:rPr lang="en-US" sz="2000" dirty="0" err="1">
                <a:solidFill>
                  <a:schemeClr val="lt1"/>
                </a:solidFill>
              </a:rPr>
              <a:t>Tecnologia</a:t>
            </a:r>
            <a:endParaRPr lang="en-US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</a:rPr>
              <a:t>Community Leader, Autor Técnico e </a:t>
            </a:r>
            <a:r>
              <a:rPr lang="en-US" sz="2000" dirty="0" err="1">
                <a:solidFill>
                  <a:schemeClr val="lt1"/>
                </a:solidFill>
              </a:rPr>
              <a:t>Palestrant</a:t>
            </a:r>
            <a:endParaRPr lang="en-US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u="sng" dirty="0">
                <a:solidFill>
                  <a:schemeClr val="lt1"/>
                </a:solidFill>
              </a:rPr>
              <a:t>linkedin.com/in/</a:t>
            </a:r>
            <a:r>
              <a:rPr lang="en-US" sz="2000" u="sng" dirty="0" err="1">
                <a:solidFill>
                  <a:schemeClr val="lt1"/>
                </a:solidFill>
              </a:rPr>
              <a:t>renatogroffe</a:t>
            </a:r>
            <a:r>
              <a:rPr lang="en-US" sz="2000" u="sng" dirty="0">
                <a:solidFill>
                  <a:schemeClr val="lt1"/>
                </a:solidFill>
              </a:rPr>
              <a:t>/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u="sng" dirty="0">
                <a:solidFill>
                  <a:schemeClr val="lt1"/>
                </a:solidFill>
              </a:rPr>
              <a:t>renatogroffe.medium.com</a:t>
            </a:r>
            <a:endParaRPr sz="1200" u="sng" dirty="0"/>
          </a:p>
        </p:txBody>
      </p:sp>
      <p:pic>
        <p:nvPicPr>
          <p:cNvPr id="3" name="Imagem 2" descr="Homem com óculos de grau&#10;&#10;O conteúdo gerado por IA pode estar incorreto.">
            <a:extLst>
              <a:ext uri="{FF2B5EF4-FFF2-40B4-BE49-F238E27FC236}">
                <a16:creationId xmlns:a16="http://schemas.microsoft.com/office/drawing/2014/main" id="{5F8B5741-FC5F-7EED-8B27-172DE4EE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10" y="1077130"/>
            <a:ext cx="2454172" cy="2723075"/>
          </a:xfrm>
          <a:prstGeom prst="rect">
            <a:avLst/>
          </a:prstGeom>
        </p:spPr>
      </p:pic>
      <p:pic>
        <p:nvPicPr>
          <p:cNvPr id="4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2BF9FEBE-FB55-D66E-B798-43DE29DE6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10" y="3931931"/>
            <a:ext cx="2454172" cy="99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FB73F03E-7305-AF79-C5F0-6EF11A6BE8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90" y="5152496"/>
            <a:ext cx="1403451" cy="140345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EC0844-9A29-9133-59F0-C4FDB7494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591" y="5053823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71F61C09-92BE-F510-47C4-E318FB0F0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63" y="4796987"/>
            <a:ext cx="1699365" cy="16993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0" y="0"/>
            <a:ext cx="4229686" cy="3469184"/>
          </a:xfrm>
          <a:custGeom>
            <a:avLst/>
            <a:gdLst/>
            <a:ahLst/>
            <a:cxnLst/>
            <a:rect l="l" t="t" r="r" b="b"/>
            <a:pathLst>
              <a:path w="4229686" h="3469184" extrusionOk="0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3"/>
          <p:cNvSpPr/>
          <p:nvPr/>
        </p:nvSpPr>
        <p:spPr>
          <a:xfrm>
            <a:off x="2094561" y="2928977"/>
            <a:ext cx="5010226" cy="3929025"/>
          </a:xfrm>
          <a:custGeom>
            <a:avLst/>
            <a:gdLst/>
            <a:ahLst/>
            <a:cxnLst/>
            <a:rect l="l" t="t" r="r" b="b"/>
            <a:pathLst>
              <a:path w="5010226" h="3929025" extrusionOk="0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/>
          <p:nvPr/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noFill/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7104787" y="774936"/>
            <a:ext cx="4425551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en-US" sz="6000">
                <a:solidFill>
                  <a:srgbClr val="FFFFFF"/>
                </a:solidFill>
              </a:rPr>
              <a:t>Perguntas</a:t>
            </a:r>
            <a:endParaRPr/>
          </a:p>
        </p:txBody>
      </p:sp>
      <p:sp>
        <p:nvSpPr>
          <p:cNvPr id="357" name="Google Shape;357;p23"/>
          <p:cNvSpPr txBox="1"/>
          <p:nvPr/>
        </p:nvSpPr>
        <p:spPr>
          <a:xfrm>
            <a:off x="7104787" y="3254610"/>
            <a:ext cx="4425551" cy="188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linktr.ee/nizzola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771" y="274785"/>
            <a:ext cx="2528105" cy="2492498"/>
          </a:xfrm>
          <a:custGeom>
            <a:avLst/>
            <a:gdLst/>
            <a:ahLst/>
            <a:cxnLst/>
            <a:rect l="l" t="t" r="r" b="b"/>
            <a:pathLst>
              <a:path w="2028107" h="1916009" extrusionOk="0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359" name="Google Shape;359;p23" descr="Homem de terno e gravata com as mãos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9054" y="3810150"/>
            <a:ext cx="2840141" cy="2736864"/>
          </a:xfrm>
          <a:custGeom>
            <a:avLst/>
            <a:gdLst/>
            <a:ahLst/>
            <a:cxnLst/>
            <a:rect l="l" t="t" r="r" b="b"/>
            <a:pathLst>
              <a:path w="2028107" h="1916009" extrusionOk="0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 sz="5400"/>
              <a:t>O que tenho visto nas entrevistas....</a:t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572493" y="2095506"/>
            <a:ext cx="6713552" cy="461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Alguns devs estão tão presos no mundo da sustentação possuindo nenhuma ou pouca experiência em .NET a partir do 6.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Alguns  Devs Jr especializaram-se em Api, outros em Windows Forms, outros em Web Forms e não conhecem outras aplicações.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em todos os níveis, falta de conhecimento em novas features.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Uso de Entity Framework, Dapper e Ado.Net sem saber definir o "por que" da escolha de cada um.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Poucos devs sabem o que são Worker Services no .NET.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Só tem cicatriz quem foi para a batalha, não dá para ficar pronto para o mercado só com o mundo Acadêmico 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10" name="Google Shape;110;p5" descr="Guia Completo da Carreira em Desenvolvimento Web - Tecnólogo"/>
          <p:cNvPicPr preferRelativeResize="0"/>
          <p:nvPr/>
        </p:nvPicPr>
        <p:blipFill rotWithShape="1">
          <a:blip r:embed="rId3">
            <a:alphaModFix/>
          </a:blip>
          <a:srcRect l="27231" r="8748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Você está usando já o .NET 9 ?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6" descr="Resultado de imagem para logo .n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532" y="2836426"/>
            <a:ext cx="5150277" cy="3009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372375" y="2330550"/>
            <a:ext cx="6537300" cy="3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Você escreve código utilizando novos recursos?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Minimal Api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Rate Limit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Hybrid cache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Primary Constructor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Novidades do Entity Framework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Worker Services</a:t>
            </a:r>
            <a:endParaRPr sz="2400"/>
          </a:p>
          <a:p>
            <a:pPr marL="228600" lvl="0" indent="-266700" algn="l" rtl="0">
              <a:lnSpc>
                <a:spcPct val="169565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  UUID v7</a:t>
            </a:r>
            <a:endParaRPr sz="2400"/>
          </a:p>
        </p:txBody>
      </p:sp>
      <p:pic>
        <p:nvPicPr>
          <p:cNvPr id="123" name="Google Shape;12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Minimal Api</a:t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 b="1"/>
              <a:t>Minimal APIs</a:t>
            </a:r>
            <a:r>
              <a:rPr lang="en-US" sz="1900"/>
              <a:t> no .NET são uma abordagem simplificada para construir APIs RESTful, introduzida no </a:t>
            </a:r>
            <a:r>
              <a:rPr lang="en-US" sz="1900" b="1"/>
              <a:t>.NET 6</a:t>
            </a:r>
            <a:r>
              <a:rPr lang="en-US" sz="1900"/>
              <a:t>. Elas permitem criar endpoints com menos configuração e código, sendo ideais para projetos leves ou microserviços.</a:t>
            </a:r>
            <a:endParaRPr sz="19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A ideia principal é reduzir a complexidade ao máximo, eliminando a necessidade de controladores, configurações complexas de roteamento e outras convenções tradicionais do ASP.NET Core.</a:t>
            </a:r>
            <a:endParaRPr sz="19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  <p:pic>
        <p:nvPicPr>
          <p:cNvPr id="133" name="Google Shape;133;p7" descr="A screenshot of a computer cod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3818" y="2934126"/>
            <a:ext cx="5863896" cy="184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08652" y="386925"/>
            <a:ext cx="10440000" cy="11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lay"/>
              <a:buNone/>
            </a:pPr>
            <a:r>
              <a:rPr lang="en-US" sz="42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Por que utilizá-las mais ainda no .NET 9</a:t>
            </a:r>
            <a:endParaRPr/>
          </a:p>
        </p:txBody>
      </p:sp>
      <p:grpSp>
        <p:nvGrpSpPr>
          <p:cNvPr id="142" name="Google Shape;142;p8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3" name="Google Shape;143;p8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8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8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806798" y="2205371"/>
            <a:ext cx="10143668" cy="216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podem processar 15% mais requisições por segundo do que no .NET 8.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consomem 93% menos memória em comparação com uma versão anterior.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790569" y="4589516"/>
            <a:ext cx="10576034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Muito mais fácil de criar um endpoint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Melhor organização do Código (separadas em classes).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 acho controllers muito mais burocráticas !!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n-US" sz="3000"/>
              <a:t>Dá para fazer Minimal Apis bem elaboradas?</a:t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 rot="5400000">
            <a:off x="3566159" y="1225296"/>
            <a:ext cx="1554480" cy="18288"/>
          </a:xfrm>
          <a:custGeom>
            <a:avLst/>
            <a:gdLst/>
            <a:ahLst/>
            <a:cxnLst/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4654295" y="466635"/>
            <a:ext cx="6894576" cy="18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Usando Grupos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Definindo os retornos possíveis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Utilizando parâmetros de injeção de dependência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Retornando Results</a:t>
            </a: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157" name="Google Shape;157;p9" descr="A computer screen shot of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36" y="2496447"/>
            <a:ext cx="10917936" cy="3548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649975" y="6234550"/>
            <a:ext cx="82242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Organizando melhor a sua Minimal Api no .NET 6 | by Marcio Nizzola | Medium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Rate Limit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>
            <a:spLocks noGrp="1"/>
          </p:cNvSpPr>
          <p:nvPr>
            <p:ph type="body" idx="1"/>
          </p:nvPr>
        </p:nvSpPr>
        <p:spPr>
          <a:xfrm>
            <a:off x="793661" y="2599509"/>
            <a:ext cx="4700231" cy="363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O .NET 7 possui um middleware para limitação da taxa de acesso às API´s, ele é implementado pela biblioteca Microsoft.AspNetCore.RateLimiting onde podemos limitar a quantidade de requisições que uma API está apta a aceitar num período de tempo a ser estabelecido.</a:t>
            </a:r>
            <a:endParaRPr/>
          </a:p>
        </p:txBody>
      </p:sp>
      <p:pic>
        <p:nvPicPr>
          <p:cNvPr id="169" name="Google Shape;169;p10" descr="Understanding Rate Limiting: An Essential Tool for System Stability | by  Arindam Paul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532" y="3388576"/>
            <a:ext cx="5150277" cy="190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/>
          <p:nvPr/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850" y="-12"/>
            <a:ext cx="19431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2018</Words>
  <Application>Microsoft Office PowerPoint</Application>
  <PresentationFormat>Widescreen</PresentationFormat>
  <Paragraphs>195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Play</vt:lpstr>
      <vt:lpstr>Quattrocento Sans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O que tenho visto nas entrevistas....</vt:lpstr>
      <vt:lpstr>Você está usando já o .NET 9 ?</vt:lpstr>
      <vt:lpstr>Minimal Api</vt:lpstr>
      <vt:lpstr>Por que utilizá-las mais ainda no .NET 9</vt:lpstr>
      <vt:lpstr>Dá para fazer Minimal Apis bem elaboradas?</vt:lpstr>
      <vt:lpstr>Rate Limit</vt:lpstr>
      <vt:lpstr>Rate Limit</vt:lpstr>
      <vt:lpstr>Rate Limit</vt:lpstr>
      <vt:lpstr>Entity Framework</vt:lpstr>
      <vt:lpstr>Entity Framework</vt:lpstr>
      <vt:lpstr>Entity Framework</vt:lpstr>
      <vt:lpstr>Worker Services</vt:lpstr>
      <vt:lpstr>Worker Services</vt:lpstr>
      <vt:lpstr>Primary Constructor</vt:lpstr>
      <vt:lpstr>Hybrid Cache</vt:lpstr>
      <vt:lpstr>Hybrid Cache</vt:lpstr>
      <vt:lpstr>UUID v7 - Guid com ordenação!</vt:lpstr>
      <vt:lpstr>Params Collection</vt:lpstr>
      <vt:lpstr>Referências</vt:lpstr>
      <vt:lpstr>Twelve-Factor App</vt:lpstr>
      <vt:lpstr>Twelve-Factor App</vt:lpstr>
      <vt:lpstr>Twelve-Factor App</vt:lpstr>
      <vt:lpstr>Twelve-Factor App</vt:lpstr>
      <vt:lpstr>Segurança em Aplicações</vt:lpstr>
      <vt:lpstr>Certificações Gratuitas</vt:lpstr>
      <vt:lpstr>Membro fundador Comunidade com 5 anos já organizou 10 Meetups, Palestras e Lives (TechChat).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Renato Groffe</cp:lastModifiedBy>
  <cp:revision>4</cp:revision>
  <dcterms:created xsi:type="dcterms:W3CDTF">2025-01-05T15:48:43Z</dcterms:created>
  <dcterms:modified xsi:type="dcterms:W3CDTF">2025-05-30T23:44:36Z</dcterms:modified>
</cp:coreProperties>
</file>