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690" r:id="rId9"/>
    <p:sldId id="1702" r:id="rId10"/>
    <p:sldId id="1518" r:id="rId11"/>
    <p:sldId id="1747" r:id="rId12"/>
    <p:sldId id="1755" r:id="rId13"/>
    <p:sldId id="1756" r:id="rId14"/>
    <p:sldId id="1752" r:id="rId15"/>
    <p:sldId id="1750" r:id="rId16"/>
    <p:sldId id="1749" r:id="rId17"/>
    <p:sldId id="1748" r:id="rId18"/>
    <p:sldId id="1615" r:id="rId19"/>
    <p:sldId id="17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47"/>
            <p14:sldId id="1755"/>
            <p14:sldId id="1756"/>
            <p14:sldId id="1752"/>
            <p14:sldId id="1750"/>
            <p14:sldId id="1749"/>
            <p14:sldId id="1748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11/10/2023 1:39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11/10/2023 1:39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11/10/2023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11/10/2023 1:39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11/10/2023 1:39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11/10/2023 1:39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11/10/2023 1:39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11/10/2023 1:39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11/10/2023 1:39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6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11/10/2023 1:40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8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11/10/2023 1:41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1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11/10/2023 1:39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11/10/2023 1:39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6000" b="1" dirty="0"/>
              <a:t>k6: descomplicando seus</a:t>
            </a:r>
            <a:br>
              <a:rPr lang="pt-BR" sz="6000" b="1" dirty="0"/>
            </a:br>
            <a:r>
              <a:rPr lang="pt-BR" sz="6000" b="1" dirty="0"/>
              <a:t>testes de carga e de performance</a:t>
            </a:r>
            <a:endParaRPr lang="pt-BR" sz="4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2A5981B7-A6CD-4960-9D28-1A48D366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3045647"/>
            <a:ext cx="1635693" cy="1582533"/>
          </a:xfrm>
          <a:prstGeom prst="rect">
            <a:avLst/>
          </a:prstGeom>
        </p:spPr>
      </p:pic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93" y="1439862"/>
            <a:ext cx="8305799" cy="47966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Suporte a </a:t>
            </a:r>
            <a:r>
              <a:rPr lang="pt-BR" sz="2700" b="1" dirty="0">
                <a:solidFill>
                  <a:srgbClr val="494949"/>
                </a:solidFill>
              </a:rPr>
              <a:t>múltiplos protocolos</a:t>
            </a:r>
            <a:r>
              <a:rPr lang="pt-BR" sz="2700" dirty="0">
                <a:solidFill>
                  <a:srgbClr val="494949"/>
                </a:solidFill>
              </a:rPr>
              <a:t> como </a:t>
            </a:r>
            <a:r>
              <a:rPr lang="pt-BR" sz="2700" b="1" dirty="0">
                <a:solidFill>
                  <a:srgbClr val="494949"/>
                </a:solidFill>
              </a:rPr>
              <a:t>HTTP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AMQP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Kafka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SMTP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TCP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gRPC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bancos relacionais</a:t>
            </a:r>
            <a:r>
              <a:rPr lang="pt-BR" sz="27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Executável multiplataforma (</a:t>
            </a:r>
            <a:r>
              <a:rPr lang="pt-BR" sz="2700" b="1" dirty="0">
                <a:solidFill>
                  <a:srgbClr val="494949"/>
                </a:solidFill>
              </a:rPr>
              <a:t>Windows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Linux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 err="1">
                <a:solidFill>
                  <a:srgbClr val="494949"/>
                </a:solidFill>
              </a:rPr>
              <a:t>macOS</a:t>
            </a:r>
            <a:r>
              <a:rPr lang="pt-BR" sz="2700" dirty="0">
                <a:solidFill>
                  <a:srgbClr val="494949"/>
                </a:solidFill>
              </a:rPr>
              <a:t>) -&gt; </a:t>
            </a:r>
            <a:r>
              <a:rPr lang="pt-BR" sz="2700" b="1" dirty="0">
                <a:solidFill>
                  <a:srgbClr val="494949"/>
                </a:solidFill>
              </a:rPr>
              <a:t>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Um segundo executável chamado </a:t>
            </a:r>
            <a:r>
              <a:rPr lang="pt-BR" sz="2700" b="1" dirty="0">
                <a:solidFill>
                  <a:srgbClr val="494949"/>
                </a:solidFill>
              </a:rPr>
              <a:t>xk6</a:t>
            </a:r>
            <a:r>
              <a:rPr lang="pt-BR" sz="2700" dirty="0">
                <a:solidFill>
                  <a:srgbClr val="494949"/>
                </a:solidFill>
              </a:rPr>
              <a:t> pode ser utilizado para </a:t>
            </a:r>
            <a:r>
              <a:rPr lang="pt-BR" sz="2700" b="1" dirty="0">
                <a:solidFill>
                  <a:srgbClr val="494949"/>
                </a:solidFill>
              </a:rPr>
              <a:t>build do utilitário k6 com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Extensões que podem ser desenvolvidas em </a:t>
            </a:r>
            <a:r>
              <a:rPr lang="pt-BR" sz="2700" b="1" dirty="0">
                <a:solidFill>
                  <a:srgbClr val="494949"/>
                </a:solidFill>
              </a:rPr>
              <a:t>Go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JavaScript</a:t>
            </a:r>
            <a:endParaRPr lang="pt-BR" sz="27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84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Fácil integração com soluções de automação, tais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Thresholds</a:t>
            </a:r>
            <a:r>
              <a:rPr lang="pt-BR" sz="2800" dirty="0">
                <a:solidFill>
                  <a:srgbClr val="494949"/>
                </a:solidFill>
              </a:rPr>
              <a:t> para validação de métricas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Geração de relatórios com resultados (</a:t>
            </a:r>
            <a:r>
              <a:rPr lang="pt-BR" sz="2800" b="1" dirty="0" err="1">
                <a:solidFill>
                  <a:srgbClr val="494949"/>
                </a:solidFill>
              </a:rPr>
              <a:t>JUnit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HTML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Cloud </a:t>
            </a:r>
            <a:r>
              <a:rPr lang="pt-BR" sz="2800" b="1" dirty="0" err="1">
                <a:solidFill>
                  <a:srgbClr val="494949"/>
                </a:solidFill>
              </a:rPr>
              <a:t>Tests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-&gt; opção paga que conta inclusive com dashboards para análise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59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1256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Implementando testes de carga com 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2E49BA50-FF20-480C-B3E5-238F6C6E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37" y="4335462"/>
            <a:ext cx="1635693" cy="15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550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Identificação de gargalos de performance</a:t>
            </a:r>
          </a:p>
          <a:p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Determinar quando uma aplicação deve ser escalada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Detectar limites de disponibilidade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55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Questões importantes na implementação de 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66369"/>
            <a:ext cx="83057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um volume de carga que simule um comportamento realista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O custo para a condução dos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 necessidade de monitorar o que está sendo testado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Executar testes em ambientes de Produção não é o melhor caminho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027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Questões importantes na implementação de 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66369"/>
            <a:ext cx="8305799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Geração de dados para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escalar os recursos envolvidos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Simular múltiplos usuários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23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9059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Mais comuns em </a:t>
            </a:r>
            <a:r>
              <a:rPr lang="pt-BR" sz="3600" b="1" dirty="0">
                <a:solidFill>
                  <a:srgbClr val="494949"/>
                </a:solidFill>
              </a:rPr>
              <a:t>Web Apps</a:t>
            </a:r>
            <a:r>
              <a:rPr lang="pt-BR" sz="3600" dirty="0">
                <a:solidFill>
                  <a:srgbClr val="494949"/>
                </a:solidFill>
              </a:rPr>
              <a:t> (envio massivo de requisições HTTP)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Mensageria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Streaming de eventos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Bancos de dados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80B3135-59FA-842C-4846-AB0992BFD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426" y="4714731"/>
            <a:ext cx="981205" cy="1038533"/>
          </a:xfrm>
          <a:prstGeom prst="rect">
            <a:avLst/>
          </a:prstGeom>
        </p:spPr>
      </p:pic>
      <p:pic>
        <p:nvPicPr>
          <p:cNvPr id="6" name="Imagem 5" descr="Uma imagem contendo placar, quarto&#10;&#10;Descrição gerada automaticamente">
            <a:extLst>
              <a:ext uri="{FF2B5EF4-FFF2-40B4-BE49-F238E27FC236}">
                <a16:creationId xmlns:a16="http://schemas.microsoft.com/office/drawing/2014/main" id="{BF69FC13-8402-42DA-048A-A313E4E35C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58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68661"/>
          <a:stretch/>
        </p:blipFill>
        <p:spPr>
          <a:xfrm>
            <a:off x="8590031" y="3887497"/>
            <a:ext cx="902864" cy="1312063"/>
          </a:xfrm>
          <a:prstGeom prst="rect">
            <a:avLst/>
          </a:prstGeom>
        </p:spPr>
      </p:pic>
      <p:pic>
        <p:nvPicPr>
          <p:cNvPr id="7" name="Imagem 6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1F21B33-D1FB-CA8A-8319-EC7ECB9E5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42" b="13294"/>
          <a:stretch/>
        </p:blipFill>
        <p:spPr>
          <a:xfrm>
            <a:off x="9500551" y="2895507"/>
            <a:ext cx="1261336" cy="126189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394FD9E-F968-A4CF-CB7E-078ABDBF6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6351" y="3954462"/>
            <a:ext cx="1178131" cy="11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053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open </a:t>
            </a:r>
            <a:r>
              <a:rPr lang="pt-BR" sz="2800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pelo time do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Labs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Amplo suporte para implementação de testes de carga e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Implementado em </a:t>
            </a:r>
            <a:r>
              <a:rPr lang="pt-BR" sz="28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Testes codificados em </a:t>
            </a:r>
            <a:r>
              <a:rPr lang="pt-BR" sz="2800" b="1" dirty="0" err="1">
                <a:solidFill>
                  <a:srgbClr val="494949"/>
                </a:solidFill>
              </a:rPr>
              <a:t>JavaScript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256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579</TotalTime>
  <Words>721</Words>
  <Application>Microsoft Office PowerPoint</Application>
  <PresentationFormat>Personalizar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k6: descomplicando seus testes de carga e de performance</vt:lpstr>
      <vt:lpstr>Renato Groffe</vt:lpstr>
      <vt:lpstr>Renato Groffe - Comunidades</vt:lpstr>
      <vt:lpstr>Agenda</vt:lpstr>
      <vt:lpstr>Testes de carga e de performance</vt:lpstr>
      <vt:lpstr>Questões importantes na implementação de testes de carga e de performance</vt:lpstr>
      <vt:lpstr>Questões importantes na implementação de testes de carga e de performance</vt:lpstr>
      <vt:lpstr>Testes de carga e de performance</vt:lpstr>
      <vt:lpstr>k6: uma visão geral</vt:lpstr>
      <vt:lpstr>k6: uma visão geral</vt:lpstr>
      <vt:lpstr>k6: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438</cp:revision>
  <dcterms:created xsi:type="dcterms:W3CDTF">2016-08-05T22:03:34Z</dcterms:created>
  <dcterms:modified xsi:type="dcterms:W3CDTF">2023-11-10T16:42:09Z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