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3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  <p:sldMasterId id="2147484404" r:id="rId5"/>
    <p:sldMasterId id="2147484428" r:id="rId6"/>
    <p:sldMasterId id="2147484455" r:id="rId7"/>
  </p:sldMasterIdLst>
  <p:notesMasterIdLst>
    <p:notesMasterId r:id="rId21"/>
  </p:notesMasterIdLst>
  <p:handoutMasterIdLst>
    <p:handoutMasterId r:id="rId22"/>
  </p:handoutMasterIdLst>
  <p:sldIdLst>
    <p:sldId id="1393" r:id="rId8"/>
    <p:sldId id="1800" r:id="rId9"/>
    <p:sldId id="1702" r:id="rId10"/>
    <p:sldId id="1518" r:id="rId11"/>
    <p:sldId id="1747" r:id="rId12"/>
    <p:sldId id="1755" r:id="rId13"/>
    <p:sldId id="1756" r:id="rId14"/>
    <p:sldId id="1752" r:id="rId15"/>
    <p:sldId id="1750" r:id="rId16"/>
    <p:sldId id="1749" r:id="rId17"/>
    <p:sldId id="1748" r:id="rId18"/>
    <p:sldId id="1615" r:id="rId19"/>
    <p:sldId id="1753" r:id="rId20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gnite 2016 Template Light" id="{A073DAE3-B461-442F-A3D3-6642BD875E45}">
          <p14:sldIdLst>
            <p14:sldId id="1393"/>
            <p14:sldId id="1800"/>
            <p14:sldId id="1702"/>
            <p14:sldId id="1518"/>
            <p14:sldId id="1747"/>
            <p14:sldId id="1755"/>
            <p14:sldId id="1756"/>
            <p14:sldId id="1752"/>
            <p14:sldId id="1750"/>
            <p14:sldId id="1749"/>
            <p14:sldId id="1748"/>
          </p14:sldIdLst>
        </p14:section>
        <p14:section name="Finalizando" id="{CF622469-3E87-46BA-8ED6-912C47B00EF3}">
          <p14:sldIdLst>
            <p14:sldId id="1615"/>
            <p14:sldId id="175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03">
          <p15:clr>
            <a:srgbClr val="A4A3A4"/>
          </p15:clr>
        </p15:guide>
        <p15:guide id="2" pos="39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/>
  <p:cmAuthor id="3" name="Mary Feil-Jacobs" initials="MF" lastIdx="22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B2B2B2"/>
    <a:srgbClr val="EAEAEA"/>
    <a:srgbClr val="F8F8F8"/>
    <a:srgbClr val="FFFFCC"/>
    <a:srgbClr val="CCECFF"/>
    <a:srgbClr val="3366CC"/>
    <a:srgbClr val="008080"/>
    <a:srgbClr val="FFFBD9"/>
    <a:srgbClr val="4949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31" autoAdjust="0"/>
    <p:restoredTop sz="79472" autoAdjust="0"/>
  </p:normalViewPr>
  <p:slideViewPr>
    <p:cSldViewPr>
      <p:cViewPr varScale="1">
        <p:scale>
          <a:sx n="73" d="100"/>
          <a:sy n="73" d="100"/>
        </p:scale>
        <p:origin x="979" y="283"/>
      </p:cViewPr>
      <p:guideLst>
        <p:guide orient="horz" pos="2203"/>
        <p:guide pos="39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7152"/>
    </p:cViewPr>
  </p:sorterViewPr>
  <p:notesViewPr>
    <p:cSldViewPr showGuides="1">
      <p:cViewPr varScale="1">
        <p:scale>
          <a:sx n="83" d="100"/>
          <a:sy n="83" d="100"/>
        </p:scale>
        <p:origin x="232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commentAuthors" Target="commentAuthor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Microsoft Ignite 2016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D045D-9A66-44E7-900A-FC6D0BD4E54A}" type="datetime8">
              <a:rPr lang="en-US" smtClean="0">
                <a:latin typeface="Segoe UI" pitchFamily="34" charset="0"/>
              </a:rPr>
              <a:t>5/16/2025 7:11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‹nº›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/>
              <a:t>Microsoft Ignite 2016</a:t>
            </a: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EEC551-8CDA-4EB6-89BB-2A86C9F091C8}" type="datetime8">
              <a:rPr lang="en-US" smtClean="0"/>
              <a:t>5/16/2025 7:11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5/16/2025 7:13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16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5/16/2025 7:11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6454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5/16/2025 7:11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2173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Microsoft Build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5/16/2025 7:11 PM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0099733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Microsoft Build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5/16/2025 7:11 PM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778273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595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6805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5/16/2025 7:11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9340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5/16/2025 7:11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6657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5/16/2025 7:11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1807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5/16/2025 7:11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2103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5/16/2025 7:11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5772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5/16/2025 7:11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670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46501" y="1965643"/>
            <a:ext cx="7899548" cy="214884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587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82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82295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95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784147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08698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159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74702" y="1679645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74701" y="3509753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6850104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9100929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88989" y="6072577"/>
            <a:ext cx="3002232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</a:t>
            </a:r>
            <a:r>
              <a:rPr lang="en-US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aspnetConference</a:t>
            </a: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‬</a:t>
            </a:r>
          </a:p>
        </p:txBody>
      </p:sp>
    </p:spTree>
    <p:extLst>
      <p:ext uri="{BB962C8B-B14F-4D97-AF65-F5344CB8AC3E}">
        <p14:creationId xmlns:p14="http://schemas.microsoft.com/office/powerpoint/2010/main" val="23427406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E4A19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1824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03BBCC4F-8F06-4D2A-BAEF-085061C7429D}" type="datetimeFigureOut">
              <a:rPr lang="pt-BR" smtClean="0"/>
              <a:t>16/05/2025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49129" y="6482892"/>
            <a:ext cx="3938217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12809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63E0E13C-003D-4B40-A941-409C05DCCE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76174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46501" y="1965643"/>
            <a:ext cx="7899548" cy="214884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9012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74702" y="1679645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74701" y="3509753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37503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6178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75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510697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001250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056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1155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8198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7625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2667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4670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Evidence Slide">
    <p:bg bwMode="gray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8584">
                      <a:schemeClr val="tx2"/>
                    </a:gs>
                    <a:gs pos="57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Customer evidence slide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gray">
          <a:xfrm>
            <a:off x="274638" y="1434069"/>
            <a:ext cx="5486400" cy="1827214"/>
          </a:xfrm>
          <a:blipFill>
            <a:blip r:embed="rId2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noFill/>
                <a:latin typeface="+mn-lt"/>
                <a:ea typeface="+mn-ea"/>
                <a:cs typeface="+mn-cs"/>
              </a:defRPr>
            </a:lvl1pPr>
            <a:lvl2pPr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6218237" y="4868863"/>
            <a:ext cx="5945966" cy="18288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82880" tIns="146304" rIns="182880" bIns="146304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6218237" y="1434069"/>
            <a:ext cx="5943601" cy="3433208"/>
          </a:xfrm>
          <a:blipFill>
            <a:blip r:embed="rId3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algn="ctr"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Your image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989638" y="1836883"/>
            <a:ext cx="0" cy="4754828"/>
          </a:xfrm>
          <a:prstGeom prst="line">
            <a:avLst/>
          </a:prstGeom>
          <a:ln w="3175">
            <a:solidFill>
              <a:schemeClr val="tx1">
                <a:alpha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274638" y="3260725"/>
            <a:ext cx="5486400" cy="3436938"/>
          </a:xfrm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4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6218238" y="4868863"/>
            <a:ext cx="5943600" cy="1827214"/>
          </a:xfrm>
        </p:spPr>
        <p:txBody>
          <a:bodyPr lIns="182880" tIns="146304" rIns="182880" bIns="146304" anchor="ctr">
            <a:noAutofit/>
          </a:bodyPr>
          <a:lstStyle>
            <a:lvl1pPr marL="0" indent="0" algn="ctr">
              <a:buNone/>
              <a:defRPr sz="3200">
                <a:gradFill>
                  <a:gsLst>
                    <a:gs pos="27434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91979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82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82295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6622457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95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8088892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074031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324579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3099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02240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87528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978516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5893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769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</p:spTree>
    <p:extLst>
      <p:ext uri="{BB962C8B-B14F-4D97-AF65-F5344CB8AC3E}">
        <p14:creationId xmlns:p14="http://schemas.microsoft.com/office/powerpoint/2010/main" val="18478249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9181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327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17002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324043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4948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949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1071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3849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6823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5796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436" y="2963862"/>
            <a:ext cx="10235966" cy="91757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899830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4000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91439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5227934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39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4317953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0777934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92035">
                      <a:srgbClr val="000000"/>
                    </a:gs>
                    <a:gs pos="75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957370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1529599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0892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59365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099056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64013" y="479425"/>
            <a:ext cx="1436313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060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2310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1824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03BBCC4F-8F06-4D2A-BAEF-085061C7429D}" type="datetimeFigureOut">
              <a:rPr lang="pt-BR" smtClean="0"/>
              <a:t>16/05/2025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49129" y="6482892"/>
            <a:ext cx="3938217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12809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63E0E13C-003D-4B40-A941-409C05DCCE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090993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872E4-1EB3-4AD0-8A8C-9ACF3E188437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ADA7-AC71-4BF6-BCA0-0FC767D289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58979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nly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9038" y="2125663"/>
            <a:ext cx="10058399" cy="1828800"/>
          </a:xfrm>
        </p:spPr>
        <p:txBody>
          <a:bodyPr/>
          <a:lstStyle>
            <a:lvl1pPr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34929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9778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nly_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1189039" y="2125663"/>
            <a:ext cx="10058400" cy="912813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9388474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90736"/>
            <a:ext cx="1449939" cy="306604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88989" y="6072577"/>
            <a:ext cx="190020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31960782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uil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8" name="Freeform 7"/>
          <p:cNvSpPr>
            <a:spLocks noChangeAspect="1" noEditPoints="1"/>
          </p:cNvSpPr>
          <p:nvPr userDrawn="1"/>
        </p:nvSpPr>
        <p:spPr bwMode="black">
          <a:xfrm>
            <a:off x="457200" y="490736"/>
            <a:ext cx="1239006" cy="310896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04040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88989" y="6072577"/>
            <a:ext cx="190020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7126633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6518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4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44371038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24141863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4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4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9870677"/>
      </p:ext>
    </p:extLst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60772207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22742498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436" y="2963862"/>
            <a:ext cx="10235966" cy="91757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58247077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4000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6195">
                      <a:schemeClr val="tx1"/>
                    </a:gs>
                    <a:gs pos="2477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91439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6195">
                      <a:schemeClr val="tx1"/>
                    </a:gs>
                    <a:gs pos="24779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895686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599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39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41404170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818256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21239">
                      <a:srgbClr val="FFFFFF"/>
                    </a:gs>
                    <a:gs pos="52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069896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842250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Dark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4892327"/>
      </p:ext>
    </p:extLst>
  </p:cSld>
  <p:clrMapOvr>
    <a:masterClrMapping/>
  </p:clrMapOvr>
  <p:transition>
    <p:fade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0768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21596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369321"/>
      </p:ext>
    </p:extLst>
  </p:cSld>
  <p:clrMapOvr>
    <a:masterClrMapping/>
  </p:clrMapOvr>
  <p:transition>
    <p:fade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6402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1729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5684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slideLayout" Target="../slideLayouts/slideLayout4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slideLayout" Target="../slideLayouts/slideLayout58.xml"/><Relationship Id="rId18" Type="http://schemas.openxmlformats.org/officeDocument/2006/relationships/slideLayout" Target="../slideLayouts/slideLayout63.xml"/><Relationship Id="rId26" Type="http://schemas.openxmlformats.org/officeDocument/2006/relationships/theme" Target="../theme/theme3.xml"/><Relationship Id="rId3" Type="http://schemas.openxmlformats.org/officeDocument/2006/relationships/slideLayout" Target="../slideLayouts/slideLayout48.xml"/><Relationship Id="rId21" Type="http://schemas.openxmlformats.org/officeDocument/2006/relationships/slideLayout" Target="../slideLayouts/slideLayout66.xml"/><Relationship Id="rId7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7.xml"/><Relationship Id="rId17" Type="http://schemas.openxmlformats.org/officeDocument/2006/relationships/slideLayout" Target="../slideLayouts/slideLayout62.xml"/><Relationship Id="rId25" Type="http://schemas.openxmlformats.org/officeDocument/2006/relationships/slideLayout" Target="../slideLayouts/slideLayout70.xml"/><Relationship Id="rId2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61.xml"/><Relationship Id="rId20" Type="http://schemas.openxmlformats.org/officeDocument/2006/relationships/slideLayout" Target="../slideLayouts/slideLayout65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24" Type="http://schemas.openxmlformats.org/officeDocument/2006/relationships/slideLayout" Target="../slideLayouts/slideLayout69.xml"/><Relationship Id="rId5" Type="http://schemas.openxmlformats.org/officeDocument/2006/relationships/slideLayout" Target="../slideLayouts/slideLayout50.xml"/><Relationship Id="rId15" Type="http://schemas.openxmlformats.org/officeDocument/2006/relationships/slideLayout" Target="../slideLayouts/slideLayout60.xml"/><Relationship Id="rId23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55.xml"/><Relationship Id="rId19" Type="http://schemas.openxmlformats.org/officeDocument/2006/relationships/slideLayout" Target="../slideLayouts/slideLayout64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slideLayout" Target="../slideLayouts/slideLayout59.xml"/><Relationship Id="rId22" Type="http://schemas.openxmlformats.org/officeDocument/2006/relationships/slideLayout" Target="../slideLayouts/slideLayout6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8.xml"/><Relationship Id="rId13" Type="http://schemas.openxmlformats.org/officeDocument/2006/relationships/slideLayout" Target="../slideLayouts/slideLayout83.xml"/><Relationship Id="rId18" Type="http://schemas.openxmlformats.org/officeDocument/2006/relationships/slideLayout" Target="../slideLayouts/slideLayout88.xml"/><Relationship Id="rId3" Type="http://schemas.openxmlformats.org/officeDocument/2006/relationships/slideLayout" Target="../slideLayouts/slideLayout73.xml"/><Relationship Id="rId7" Type="http://schemas.openxmlformats.org/officeDocument/2006/relationships/slideLayout" Target="../slideLayouts/slideLayout77.xml"/><Relationship Id="rId12" Type="http://schemas.openxmlformats.org/officeDocument/2006/relationships/slideLayout" Target="../slideLayouts/slideLayout82.xml"/><Relationship Id="rId17" Type="http://schemas.openxmlformats.org/officeDocument/2006/relationships/slideLayout" Target="../slideLayouts/slideLayout87.xml"/><Relationship Id="rId2" Type="http://schemas.openxmlformats.org/officeDocument/2006/relationships/slideLayout" Target="../slideLayouts/slideLayout72.xml"/><Relationship Id="rId16" Type="http://schemas.openxmlformats.org/officeDocument/2006/relationships/slideLayout" Target="../slideLayouts/slideLayout86.xml"/><Relationship Id="rId20" Type="http://schemas.openxmlformats.org/officeDocument/2006/relationships/theme" Target="../theme/theme4.xml"/><Relationship Id="rId1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6.xml"/><Relationship Id="rId11" Type="http://schemas.openxmlformats.org/officeDocument/2006/relationships/slideLayout" Target="../slideLayouts/slideLayout81.xml"/><Relationship Id="rId5" Type="http://schemas.openxmlformats.org/officeDocument/2006/relationships/slideLayout" Target="../slideLayouts/slideLayout75.xml"/><Relationship Id="rId15" Type="http://schemas.openxmlformats.org/officeDocument/2006/relationships/slideLayout" Target="../slideLayouts/slideLayout85.xml"/><Relationship Id="rId10" Type="http://schemas.openxmlformats.org/officeDocument/2006/relationships/slideLayout" Target="../slideLayouts/slideLayout80.xml"/><Relationship Id="rId19" Type="http://schemas.openxmlformats.org/officeDocument/2006/relationships/slideLayout" Target="../slideLayouts/slideLayout89.xml"/><Relationship Id="rId4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9.xml"/><Relationship Id="rId14" Type="http://schemas.openxmlformats.org/officeDocument/2006/relationships/slideLayout" Target="../slideLayouts/slideLayout8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618967" y="0"/>
            <a:ext cx="952401" cy="5766967"/>
            <a:chOff x="12618967" y="0"/>
            <a:chExt cx="952401" cy="5766967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38" r:id="rId1"/>
    <p:sldLayoutId id="2147484300" r:id="rId2"/>
    <p:sldLayoutId id="2147484295" r:id="rId3"/>
    <p:sldLayoutId id="2147484240" r:id="rId4"/>
    <p:sldLayoutId id="2147484296" r:id="rId5"/>
    <p:sldLayoutId id="2147484241" r:id="rId6"/>
    <p:sldLayoutId id="2147484297" r:id="rId7"/>
    <p:sldLayoutId id="2147484244" r:id="rId8"/>
    <p:sldLayoutId id="2147484298" r:id="rId9"/>
    <p:sldLayoutId id="2147484245" r:id="rId10"/>
    <p:sldLayoutId id="2147484247" r:id="rId11"/>
    <p:sldLayoutId id="2147484249" r:id="rId12"/>
    <p:sldLayoutId id="2147484301" r:id="rId13"/>
    <p:sldLayoutId id="2147484251" r:id="rId14"/>
    <p:sldLayoutId id="2147484252" r:id="rId15"/>
    <p:sldLayoutId id="2147484257" r:id="rId16"/>
    <p:sldLayoutId id="2147484258" r:id="rId17"/>
    <p:sldLayoutId id="2147484260" r:id="rId18"/>
    <p:sldLayoutId id="2147484299" r:id="rId19"/>
    <p:sldLayoutId id="2147484263" r:id="rId20"/>
    <p:sldLayoutId id="2147484403" r:id="rId21"/>
    <p:sldLayoutId id="2147484477" r:id="rId22"/>
    <p:sldLayoutId id="2147484478" r:id="rId23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 userDrawn="1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 userDrawn="1">
          <p15:clr>
            <a:srgbClr val="C35EA4"/>
          </p15:clr>
        </p15:guide>
        <p15:guide id="17" pos="7546" userDrawn="1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 userDrawn="1">
          <p15:clr>
            <a:srgbClr val="5ACBF0"/>
          </p15:clr>
        </p15:guide>
        <p15:guide id="25" orient="horz" pos="302" userDrawn="1">
          <p15:clr>
            <a:srgbClr val="C35EA4"/>
          </p15:clr>
        </p15:guide>
        <p15:guide id="26" orient="horz" pos="4104" userDrawn="1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618967" y="0"/>
            <a:ext cx="952401" cy="5766967"/>
            <a:chOff x="12618967" y="0"/>
            <a:chExt cx="952401" cy="5766967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828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05" r:id="rId1"/>
    <p:sldLayoutId id="2147484406" r:id="rId2"/>
    <p:sldLayoutId id="2147484407" r:id="rId3"/>
    <p:sldLayoutId id="2147484408" r:id="rId4"/>
    <p:sldLayoutId id="2147484409" r:id="rId5"/>
    <p:sldLayoutId id="2147484410" r:id="rId6"/>
    <p:sldLayoutId id="2147484411" r:id="rId7"/>
    <p:sldLayoutId id="2147484412" r:id="rId8"/>
    <p:sldLayoutId id="2147484413" r:id="rId9"/>
    <p:sldLayoutId id="2147484414" r:id="rId10"/>
    <p:sldLayoutId id="2147484415" r:id="rId11"/>
    <p:sldLayoutId id="2147484416" r:id="rId12"/>
    <p:sldLayoutId id="2147484417" r:id="rId13"/>
    <p:sldLayoutId id="2147484418" r:id="rId14"/>
    <p:sldLayoutId id="2147484419" r:id="rId15"/>
    <p:sldLayoutId id="2147484420" r:id="rId16"/>
    <p:sldLayoutId id="2147484421" r:id="rId17"/>
    <p:sldLayoutId id="2147484422" r:id="rId18"/>
    <p:sldLayoutId id="2147484423" r:id="rId19"/>
    <p:sldLayoutId id="2147484424" r:id="rId20"/>
    <p:sldLayoutId id="2147484425" r:id="rId21"/>
    <p:sldLayoutId id="2147484426" r:id="rId22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12618967" y="0"/>
            <a:ext cx="952401" cy="5766965"/>
            <a:chOff x="12618967" y="0"/>
            <a:chExt cx="952401" cy="5766965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45" name="Rectangle 44"/>
              <p:cNvSpPr/>
              <p:nvPr userDrawn="1"/>
            </p:nvSpPr>
            <p:spPr bwMode="auto">
              <a:xfrm>
                <a:off x="1586734" y="4543427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G:120 B:215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7" name="Rectangle 36"/>
              <p:cNvSpPr/>
              <p:nvPr userDrawn="1"/>
            </p:nvSpPr>
            <p:spPr bwMode="auto">
              <a:xfrm>
                <a:off x="3419856" y="4543428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G:188 B:242</a:t>
                </a:r>
                <a:endParaRPr lang="en-US" sz="50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>
                  <a:gradFill>
                    <a:gsLst>
                      <a:gs pos="92035">
                        <a:srgbClr val="505050"/>
                      </a:gs>
                      <a:gs pos="27000">
                        <a:srgbClr val="50505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2505456" y="4543426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G:32 B:80</a:t>
                </a:r>
                <a:endParaRPr lang="en-US" sz="50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80 G:80 B:80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115 G:115 B:115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7" name="Group 26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33" name="Rectangle 32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34" name="Rectangle 33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</a:p>
            </p:txBody>
          </p:sp>
          <p:sp>
            <p:nvSpPr>
              <p:cNvPr id="35" name="Rectangle 34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16 G:124 B:16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Secondary colors (use only when</a:t>
              </a:r>
              <a:r>
                <a:rPr lang="en-US" sz="1000" baseline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 necessary)</a:t>
              </a:r>
              <a:endParaRPr lang="en-US" sz="10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7989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29" r:id="rId1"/>
    <p:sldLayoutId id="2147484430" r:id="rId2"/>
    <p:sldLayoutId id="2147484431" r:id="rId3"/>
    <p:sldLayoutId id="2147484432" r:id="rId4"/>
    <p:sldLayoutId id="2147484433" r:id="rId5"/>
    <p:sldLayoutId id="2147484434" r:id="rId6"/>
    <p:sldLayoutId id="2147484435" r:id="rId7"/>
    <p:sldLayoutId id="2147484436" r:id="rId8"/>
    <p:sldLayoutId id="2147484437" r:id="rId9"/>
    <p:sldLayoutId id="2147484438" r:id="rId10"/>
    <p:sldLayoutId id="2147484439" r:id="rId11"/>
    <p:sldLayoutId id="2147484440" r:id="rId12"/>
    <p:sldLayoutId id="2147484441" r:id="rId13"/>
    <p:sldLayoutId id="2147484442" r:id="rId14"/>
    <p:sldLayoutId id="2147484443" r:id="rId15"/>
    <p:sldLayoutId id="2147484444" r:id="rId16"/>
    <p:sldLayoutId id="2147484445" r:id="rId17"/>
    <p:sldLayoutId id="2147484446" r:id="rId18"/>
    <p:sldLayoutId id="2147484447" r:id="rId19"/>
    <p:sldLayoutId id="2147484448" r:id="rId20"/>
    <p:sldLayoutId id="2147484449" r:id="rId21"/>
    <p:sldLayoutId id="2147484450" r:id="rId22"/>
    <p:sldLayoutId id="2147484451" r:id="rId23"/>
    <p:sldLayoutId id="2147484452" r:id="rId24"/>
    <p:sldLayoutId id="2147484453" r:id="rId25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marL="342900" marR="0" lvl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584200" marR="0" lvl="1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12618967" y="0"/>
            <a:ext cx="952401" cy="5766965"/>
            <a:chOff x="12618967" y="0"/>
            <a:chExt cx="952401" cy="5766965"/>
          </a:xfrm>
        </p:grpSpPr>
        <p:grpSp>
          <p:nvGrpSpPr>
            <p:cNvPr id="43" name="Group 42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50" name="Rectangle 49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rgbClr val="0078D7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51" name="Rectangle 50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rgbClr val="00BCF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G:188 B:242</a:t>
                </a:r>
              </a:p>
            </p:txBody>
          </p:sp>
          <p:sp>
            <p:nvSpPr>
              <p:cNvPr id="52" name="Rectangle 51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rgbClr val="D2D2D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R:210 G:210 B:210</a:t>
                </a:r>
              </a:p>
            </p:txBody>
          </p:sp>
          <p:sp>
            <p:nvSpPr>
              <p:cNvPr id="53" name="Rectangle 52"/>
              <p:cNvSpPr/>
              <p:nvPr userDrawn="1"/>
            </p:nvSpPr>
            <p:spPr bwMode="auto">
              <a:xfrm>
                <a:off x="3419856" y="4543426"/>
                <a:ext cx="869930" cy="289766"/>
              </a:xfrm>
              <a:prstGeom prst="rect">
                <a:avLst/>
              </a:prstGeom>
              <a:solidFill>
                <a:srgbClr val="00205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G:32 B:80</a:t>
                </a:r>
              </a:p>
            </p:txBody>
          </p:sp>
          <p:sp>
            <p:nvSpPr>
              <p:cNvPr id="54" name="Rectangle 53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32323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R:50 G:50 B:50</a:t>
                </a:r>
              </a:p>
            </p:txBody>
          </p:sp>
          <p:sp>
            <p:nvSpPr>
              <p:cNvPr id="55" name="Rectangle 54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R:115 G:115 B:115</a:t>
                </a:r>
              </a:p>
            </p:txBody>
          </p:sp>
        </p:grpSp>
        <p:grpSp>
          <p:nvGrpSpPr>
            <p:cNvPr id="44" name="Group 43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47" name="Rectangle 46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baseline="0" noProof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lvl="0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48" name="Rectangle 47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R:216 G:59 B:1</a:t>
                </a:r>
              </a:p>
            </p:txBody>
          </p:sp>
          <p:sp>
            <p:nvSpPr>
              <p:cNvPr id="49" name="Rectangle 48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R:16 G:124 B:16</a:t>
                </a:r>
              </a:p>
            </p:txBody>
          </p:sp>
        </p:grpSp>
        <p:sp>
          <p:nvSpPr>
            <p:cNvPr id="45" name="TextBox 44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Main colors</a:t>
              </a:r>
            </a:p>
          </p:txBody>
        </p:sp>
        <p:sp>
          <p:nvSpPr>
            <p:cNvPr id="46" name="TextBox 45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Secondary colors (use only when necessary)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29367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56" r:id="rId1"/>
    <p:sldLayoutId id="2147484457" r:id="rId2"/>
    <p:sldLayoutId id="2147484458" r:id="rId3"/>
    <p:sldLayoutId id="2147484459" r:id="rId4"/>
    <p:sldLayoutId id="2147484460" r:id="rId5"/>
    <p:sldLayoutId id="2147484461" r:id="rId6"/>
    <p:sldLayoutId id="2147484462" r:id="rId7"/>
    <p:sldLayoutId id="2147484463" r:id="rId8"/>
    <p:sldLayoutId id="2147484464" r:id="rId9"/>
    <p:sldLayoutId id="2147484465" r:id="rId10"/>
    <p:sldLayoutId id="2147484466" r:id="rId11"/>
    <p:sldLayoutId id="2147484467" r:id="rId12"/>
    <p:sldLayoutId id="2147484468" r:id="rId13"/>
    <p:sldLayoutId id="2147484469" r:id="rId14"/>
    <p:sldLayoutId id="2147484470" r:id="rId15"/>
    <p:sldLayoutId id="2147484471" r:id="rId16"/>
    <p:sldLayoutId id="2147484472" r:id="rId17"/>
    <p:sldLayoutId id="2147484473" r:id="rId18"/>
    <p:sldLayoutId id="2147484474" r:id="rId19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4000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2400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jp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9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microsoft.com/office/2007/relationships/hdphoto" Target="../media/hdphoto1.wdp"/><Relationship Id="rId5" Type="http://schemas.openxmlformats.org/officeDocument/2006/relationships/image" Target="../media/image31.png"/><Relationship Id="rId4" Type="http://schemas.openxmlformats.org/officeDocument/2006/relationships/image" Target="../media/image30.svg"/><Relationship Id="rId9" Type="http://schemas.openxmlformats.org/officeDocument/2006/relationships/image" Target="../media/image34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05982" y="754062"/>
            <a:ext cx="11201400" cy="1937956"/>
          </a:xfrm>
        </p:spPr>
        <p:txBody>
          <a:bodyPr/>
          <a:lstStyle/>
          <a:p>
            <a:r>
              <a:rPr lang="pt-BR" sz="6000" b="1" dirty="0"/>
              <a:t>k6: descomplicando seus</a:t>
            </a:r>
            <a:br>
              <a:rPr lang="pt-BR" sz="6000" b="1" dirty="0"/>
            </a:br>
            <a:r>
              <a:rPr lang="pt-BR" sz="6000" b="1" dirty="0"/>
              <a:t>testes de carga e de performance</a:t>
            </a:r>
            <a:endParaRPr lang="pt-BR" sz="4000" dirty="0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9E586154-1869-4CFD-B96A-0D02C9051EF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84237" y="3146455"/>
            <a:ext cx="6111478" cy="2255807"/>
          </a:xfrm>
        </p:spPr>
        <p:txBody>
          <a:bodyPr/>
          <a:lstStyle/>
          <a:p>
            <a:r>
              <a:rPr lang="en-US" b="1" dirty="0"/>
              <a:t>Renato </a:t>
            </a:r>
            <a:r>
              <a:rPr lang="en-US" b="1" dirty="0" err="1"/>
              <a:t>Groffe</a:t>
            </a:r>
            <a:endParaRPr lang="en-US" b="1" dirty="0"/>
          </a:p>
          <a:p>
            <a:r>
              <a:rPr lang="en-US" sz="2800" dirty="0"/>
              <a:t>Microsoft MVP, Docker Captain,</a:t>
            </a:r>
            <a:br>
              <a:rPr lang="en-US" sz="2800" dirty="0"/>
            </a:br>
            <a:r>
              <a:rPr lang="en-US" sz="2800" dirty="0" err="1"/>
              <a:t>APIsec</a:t>
            </a:r>
            <a:r>
              <a:rPr lang="en-US" sz="2800" dirty="0"/>
              <a:t> U Ambassador, MTAC</a:t>
            </a:r>
          </a:p>
          <a:p>
            <a:r>
              <a:rPr lang="en-US" sz="2800" dirty="0"/>
              <a:t>linkedin.com/in/</a:t>
            </a:r>
            <a:r>
              <a:rPr lang="en-US" sz="2800" dirty="0" err="1"/>
              <a:t>renatogroffe</a:t>
            </a:r>
            <a:br>
              <a:rPr lang="en-US" sz="2800" dirty="0"/>
            </a:br>
            <a:r>
              <a:rPr lang="en-US" sz="2800" dirty="0"/>
              <a:t>renatogroffe.medium.com</a:t>
            </a:r>
            <a:br>
              <a:rPr lang="en-US" sz="2800" dirty="0"/>
            </a:br>
            <a:endParaRPr lang="en-US" sz="2800" dirty="0"/>
          </a:p>
        </p:txBody>
      </p:sp>
      <p:pic>
        <p:nvPicPr>
          <p:cNvPr id="12" name="Imagem 11" descr="Ícone&#10;&#10;Descrição gerada automaticamente">
            <a:extLst>
              <a:ext uri="{FF2B5EF4-FFF2-40B4-BE49-F238E27FC236}">
                <a16:creationId xmlns:a16="http://schemas.microsoft.com/office/drawing/2014/main" id="{2A5981B7-A6CD-4960-9D28-1A48D36643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3837" y="3045647"/>
            <a:ext cx="1635693" cy="1582533"/>
          </a:xfrm>
          <a:prstGeom prst="rect">
            <a:avLst/>
          </a:prstGeom>
        </p:spPr>
      </p:pic>
      <p:pic>
        <p:nvPicPr>
          <p:cNvPr id="2" name="Picture 2" descr="http://www.codeisahighway.com/content/images/2015/10/MVP_Logo_Horizontal_Preferred_Cyan300_RGB_300ppi.png">
            <a:extLst>
              <a:ext uri="{FF2B5EF4-FFF2-40B4-BE49-F238E27FC236}">
                <a16:creationId xmlns:a16="http://schemas.microsoft.com/office/drawing/2014/main" id="{D763268F-681D-935F-608E-D0C3A2EF6D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37" y="5920754"/>
            <a:ext cx="2052933" cy="828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m 7" descr="Uma imagem contendo desenho&#10;&#10;Descrição gerada automaticamente">
            <a:extLst>
              <a:ext uri="{FF2B5EF4-FFF2-40B4-BE49-F238E27FC236}">
                <a16:creationId xmlns:a16="http://schemas.microsoft.com/office/drawing/2014/main" id="{0E36807F-BCE5-370A-BE0A-A490023D598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0590" r="25492"/>
          <a:stretch/>
        </p:blipFill>
        <p:spPr>
          <a:xfrm>
            <a:off x="2713037" y="5946344"/>
            <a:ext cx="2405044" cy="785896"/>
          </a:xfrm>
          <a:prstGeom prst="rect">
            <a:avLst/>
          </a:prstGeom>
        </p:spPr>
      </p:pic>
      <p:pic>
        <p:nvPicPr>
          <p:cNvPr id="6" name="Gráfico 5">
            <a:extLst>
              <a:ext uri="{FF2B5EF4-FFF2-40B4-BE49-F238E27FC236}">
                <a16:creationId xmlns:a16="http://schemas.microsoft.com/office/drawing/2014/main" id="{F82B9BA7-46D5-3B76-DFE9-FC5CD831E0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26407" y="5886540"/>
            <a:ext cx="1135344" cy="940713"/>
          </a:xfrm>
          <a:prstGeom prst="rect">
            <a:avLst/>
          </a:prstGeom>
        </p:spPr>
      </p:pic>
      <p:pic>
        <p:nvPicPr>
          <p:cNvPr id="9" name="Imagem 8" descr="Placa azul com letras brancas&#10;&#10;O conteúdo gerado por IA pode estar incorreto.">
            <a:extLst>
              <a:ext uri="{FF2B5EF4-FFF2-40B4-BE49-F238E27FC236}">
                <a16:creationId xmlns:a16="http://schemas.microsoft.com/office/drawing/2014/main" id="{867E9C13-34BC-0939-B6D4-721EBEAB77E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06682" y="5602590"/>
            <a:ext cx="1224663" cy="1224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755950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k6: uma visão geral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293" y="1439862"/>
            <a:ext cx="8305799" cy="4796698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700" dirty="0">
                <a:solidFill>
                  <a:srgbClr val="494949"/>
                </a:solidFill>
              </a:rPr>
              <a:t>Suporte a </a:t>
            </a:r>
            <a:r>
              <a:rPr lang="pt-BR" sz="2700" b="1" dirty="0">
                <a:solidFill>
                  <a:srgbClr val="494949"/>
                </a:solidFill>
              </a:rPr>
              <a:t>múltiplos protocolos</a:t>
            </a:r>
            <a:r>
              <a:rPr lang="pt-BR" sz="2700" dirty="0">
                <a:solidFill>
                  <a:srgbClr val="494949"/>
                </a:solidFill>
              </a:rPr>
              <a:t> como </a:t>
            </a:r>
            <a:r>
              <a:rPr lang="pt-BR" sz="2700" b="1" dirty="0">
                <a:solidFill>
                  <a:srgbClr val="494949"/>
                </a:solidFill>
              </a:rPr>
              <a:t>HTTP</a:t>
            </a:r>
            <a:r>
              <a:rPr lang="pt-BR" sz="2700" dirty="0">
                <a:solidFill>
                  <a:srgbClr val="494949"/>
                </a:solidFill>
              </a:rPr>
              <a:t>, </a:t>
            </a:r>
            <a:r>
              <a:rPr lang="pt-BR" sz="2700" b="1" dirty="0">
                <a:solidFill>
                  <a:srgbClr val="494949"/>
                </a:solidFill>
              </a:rPr>
              <a:t>AMQP</a:t>
            </a:r>
            <a:r>
              <a:rPr lang="pt-BR" sz="2700" dirty="0">
                <a:solidFill>
                  <a:srgbClr val="494949"/>
                </a:solidFill>
              </a:rPr>
              <a:t>, </a:t>
            </a:r>
            <a:r>
              <a:rPr lang="pt-BR" sz="2700" b="1" dirty="0">
                <a:solidFill>
                  <a:srgbClr val="494949"/>
                </a:solidFill>
              </a:rPr>
              <a:t>Kafka</a:t>
            </a:r>
            <a:r>
              <a:rPr lang="pt-BR" sz="2700" dirty="0">
                <a:solidFill>
                  <a:srgbClr val="494949"/>
                </a:solidFill>
              </a:rPr>
              <a:t>, </a:t>
            </a:r>
            <a:r>
              <a:rPr lang="pt-BR" sz="2700" b="1" dirty="0">
                <a:solidFill>
                  <a:srgbClr val="494949"/>
                </a:solidFill>
              </a:rPr>
              <a:t>SMTP</a:t>
            </a:r>
            <a:r>
              <a:rPr lang="pt-BR" sz="2700" dirty="0">
                <a:solidFill>
                  <a:srgbClr val="494949"/>
                </a:solidFill>
              </a:rPr>
              <a:t>, </a:t>
            </a:r>
            <a:r>
              <a:rPr lang="pt-BR" sz="2700" b="1" dirty="0">
                <a:solidFill>
                  <a:srgbClr val="494949"/>
                </a:solidFill>
              </a:rPr>
              <a:t>TCP</a:t>
            </a:r>
            <a:r>
              <a:rPr lang="pt-BR" sz="2700" dirty="0">
                <a:solidFill>
                  <a:srgbClr val="494949"/>
                </a:solidFill>
              </a:rPr>
              <a:t> e </a:t>
            </a:r>
            <a:r>
              <a:rPr lang="pt-BR" sz="2700" b="1" dirty="0" err="1">
                <a:solidFill>
                  <a:srgbClr val="494949"/>
                </a:solidFill>
              </a:rPr>
              <a:t>gRPC</a:t>
            </a:r>
            <a:r>
              <a:rPr lang="pt-BR" sz="2700" dirty="0">
                <a:solidFill>
                  <a:srgbClr val="494949"/>
                </a:solidFill>
              </a:rPr>
              <a:t>, </a:t>
            </a:r>
            <a:r>
              <a:rPr lang="pt-BR" sz="2700" b="1" dirty="0">
                <a:solidFill>
                  <a:srgbClr val="494949"/>
                </a:solidFill>
              </a:rPr>
              <a:t>bancos relacionais</a:t>
            </a:r>
            <a:r>
              <a:rPr lang="pt-BR" sz="2700" dirty="0">
                <a:solidFill>
                  <a:srgbClr val="494949"/>
                </a:solidFill>
              </a:rPr>
              <a:t>...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7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700" dirty="0">
                <a:solidFill>
                  <a:srgbClr val="494949"/>
                </a:solidFill>
              </a:rPr>
              <a:t>Executável multiplataforma (</a:t>
            </a:r>
            <a:r>
              <a:rPr lang="pt-BR" sz="2700" b="1" dirty="0">
                <a:solidFill>
                  <a:srgbClr val="494949"/>
                </a:solidFill>
              </a:rPr>
              <a:t>Windows</a:t>
            </a:r>
            <a:r>
              <a:rPr lang="pt-BR" sz="2700" dirty="0">
                <a:solidFill>
                  <a:srgbClr val="494949"/>
                </a:solidFill>
              </a:rPr>
              <a:t>, </a:t>
            </a:r>
            <a:r>
              <a:rPr lang="pt-BR" sz="2700" b="1" dirty="0">
                <a:solidFill>
                  <a:srgbClr val="494949"/>
                </a:solidFill>
              </a:rPr>
              <a:t>Linux</a:t>
            </a:r>
            <a:r>
              <a:rPr lang="pt-BR" sz="2700" dirty="0">
                <a:solidFill>
                  <a:srgbClr val="494949"/>
                </a:solidFill>
              </a:rPr>
              <a:t>, </a:t>
            </a:r>
            <a:r>
              <a:rPr lang="pt-BR" sz="2700" b="1" dirty="0" err="1">
                <a:solidFill>
                  <a:srgbClr val="494949"/>
                </a:solidFill>
              </a:rPr>
              <a:t>macOS</a:t>
            </a:r>
            <a:r>
              <a:rPr lang="pt-BR" sz="2700" dirty="0">
                <a:solidFill>
                  <a:srgbClr val="494949"/>
                </a:solidFill>
              </a:rPr>
              <a:t>) -&gt; </a:t>
            </a:r>
            <a:r>
              <a:rPr lang="pt-BR" sz="2700" b="1" dirty="0">
                <a:solidFill>
                  <a:srgbClr val="494949"/>
                </a:solidFill>
              </a:rPr>
              <a:t>k6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7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700" dirty="0">
                <a:solidFill>
                  <a:srgbClr val="494949"/>
                </a:solidFill>
              </a:rPr>
              <a:t>Um segundo executável chamado </a:t>
            </a:r>
            <a:r>
              <a:rPr lang="pt-BR" sz="2700" b="1" dirty="0">
                <a:solidFill>
                  <a:srgbClr val="494949"/>
                </a:solidFill>
              </a:rPr>
              <a:t>xk6</a:t>
            </a:r>
            <a:r>
              <a:rPr lang="pt-BR" sz="2700" dirty="0">
                <a:solidFill>
                  <a:srgbClr val="494949"/>
                </a:solidFill>
              </a:rPr>
              <a:t> pode ser utilizado para </a:t>
            </a:r>
            <a:r>
              <a:rPr lang="pt-BR" sz="2700" b="1" dirty="0">
                <a:solidFill>
                  <a:srgbClr val="494949"/>
                </a:solidFill>
              </a:rPr>
              <a:t>build do utilitário k6 com extensões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7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700" dirty="0">
                <a:solidFill>
                  <a:srgbClr val="494949"/>
                </a:solidFill>
              </a:rPr>
              <a:t>Extensões que podem ser desenvolvidas em </a:t>
            </a:r>
            <a:r>
              <a:rPr lang="pt-BR" sz="2700" b="1" dirty="0">
                <a:solidFill>
                  <a:srgbClr val="494949"/>
                </a:solidFill>
              </a:rPr>
              <a:t>Go</a:t>
            </a:r>
            <a:r>
              <a:rPr lang="pt-BR" sz="2700" dirty="0">
                <a:solidFill>
                  <a:srgbClr val="494949"/>
                </a:solidFill>
              </a:rPr>
              <a:t> e </a:t>
            </a:r>
            <a:r>
              <a:rPr lang="pt-BR" sz="2700" b="1" dirty="0" err="1">
                <a:solidFill>
                  <a:srgbClr val="494949"/>
                </a:solidFill>
              </a:rPr>
              <a:t>JavaScript</a:t>
            </a:r>
            <a:endParaRPr lang="pt-BR" sz="2700" dirty="0">
              <a:solidFill>
                <a:srgbClr val="494949"/>
              </a:solidFill>
            </a:endParaRPr>
          </a:p>
        </p:txBody>
      </p:sp>
      <p:pic>
        <p:nvPicPr>
          <p:cNvPr id="6" name="Imagem 5" descr="Ícone&#10;&#10;Descrição gerada automaticamente">
            <a:extLst>
              <a:ext uri="{FF2B5EF4-FFF2-40B4-BE49-F238E27FC236}">
                <a16:creationId xmlns:a16="http://schemas.microsoft.com/office/drawing/2014/main" id="{FB356412-BAEC-464E-9E98-F5477802F0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6237" y="2172595"/>
            <a:ext cx="2187011" cy="2115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178407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k6: uma visão geral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439863"/>
            <a:ext cx="8305799" cy="4579715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Fácil integração com soluções de automação, tais como </a:t>
            </a:r>
            <a:r>
              <a:rPr lang="pt-BR" sz="2800" b="1" dirty="0">
                <a:solidFill>
                  <a:srgbClr val="494949"/>
                </a:solidFill>
              </a:rPr>
              <a:t>Azure </a:t>
            </a:r>
            <a:r>
              <a:rPr lang="pt-BR" sz="2800" b="1" dirty="0" err="1">
                <a:solidFill>
                  <a:srgbClr val="494949"/>
                </a:solidFill>
              </a:rPr>
              <a:t>DevOps</a:t>
            </a:r>
            <a:r>
              <a:rPr lang="pt-BR" sz="2800" dirty="0">
                <a:solidFill>
                  <a:srgbClr val="494949"/>
                </a:solidFill>
              </a:rPr>
              <a:t> e </a:t>
            </a:r>
            <a:r>
              <a:rPr lang="pt-BR" sz="2800" b="1" dirty="0">
                <a:solidFill>
                  <a:srgbClr val="494949"/>
                </a:solidFill>
              </a:rPr>
              <a:t>GitHub </a:t>
            </a:r>
            <a:r>
              <a:rPr lang="pt-BR" sz="2800" b="1" dirty="0" err="1">
                <a:solidFill>
                  <a:srgbClr val="494949"/>
                </a:solidFill>
              </a:rPr>
              <a:t>Actions</a:t>
            </a:r>
            <a:endParaRPr lang="pt-BR" sz="28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b="1" dirty="0" err="1">
                <a:solidFill>
                  <a:srgbClr val="494949"/>
                </a:solidFill>
              </a:rPr>
              <a:t>Thresholds</a:t>
            </a:r>
            <a:r>
              <a:rPr lang="pt-BR" sz="2800" dirty="0">
                <a:solidFill>
                  <a:srgbClr val="494949"/>
                </a:solidFill>
              </a:rPr>
              <a:t> para validação de métricas</a:t>
            </a:r>
            <a:endParaRPr lang="pt-BR" sz="28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Geração de relatórios com resultados (</a:t>
            </a:r>
            <a:r>
              <a:rPr lang="pt-BR" sz="2800" b="1" dirty="0" err="1">
                <a:solidFill>
                  <a:srgbClr val="494949"/>
                </a:solidFill>
              </a:rPr>
              <a:t>JUnit</a:t>
            </a:r>
            <a:r>
              <a:rPr lang="pt-BR" sz="2800" dirty="0">
                <a:solidFill>
                  <a:srgbClr val="494949"/>
                </a:solidFill>
              </a:rPr>
              <a:t>, </a:t>
            </a:r>
            <a:r>
              <a:rPr lang="pt-BR" sz="2800" b="1" dirty="0">
                <a:solidFill>
                  <a:srgbClr val="494949"/>
                </a:solidFill>
              </a:rPr>
              <a:t>HTML</a:t>
            </a:r>
            <a:r>
              <a:rPr lang="pt-BR" sz="2800" dirty="0">
                <a:solidFill>
                  <a:srgbClr val="494949"/>
                </a:solidFill>
              </a:rPr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rgbClr val="494949"/>
                </a:solidFill>
              </a:rPr>
              <a:t>Cloud </a:t>
            </a:r>
            <a:r>
              <a:rPr lang="pt-BR" sz="2800" b="1" dirty="0" err="1">
                <a:solidFill>
                  <a:srgbClr val="494949"/>
                </a:solidFill>
              </a:rPr>
              <a:t>Tests</a:t>
            </a:r>
            <a:r>
              <a:rPr lang="pt-BR" sz="2800" b="1" dirty="0">
                <a:solidFill>
                  <a:srgbClr val="494949"/>
                </a:solidFill>
              </a:rPr>
              <a:t> </a:t>
            </a:r>
            <a:r>
              <a:rPr lang="pt-BR" sz="2800" dirty="0">
                <a:solidFill>
                  <a:srgbClr val="494949"/>
                </a:solidFill>
              </a:rPr>
              <a:t>-&gt; opção paga que conta inclusive com dashboards para análise</a:t>
            </a:r>
            <a:endParaRPr lang="pt-BR" sz="2800" b="1" dirty="0">
              <a:solidFill>
                <a:srgbClr val="494949"/>
              </a:solidFill>
            </a:endParaRPr>
          </a:p>
        </p:txBody>
      </p:sp>
      <p:pic>
        <p:nvPicPr>
          <p:cNvPr id="6" name="Imagem 5" descr="Ícone&#10;&#10;Descrição gerada automaticamente">
            <a:extLst>
              <a:ext uri="{FF2B5EF4-FFF2-40B4-BE49-F238E27FC236}">
                <a16:creationId xmlns:a16="http://schemas.microsoft.com/office/drawing/2014/main" id="{FB356412-BAEC-464E-9E98-F5477802F0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6237" y="2172595"/>
            <a:ext cx="2187011" cy="2115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175945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Agrupar 8"/>
          <p:cNvGrpSpPr/>
          <p:nvPr/>
        </p:nvGrpSpPr>
        <p:grpSpPr>
          <a:xfrm>
            <a:off x="0" y="0"/>
            <a:ext cx="12436475" cy="7078662"/>
            <a:chOff x="0" y="5843723"/>
            <a:chExt cx="12436475" cy="1150802"/>
          </a:xfrm>
        </p:grpSpPr>
        <p:sp>
          <p:nvSpPr>
            <p:cNvPr id="7" name="Retângulo 6"/>
            <p:cNvSpPr/>
            <p:nvPr/>
          </p:nvSpPr>
          <p:spPr bwMode="auto">
            <a:xfrm>
              <a:off x="0" y="5854505"/>
              <a:ext cx="12436475" cy="1140020"/>
            </a:xfrm>
            <a:prstGeom prst="rect">
              <a:avLst/>
            </a:prstGeom>
            <a:solidFill>
              <a:srgbClr val="292929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Retângulo 7"/>
            <p:cNvSpPr/>
            <p:nvPr/>
          </p:nvSpPr>
          <p:spPr bwMode="auto">
            <a:xfrm>
              <a:off x="0" y="5843723"/>
              <a:ext cx="12436475" cy="10782"/>
            </a:xfrm>
            <a:prstGeom prst="rect">
              <a:avLst/>
            </a:prstGeom>
            <a:solidFill>
              <a:srgbClr val="FF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50825" y="5169852"/>
            <a:ext cx="11934824" cy="627864"/>
          </a:xfrm>
        </p:spPr>
        <p:txBody>
          <a:bodyPr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Título 3">
            <a:extLst>
              <a:ext uri="{FF2B5EF4-FFF2-40B4-BE49-F238E27FC236}">
                <a16:creationId xmlns:a16="http://schemas.microsoft.com/office/drawing/2014/main" id="{1581A68B-F4F2-4842-B63E-4808CD8AE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9837" y="2125662"/>
            <a:ext cx="4876800" cy="2179058"/>
          </a:xfrm>
        </p:spPr>
        <p:txBody>
          <a:bodyPr/>
          <a:lstStyle/>
          <a:p>
            <a:r>
              <a:rPr lang="pt-BR" dirty="0"/>
              <a:t>EXEMPLOS PRÁTICOS</a:t>
            </a:r>
          </a:p>
        </p:txBody>
      </p:sp>
    </p:spTree>
    <p:extLst>
      <p:ext uri="{BB962C8B-B14F-4D97-AF65-F5344CB8AC3E}">
        <p14:creationId xmlns:p14="http://schemas.microsoft.com/office/powerpoint/2010/main" val="935025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Agrupar 8"/>
          <p:cNvGrpSpPr/>
          <p:nvPr/>
        </p:nvGrpSpPr>
        <p:grpSpPr>
          <a:xfrm>
            <a:off x="0" y="0"/>
            <a:ext cx="12436475" cy="7078662"/>
            <a:chOff x="0" y="5843723"/>
            <a:chExt cx="12436475" cy="1150802"/>
          </a:xfrm>
        </p:grpSpPr>
        <p:sp>
          <p:nvSpPr>
            <p:cNvPr id="7" name="Retângulo 6"/>
            <p:cNvSpPr/>
            <p:nvPr/>
          </p:nvSpPr>
          <p:spPr bwMode="auto">
            <a:xfrm>
              <a:off x="0" y="5854505"/>
              <a:ext cx="12436475" cy="1140020"/>
            </a:xfrm>
            <a:prstGeom prst="rect">
              <a:avLst/>
            </a:prstGeom>
            <a:solidFill>
              <a:srgbClr val="292929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Retângulo 7"/>
            <p:cNvSpPr/>
            <p:nvPr/>
          </p:nvSpPr>
          <p:spPr bwMode="auto">
            <a:xfrm>
              <a:off x="0" y="5843723"/>
              <a:ext cx="12436475" cy="10782"/>
            </a:xfrm>
            <a:prstGeom prst="rect">
              <a:avLst/>
            </a:prstGeom>
            <a:solidFill>
              <a:srgbClr val="FF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50825" y="5169852"/>
            <a:ext cx="11934824" cy="627864"/>
          </a:xfrm>
        </p:spPr>
        <p:txBody>
          <a:bodyPr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Título 3">
            <a:extLst>
              <a:ext uri="{FF2B5EF4-FFF2-40B4-BE49-F238E27FC236}">
                <a16:creationId xmlns:a16="http://schemas.microsoft.com/office/drawing/2014/main" id="{1581A68B-F4F2-4842-B63E-4808CD8AE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9837" y="2883852"/>
            <a:ext cx="4876800" cy="1181862"/>
          </a:xfrm>
        </p:spPr>
        <p:txBody>
          <a:bodyPr/>
          <a:lstStyle/>
          <a:p>
            <a:r>
              <a:rPr lang="pt-BR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248190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01916" y="1820862"/>
            <a:ext cx="7692721" cy="51816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Microsoft Most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Valuable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Professional (MVP)</a:t>
            </a: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Docker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Captain</a:t>
            </a: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APISEC U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Ambassador</a:t>
            </a: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Multi-Plataform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Technical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Audience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Contributor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(MTAC)</a:t>
            </a: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Arquiteto de Soluções/Software</a:t>
            </a: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+20 anos de experiência na área de Tecnologia</a:t>
            </a: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Community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Leader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Autor Técnico e Palestrante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0837" y="36366"/>
            <a:ext cx="5541788" cy="1174896"/>
          </a:xfrm>
        </p:spPr>
        <p:txBody>
          <a:bodyPr anchor="ctr">
            <a:normAutofit/>
          </a:bodyPr>
          <a:lstStyle/>
          <a:p>
            <a:pPr algn="l"/>
            <a:r>
              <a:rPr lang="pt-PT" sz="4488" b="1" dirty="0">
                <a:solidFill>
                  <a:schemeClr val="bg2">
                    <a:lumMod val="25000"/>
                  </a:schemeClr>
                </a:solidFill>
              </a:rPr>
              <a:t>Renato Groffe</a:t>
            </a:r>
          </a:p>
        </p:txBody>
      </p:sp>
      <p:sp>
        <p:nvSpPr>
          <p:cNvPr id="17" name="Content Placeholder 1"/>
          <p:cNvSpPr txBox="1">
            <a:spLocks/>
          </p:cNvSpPr>
          <p:nvPr/>
        </p:nvSpPr>
        <p:spPr>
          <a:xfrm>
            <a:off x="883" y="6589794"/>
            <a:ext cx="12434710" cy="415870"/>
          </a:xfrm>
          <a:prstGeom prst="rect">
            <a:avLst/>
          </a:prstGeom>
          <a:solidFill>
            <a:srgbClr val="292929"/>
          </a:solidFill>
        </p:spPr>
        <p:txBody>
          <a:bodyPr vert="horz" lIns="93247" tIns="46623" rIns="93247" bIns="46623" rtlCol="0">
            <a:noAutofit/>
          </a:bodyPr>
          <a:lstStyle>
            <a:lvl1pPr marL="342900" indent="-3429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742950" indent="-28575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pt-BR" sz="1836" spc="300" dirty="0">
                <a:solidFill>
                  <a:schemeClr val="bg1"/>
                </a:solidFill>
              </a:rPr>
              <a:t>https://renatogroffe.medium.com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F16374F2-EFE7-4775-AD13-95766DD40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8614" y="472111"/>
            <a:ext cx="2064045" cy="2290202"/>
          </a:xfrm>
          <a:prstGeom prst="rect">
            <a:avLst/>
          </a:prstGeom>
        </p:spPr>
      </p:pic>
      <p:pic>
        <p:nvPicPr>
          <p:cNvPr id="9" name="Picture 2" descr="http://www.codeisahighway.com/content/images/2015/10/MVP_Logo_Horizontal_Preferred_Cyan300_RGB_300ppi.png">
            <a:extLst>
              <a:ext uri="{FF2B5EF4-FFF2-40B4-BE49-F238E27FC236}">
                <a16:creationId xmlns:a16="http://schemas.microsoft.com/office/drawing/2014/main" id="{C942EB67-E85D-42B0-8C54-899E7CBFA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9726" y="3083121"/>
            <a:ext cx="2052933" cy="828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 descr="Placa branca com texto preto sobre fundo azul&#10;&#10;Descrição gerada automaticamente">
            <a:extLst>
              <a:ext uri="{FF2B5EF4-FFF2-40B4-BE49-F238E27FC236}">
                <a16:creationId xmlns:a16="http://schemas.microsoft.com/office/drawing/2014/main" id="{A06A382F-CB5E-49D3-A714-BF89782F31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0933" y="4142337"/>
            <a:ext cx="1403451" cy="1403451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F1C07B8D-D885-A29F-54DF-949F736538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79155" y="4836355"/>
            <a:ext cx="1600799" cy="1600799"/>
          </a:xfrm>
          <a:prstGeom prst="rect">
            <a:avLst/>
          </a:prstGeom>
        </p:spPr>
      </p:pic>
      <p:pic>
        <p:nvPicPr>
          <p:cNvPr id="7" name="Imagem 6" descr="Placa azul com letras brancas&#10;&#10;O conteúdo gerado por IA pode estar incorreto.">
            <a:extLst>
              <a:ext uri="{FF2B5EF4-FFF2-40B4-BE49-F238E27FC236}">
                <a16:creationId xmlns:a16="http://schemas.microsoft.com/office/drawing/2014/main" id="{CAB713EA-9E3B-51D0-845C-81E073A9D4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05735" y="3702897"/>
            <a:ext cx="1699365" cy="169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081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0837" y="36366"/>
            <a:ext cx="6858000" cy="1174896"/>
          </a:xfrm>
        </p:spPr>
        <p:txBody>
          <a:bodyPr anchor="ctr">
            <a:normAutofit fontScale="90000"/>
          </a:bodyPr>
          <a:lstStyle/>
          <a:p>
            <a:pPr algn="l"/>
            <a:r>
              <a:rPr lang="pt-PT" sz="4488" b="1" dirty="0">
                <a:solidFill>
                  <a:schemeClr val="bg2">
                    <a:lumMod val="25000"/>
                  </a:schemeClr>
                </a:solidFill>
              </a:rPr>
              <a:t>Renato Groffe - Comunidades</a:t>
            </a:r>
          </a:p>
        </p:txBody>
      </p:sp>
      <p:sp>
        <p:nvSpPr>
          <p:cNvPr id="17" name="Content Placeholder 1"/>
          <p:cNvSpPr txBox="1">
            <a:spLocks/>
          </p:cNvSpPr>
          <p:nvPr/>
        </p:nvSpPr>
        <p:spPr>
          <a:xfrm>
            <a:off x="883" y="6589794"/>
            <a:ext cx="12434710" cy="415870"/>
          </a:xfrm>
          <a:prstGeom prst="rect">
            <a:avLst/>
          </a:prstGeom>
          <a:solidFill>
            <a:srgbClr val="292929"/>
          </a:solidFill>
        </p:spPr>
        <p:txBody>
          <a:bodyPr vert="horz" lIns="93247" tIns="46623" rIns="93247" bIns="46623" rtlCol="0">
            <a:noAutofit/>
          </a:bodyPr>
          <a:lstStyle>
            <a:lvl1pPr marL="342900" indent="-3429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742950" indent="-28575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endParaRPr lang="pt-BR" sz="1836" spc="300" dirty="0">
              <a:solidFill>
                <a:schemeClr val="bg1"/>
              </a:solidFill>
            </a:endParaRP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8A823CF2-4106-46F7-BF17-D4F09BF3EC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674" y="1211262"/>
            <a:ext cx="2667000" cy="1277759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70CF2432-EBD5-4003-B298-BBCD765317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9037" y="1147999"/>
            <a:ext cx="2286000" cy="1435322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00A77A51-D29C-483B-908F-627A9646A4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5624" y="3280394"/>
            <a:ext cx="2121091" cy="1424666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BEA180D2-85C9-47A7-AC89-A2AD7F9B54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70437" y="5274352"/>
            <a:ext cx="3140110" cy="849400"/>
          </a:xfrm>
          <a:prstGeom prst="rect">
            <a:avLst/>
          </a:prstGeom>
        </p:spPr>
      </p:pic>
      <p:pic>
        <p:nvPicPr>
          <p:cNvPr id="4" name="Imagem 3" descr="Uma imagem contendo objeto, relógio, placa, monitor&#10;&#10;Descrição gerada automaticamente">
            <a:extLst>
              <a:ext uri="{FF2B5EF4-FFF2-40B4-BE49-F238E27FC236}">
                <a16:creationId xmlns:a16="http://schemas.microsoft.com/office/drawing/2014/main" id="{60457943-C228-4C82-8C07-7722A24D16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04237" y="1363662"/>
            <a:ext cx="2789238" cy="881399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1C2FC707-5D7E-4623-A4D4-987D812CCA9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1847" y="3398073"/>
            <a:ext cx="3188653" cy="1004909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92F4B3F8-0854-4134-8BD3-CA20E2A291A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55871" y="5254858"/>
            <a:ext cx="3836841" cy="80573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4D3849A0-6EC5-440C-9E64-977E433BBE2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17637" y="4705060"/>
            <a:ext cx="1668463" cy="1668463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A5B8603-4901-4D84-AFF1-45240D0E7B44}"/>
              </a:ext>
            </a:extLst>
          </p:cNvPr>
          <p:cNvSpPr txBox="1">
            <a:spLocks/>
          </p:cNvSpPr>
          <p:nvPr/>
        </p:nvSpPr>
        <p:spPr>
          <a:xfrm>
            <a:off x="1765" y="6589794"/>
            <a:ext cx="12434710" cy="415870"/>
          </a:xfrm>
          <a:prstGeom prst="rect">
            <a:avLst/>
          </a:prstGeom>
          <a:solidFill>
            <a:srgbClr val="292929"/>
          </a:solidFill>
        </p:spPr>
        <p:txBody>
          <a:bodyPr vert="horz" lIns="93247" tIns="46623" rIns="93247" bIns="46623" rtlCol="0">
            <a:noAutofit/>
          </a:bodyPr>
          <a:lstStyle>
            <a:lvl1pPr marL="342900" indent="-3429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742950" indent="-28575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pt-BR" sz="1836" spc="300" dirty="0">
                <a:solidFill>
                  <a:schemeClr val="bg1"/>
                </a:solidFill>
              </a:rPr>
              <a:t>https://renatogroffe.medium.com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44A70903-4388-4FD7-94A6-7FD3DB8AFC2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237916" y="2889331"/>
            <a:ext cx="1780922" cy="1836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855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Agenda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439862"/>
            <a:ext cx="11810999" cy="1902059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Implementando testes de carga com k6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6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Exemplos práticos</a:t>
            </a:r>
          </a:p>
        </p:txBody>
      </p:sp>
      <p:pic>
        <p:nvPicPr>
          <p:cNvPr id="8" name="Imagem 7" descr="Ícone&#10;&#10;Descrição gerada automaticamente">
            <a:extLst>
              <a:ext uri="{FF2B5EF4-FFF2-40B4-BE49-F238E27FC236}">
                <a16:creationId xmlns:a16="http://schemas.microsoft.com/office/drawing/2014/main" id="{2E49BA50-FF20-480C-B3E5-238F6C6EE9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0837" y="4335462"/>
            <a:ext cx="1635693" cy="1582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39069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Testes de carga e de performance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439863"/>
            <a:ext cx="8305799" cy="4555093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494949"/>
                </a:solidFill>
              </a:rPr>
              <a:t>Identificação de gargalos de performance</a:t>
            </a:r>
          </a:p>
          <a:p>
            <a:endParaRPr lang="pt-BR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494949"/>
                </a:solidFill>
              </a:rPr>
              <a:t>Determinar quando uma aplicação deve ser escalada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494949"/>
                </a:solidFill>
              </a:rPr>
              <a:t>Detectar limites de disponibilidade</a:t>
            </a: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96914592-D947-9D9D-52C5-B2C292EC7A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18637" y="2405803"/>
            <a:ext cx="2182917" cy="2182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95555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Questões importantes na implementação de testes de carga e de performance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2066369"/>
            <a:ext cx="8305799" cy="4579715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Definir um volume de carga que simule um comportamento realista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O custo para a condução dos testes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A necessidade de monitorar o que está sendo testado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Executar testes em ambientes de Produção não é o melhor caminho</a:t>
            </a: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96914592-D947-9D9D-52C5-B2C292EC7A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18637" y="2405803"/>
            <a:ext cx="2182917" cy="2182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60272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Questões importantes na implementação de testes de carga e de performance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2066369"/>
            <a:ext cx="8305799" cy="3237809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Geração de dados para testes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Possibilidade de escalar os recursos envolvidos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Simular múltiplos usuários</a:t>
            </a: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96914592-D947-9D9D-52C5-B2C292EC7A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18637" y="2405803"/>
            <a:ext cx="2182917" cy="2182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422353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Testes de carga e de performance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439863"/>
            <a:ext cx="8305799" cy="4905958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Mais comuns em </a:t>
            </a:r>
            <a:r>
              <a:rPr lang="pt-BR" sz="3600" b="1" dirty="0">
                <a:solidFill>
                  <a:srgbClr val="494949"/>
                </a:solidFill>
              </a:rPr>
              <a:t>Web Apps</a:t>
            </a:r>
            <a:r>
              <a:rPr lang="pt-BR" sz="3600" dirty="0">
                <a:solidFill>
                  <a:srgbClr val="494949"/>
                </a:solidFill>
              </a:rPr>
              <a:t> (envio massivo de requisições HTTP)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6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Mensageria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6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Streaming de eventos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6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Bancos de dados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980B3135-59FA-842C-4846-AB0992BFD8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91426" y="4714731"/>
            <a:ext cx="981205" cy="1038533"/>
          </a:xfrm>
          <a:prstGeom prst="rect">
            <a:avLst/>
          </a:prstGeom>
        </p:spPr>
      </p:pic>
      <p:pic>
        <p:nvPicPr>
          <p:cNvPr id="6" name="Imagem 5" descr="Uma imagem contendo placar, quarto&#10;&#10;Descrição gerada automaticamente">
            <a:extLst>
              <a:ext uri="{FF2B5EF4-FFF2-40B4-BE49-F238E27FC236}">
                <a16:creationId xmlns:a16="http://schemas.microsoft.com/office/drawing/2014/main" id="{BF69FC13-8402-42DA-048A-A313E4E35C6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/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8581"/>
                    </a14:imgEffect>
                    <a14:imgEffect>
                      <a14:saturation sat="40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rcRect r="68661"/>
          <a:stretch/>
        </p:blipFill>
        <p:spPr>
          <a:xfrm>
            <a:off x="8590031" y="3887497"/>
            <a:ext cx="902864" cy="1312063"/>
          </a:xfrm>
          <a:prstGeom prst="rect">
            <a:avLst/>
          </a:prstGeom>
        </p:spPr>
      </p:pic>
      <p:pic>
        <p:nvPicPr>
          <p:cNvPr id="7" name="Imagem 6" descr="Desenho de uma placa&#10;&#10;Descrição gerada automaticamente com confiança baixa">
            <a:extLst>
              <a:ext uri="{FF2B5EF4-FFF2-40B4-BE49-F238E27FC236}">
                <a16:creationId xmlns:a16="http://schemas.microsoft.com/office/drawing/2014/main" id="{91F21B33-D1FB-CA8A-8319-EC7ECB9E59E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75042" b="13294"/>
          <a:stretch/>
        </p:blipFill>
        <p:spPr>
          <a:xfrm>
            <a:off x="9500551" y="2895507"/>
            <a:ext cx="1261336" cy="1261896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A394FD9E-F968-A4CF-CB7E-078ABDBF65F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666351" y="3954462"/>
            <a:ext cx="1178131" cy="1178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805352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k6: uma visão geral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439863"/>
            <a:ext cx="8305799" cy="4191917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Projeto open </a:t>
            </a:r>
            <a:r>
              <a:rPr lang="pt-BR" sz="2800" dirty="0" err="1">
                <a:solidFill>
                  <a:srgbClr val="494949"/>
                </a:solidFill>
              </a:rPr>
              <a:t>source</a:t>
            </a:r>
            <a:r>
              <a:rPr lang="pt-BR" sz="2800" dirty="0">
                <a:solidFill>
                  <a:srgbClr val="494949"/>
                </a:solidFill>
              </a:rPr>
              <a:t> mantido pelo time do </a:t>
            </a:r>
            <a:r>
              <a:rPr lang="pt-BR" sz="2800" b="1" dirty="0" err="1">
                <a:solidFill>
                  <a:srgbClr val="494949"/>
                </a:solidFill>
              </a:rPr>
              <a:t>Grafana</a:t>
            </a:r>
            <a:r>
              <a:rPr lang="pt-BR" sz="2800" b="1" dirty="0">
                <a:solidFill>
                  <a:srgbClr val="494949"/>
                </a:solidFill>
              </a:rPr>
              <a:t> </a:t>
            </a:r>
            <a:r>
              <a:rPr lang="pt-BR" sz="2800" b="1" dirty="0" err="1">
                <a:solidFill>
                  <a:srgbClr val="494949"/>
                </a:solidFill>
              </a:rPr>
              <a:t>Labs</a:t>
            </a:r>
            <a:endParaRPr lang="pt-BR" sz="28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Amplo suporte para implementação de testes de carga e de performance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Implementado em </a:t>
            </a:r>
            <a:r>
              <a:rPr lang="pt-BR" sz="2800" b="1" dirty="0">
                <a:solidFill>
                  <a:srgbClr val="494949"/>
                </a:solidFill>
              </a:rPr>
              <a:t>Go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Testes codificados em </a:t>
            </a:r>
            <a:r>
              <a:rPr lang="pt-BR" sz="2800" b="1" dirty="0" err="1">
                <a:solidFill>
                  <a:srgbClr val="494949"/>
                </a:solidFill>
              </a:rPr>
              <a:t>JavaScript</a:t>
            </a:r>
            <a:endParaRPr lang="pt-BR" sz="2800" dirty="0">
              <a:solidFill>
                <a:srgbClr val="494949"/>
              </a:solidFill>
            </a:endParaRPr>
          </a:p>
        </p:txBody>
      </p:sp>
      <p:pic>
        <p:nvPicPr>
          <p:cNvPr id="6" name="Imagem 5" descr="Ícone&#10;&#10;Descrição gerada automaticamente">
            <a:extLst>
              <a:ext uri="{FF2B5EF4-FFF2-40B4-BE49-F238E27FC236}">
                <a16:creationId xmlns:a16="http://schemas.microsoft.com/office/drawing/2014/main" id="{FB356412-BAEC-464E-9E98-F5477802F0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6237" y="2172595"/>
            <a:ext cx="2187011" cy="2115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52567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5-50002_Ignite_Breakout_Template">
  <a:themeElements>
    <a:clrScheme name="Ignite 2016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505050"/>
      </a:accent3>
      <a:accent4>
        <a:srgbClr val="D2D2D2"/>
      </a:accent4>
      <a:accent5>
        <a:srgbClr val="FFB900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6_16x9_Template.potx" id="{61D5EBA6-A23E-492C-8A07-E4BCB14E768B}" vid="{2C5385DD-25CC-4B4A-8E83-9D91F0EF820F}"/>
    </a:ext>
  </a:extLst>
</a:theme>
</file>

<file path=ppt/theme/theme2.xml><?xml version="1.0" encoding="utf-8"?>
<a:theme xmlns:a="http://schemas.openxmlformats.org/drawingml/2006/main" name="1_5-50002_Ignite_Breakout_Template">
  <a:themeElements>
    <a:clrScheme name="Ignite 2016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505050"/>
      </a:accent3>
      <a:accent4>
        <a:srgbClr val="D2D2D2"/>
      </a:accent4>
      <a:accent5>
        <a:srgbClr val="FFB900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6_16x9_Template" id="{08B3FEDF-27CE-477E-A1F2-9805036CC047}" vid="{CD0BEC05-913A-4A4A-B174-12DECD18D25B}"/>
    </a:ext>
  </a:extLst>
</a:theme>
</file>

<file path=ppt/theme/theme3.xml><?xml version="1.0" encoding="utf-8"?>
<a:theme xmlns:a="http://schemas.openxmlformats.org/drawingml/2006/main" name="5-30721_Build_2016_Template_Light">
  <a:themeElements>
    <a:clrScheme name="Build 2016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78D7"/>
      </a:accent1>
      <a:accent2>
        <a:srgbClr val="002050"/>
      </a:accent2>
      <a:accent3>
        <a:srgbClr val="00BCF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2DD1E4E3-0871-45BE-BEDE-345B55444DCB}"/>
    </a:ext>
  </a:extLst>
</a:theme>
</file>

<file path=ppt/theme/theme4.xml><?xml version="1.0" encoding="utf-8"?>
<a:theme xmlns:a="http://schemas.openxmlformats.org/drawingml/2006/main" name="5-30721_Build_2016_Template_Dark">
  <a:themeElements>
    <a:clrScheme name="Build 2016 Dark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BCF2"/>
      </a:accent1>
      <a:accent2>
        <a:srgbClr val="0078D7"/>
      </a:accent2>
      <a:accent3>
        <a:srgbClr val="002050"/>
      </a:accent3>
      <a:accent4>
        <a:srgbClr val="D2D2D2"/>
      </a:accent4>
      <a:accent5>
        <a:srgbClr val="737373"/>
      </a:accent5>
      <a:accent6>
        <a:srgbClr val="323232"/>
      </a:accent6>
      <a:hlink>
        <a:srgbClr val="5DDCFF"/>
      </a:hlink>
      <a:folHlink>
        <a:srgbClr val="5DDCFF"/>
      </a:folHlink>
    </a:clrScheme>
    <a:fontScheme name="Custom 2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EE767E89-5D4D-44CA-8070-C9EE1D87F83B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PresentationsDoc" ma:contentTypeID="0x01010031DCF4CA090F824DB1E4CCBB6B9D64EA00101E8AAD132F8F4D96340D6376C8BB3E" ma:contentTypeVersion="22" ma:contentTypeDescription="" ma:contentTypeScope="" ma:versionID="8add498658ef06bbcf3bc1f2c97d938c">
  <xsd:schema xmlns:xsd="http://www.w3.org/2001/XMLSchema" xmlns:xs="http://www.w3.org/2001/XMLSchema" xmlns:p="http://schemas.microsoft.com/office/2006/metadata/properties" xmlns:ns1="http://schemas.microsoft.com/sharepoint/v3" xmlns:ns2="01c77077-aee4-4b5f-bd4e-9cd40a6fff29" xmlns:ns3="230e9df3-be65-4c73-a93b-d1236ebd677e" xmlns:ns5="8ff673fc-3231-4e3a-893b-6d7f7cd32766" targetNamespace="http://schemas.microsoft.com/office/2006/metadata/properties" ma:root="true" ma:fieldsID="a14070d067e341e7ddc7e27ecc4a2d88" ns1:_="" ns2:_="" ns3:_="" ns5:_="">
    <xsd:import namespace="http://schemas.microsoft.com/sharepoint/v3"/>
    <xsd:import namespace="01c77077-aee4-4b5f-bd4e-9cd40a6fff29"/>
    <xsd:import namespace="230e9df3-be65-4c73-a93b-d1236ebd677e"/>
    <xsd:import namespace="8ff673fc-3231-4e3a-893b-6d7f7cd32766"/>
    <xsd:element name="properties">
      <xsd:complexType>
        <xsd:sequence>
          <xsd:element name="documentManagement">
            <xsd:complexType>
              <xsd:all>
                <xsd:element ref="ns2:mb2e01f7e2d8413988e28e59aa226eec" minOccurs="0"/>
                <xsd:element ref="ns3:TaxCatchAll" minOccurs="0"/>
                <xsd:element ref="ns3:TaxCatchAllLabel" minOccurs="0"/>
                <xsd:element ref="ns2:iaa5f83406f94009a0f6a3e890699ff7" minOccurs="0"/>
                <xsd:element ref="ns2:d12e2661e9634d9aa98bbb375f31aced" minOccurs="0"/>
                <xsd:element ref="ns2:Event_x0020_Start_x0020_Date" minOccurs="0"/>
                <xsd:element ref="ns2:Event_x0020_End_x0020_Date" minOccurs="0"/>
                <xsd:element ref="ns2:Presentation_x0020_Date" minOccurs="0"/>
                <xsd:element ref="ns2:MS_x0020_Speaker" minOccurs="0"/>
                <xsd:element ref="ns2:External_x0020_Speaker" minOccurs="0"/>
                <xsd:element ref="ns2:o1010385baed4da9b5076a6aa651d1e5" minOccurs="0"/>
                <xsd:element ref="ns2:kc6d1bd9a46e4e5fbbbf99ca3de7a092" minOccurs="0"/>
                <xsd:element ref="ns2:Session_x0020_Code" minOccurs="0"/>
                <xsd:element ref="ns2:MS_x0020_Content_x0020_Owner" minOccurs="0"/>
                <xsd:element ref="ns2:m6878b9dd7994da4ba144f95347d99c6" minOccurs="0"/>
                <xsd:element ref="ns2:fc15c16204564de583b4c942b10d19ec" minOccurs="0"/>
                <xsd:element ref="ns1:AverageRating" minOccurs="0"/>
                <xsd:element ref="ns1:RatingCount" minOccurs="0"/>
                <xsd:element ref="ns1:LikesCount" minOccurs="0"/>
                <xsd:element ref="ns3:TaxKeywordTaxHTField" minOccurs="0"/>
                <xsd:element ref="ns5:Target_x0020_Audiences" minOccurs="0"/>
                <xsd:element ref="ns2:SharedWithUsers" minOccurs="0"/>
                <xsd:element ref="ns2:SharedWithDetails" minOccurs="0"/>
                <xsd:element ref="ns3:NumberofDownloa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31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  <xsd:element name="RatingCount" ma:index="32" nillable="true" ma:displayName="Number of Ratings" ma:decimals="0" ma:description="Number of ratings submitted" ma:internalName="RatingCount" ma:readOnly="true">
      <xsd:simpleType>
        <xsd:restriction base="dms:Number"/>
      </xsd:simpleType>
    </xsd:element>
    <xsd:element name="LikesCount" ma:index="33" nillable="true" ma:displayName="Number of Likes" ma:internalName="LikesCount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c77077-aee4-4b5f-bd4e-9cd40a6fff29" elementFormDefault="qualified">
    <xsd:import namespace="http://schemas.microsoft.com/office/2006/documentManagement/types"/>
    <xsd:import namespace="http://schemas.microsoft.com/office/infopath/2007/PartnerControls"/>
    <xsd:element name="mb2e01f7e2d8413988e28e59aa226eec" ma:index="8" nillable="true" ma:taxonomy="true" ma:internalName="mb2e01f7e2d8413988e28e59aa226eec" ma:taxonomyFieldName="Event_x0020_Name" ma:displayName="Event Name" ma:default="" ma:fieldId="{6b2e01f7-e2d8-4139-88e2-8e59aa226eec}" ma:sspId="e385fb40-52d4-4fae-9c5b-3e8ff8a5878e" ma:termSetId="32cfb7b5-aebe-4989-95ed-0d5619f5d6c0" ma:anchorId="eaa4d92a-3824-4a49-92be-7ef169e4e325" ma:open="false" ma:isKeyword="false">
      <xsd:complexType>
        <xsd:sequence>
          <xsd:element ref="pc:Terms" minOccurs="0" maxOccurs="1"/>
        </xsd:sequence>
      </xsd:complexType>
    </xsd:element>
    <xsd:element name="iaa5f83406f94009a0f6a3e890699ff7" ma:index="12" nillable="true" ma:taxonomy="true" ma:internalName="iaa5f83406f94009a0f6a3e890699ff7" ma:taxonomyFieldName="Event_x0020_Location" ma:displayName="Event Location" ma:default="" ma:fieldId="{2aa5f834-06f9-4009-a0f6-a3e890699ff7}" ma:sspId="e385fb40-52d4-4fae-9c5b-3e8ff8a5878e" ma:termSetId="ff02addd-433e-4baa-a831-22be402789d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d12e2661e9634d9aa98bbb375f31aced" ma:index="14" nillable="true" ma:taxonomy="true" ma:internalName="d12e2661e9634d9aa98bbb375f31aced" ma:taxonomyFieldName="Event_x0020_Venue" ma:displayName="Event Venue" ma:default="" ma:fieldId="{d12e2661-e963-4d9a-a98b-bb375f31aced}" ma:sspId="e385fb40-52d4-4fae-9c5b-3e8ff8a5878e" ma:termSetId="ff02addd-433e-4baa-a831-22be402789db" ma:anchorId="d989be80-0593-11e1-be50-0800200c9a66" ma:open="false" ma:isKeyword="false">
      <xsd:complexType>
        <xsd:sequence>
          <xsd:element ref="pc:Terms" minOccurs="0" maxOccurs="1"/>
        </xsd:sequence>
      </xsd:complexType>
    </xsd:element>
    <xsd:element name="Event_x0020_Start_x0020_Date" ma:index="16" nillable="true" ma:displayName="Event Start Date" ma:format="DateOnly" ma:internalName="Event_x0020_Start_x0020_Date">
      <xsd:simpleType>
        <xsd:restriction base="dms:DateTime"/>
      </xsd:simpleType>
    </xsd:element>
    <xsd:element name="Event_x0020_End_x0020_Date" ma:index="17" nillable="true" ma:displayName="Event End Date" ma:format="DateOnly" ma:internalName="Event_x0020_End_x0020_Date">
      <xsd:simpleType>
        <xsd:restriction base="dms:DateTime"/>
      </xsd:simpleType>
    </xsd:element>
    <xsd:element name="Presentation_x0020_Date" ma:index="18" nillable="true" ma:displayName="Presentation Date" ma:format="DateOnly" ma:internalName="Presentation_x0020_Date">
      <xsd:simpleType>
        <xsd:restriction base="dms:DateTime"/>
      </xsd:simpleType>
    </xsd:element>
    <xsd:element name="MS_x0020_Speaker" ma:index="19" nillable="true" ma:displayName="MS Speaker" ma:list="UserInfo" ma:SharePointGroup="0" ma:internalName="MS_x0020_Speaker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xternal_x0020_Speaker" ma:index="20" nillable="true" ma:displayName="External Speaker" ma:internalName="External_x0020_Speaker">
      <xsd:simpleType>
        <xsd:restriction base="dms:Text">
          <xsd:maxLength value="255"/>
        </xsd:restriction>
      </xsd:simpleType>
    </xsd:element>
    <xsd:element name="o1010385baed4da9b5076a6aa651d1e5" ma:index="21" nillable="true" ma:taxonomy="true" ma:internalName="o1010385baed4da9b5076a6aa651d1e5" ma:taxonomyFieldName="Product" ma:displayName="Product" ma:default="" ma:fieldId="{81010385-baed-4da9-b507-6a6aa651d1e5}" ma:taxonomyMulti="true" ma:sspId="e385fb40-52d4-4fae-9c5b-3e8ff8a5878e" ma:termSetId="e8298524-23d5-441d-8e61-21bed1c2c47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kc6d1bd9a46e4e5fbbbf99ca3de7a092" ma:index="23" nillable="true" ma:taxonomy="true" ma:internalName="kc6d1bd9a46e4e5fbbbf99ca3de7a092" ma:taxonomyFieldName="Campaign" ma:displayName="Campaign" ma:default="" ma:fieldId="{4c6d1bd9-a46e-4e5f-bbbf-99ca3de7a092}" ma:taxonomyMulti="true" ma:sspId="e385fb40-52d4-4fae-9c5b-3e8ff8a5878e" ma:termSetId="eb6054b1-3a98-4c79-97b4-d20150dd266e" ma:anchorId="a7bf803d-fc4f-4bb4-903c-88e76437cc17" ma:open="false" ma:isKeyword="false">
      <xsd:complexType>
        <xsd:sequence>
          <xsd:element ref="pc:Terms" minOccurs="0" maxOccurs="1"/>
        </xsd:sequence>
      </xsd:complexType>
    </xsd:element>
    <xsd:element name="Session_x0020_Code" ma:index="25" nillable="true" ma:displayName="Session Code" ma:internalName="Session_x0020_Code">
      <xsd:simpleType>
        <xsd:restriction base="dms:Text">
          <xsd:maxLength value="255"/>
        </xsd:restriction>
      </xsd:simpleType>
    </xsd:element>
    <xsd:element name="MS_x0020_Content_x0020_Owner" ma:index="26" nillable="true" ma:displayName="MS Content Owner" ma:list="UserInfo" ma:SharePointGroup="0" ma:internalName="MS_x0020_Content_x0020_Owne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6878b9dd7994da4ba144f95347d99c6" ma:index="27" nillable="true" ma:taxonomy="true" ma:internalName="m6878b9dd7994da4ba144f95347d99c6" ma:taxonomyFieldName="Track" ma:displayName="Track" ma:readOnly="false" ma:default="" ma:fieldId="{66878b9d-d799-4da4-ba14-4f95347d99c6}" ma:sspId="e385fb40-52d4-4fae-9c5b-3e8ff8a5878e" ma:termSetId="8113a965-58e2-4a85-99b9-55376be5482e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fc15c16204564de583b4c942b10d19ec" ma:index="29" nillable="true" ma:taxonomy="true" ma:internalName="fc15c16204564de583b4c942b10d19ec" ma:taxonomyFieldName="Audience1" ma:displayName="Audience" ma:default="" ma:fieldId="{fc15c162-0456-4de5-83b4-c942b10d19ec}" ma:taxonomyMulti="true" ma:sspId="e385fb40-52d4-4fae-9c5b-3e8ff8a5878e" ma:termSetId="02c0b350-7782-44ed-b079-a5ef0c1b9fe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aredWithUsers" ma:index="3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9" nillable="true" ma:displayName="Taxonomy Catch All Column" ma:description="" ma:hidden="true" ma:list="{0d8ba32e-6f24-4e39-985b-e3fd5ec6bdb7}" ma:internalName="TaxCatchAll" ma:showField="CatchAllData" ma:web="01c77077-aee4-4b5f-bd4e-9cd40a6fff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description="" ma:hidden="true" ma:list="{0d8ba32e-6f24-4e39-985b-e3fd5ec6bdb7}" ma:internalName="TaxCatchAllLabel" ma:readOnly="true" ma:showField="CatchAllDataLabel" ma:web="01c77077-aee4-4b5f-bd4e-9cd40a6fff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35" nillable="true" ma:taxonomy="true" ma:internalName="TaxKeywordTaxHTField" ma:taxonomyFieldName="TaxKeyword" ma:displayName="Enterprise Keywords" ma:fieldId="{23f27201-bee3-471e-b2e7-b64fd8b7ca38}" ma:taxonomyMulti="true" ma:sspId="e385fb40-52d4-4fae-9c5b-3e8ff8a5878e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NumberofDownloads" ma:index="40" nillable="true" ma:displayName="NumberofDownloads" ma:internalName="NumberofDownloads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f673fc-3231-4e3a-893b-6d7f7cd32766" elementFormDefault="qualified">
    <xsd:import namespace="http://schemas.microsoft.com/office/2006/documentManagement/types"/>
    <xsd:import namespace="http://schemas.microsoft.com/office/infopath/2007/PartnerControls"/>
    <xsd:element name="Target_x0020_Audiences" ma:index="37" nillable="true" ma:displayName="Target Audiences" ma:internalName="Target_x0020_Audiences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 ma:index="34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ikesCount xmlns="http://schemas.microsoft.com/sharepoint/v3" xsi:nil="true"/>
    <d12e2661e9634d9aa98bbb375f31aced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Georgia World Congress Center</TermName>
          <TermId xmlns="http://schemas.microsoft.com/office/infopath/2007/PartnerControls">ea0ece34-59a6-4d43-8d9e-d0f9e2a2f1ce</TermId>
        </TermInfo>
      </Terms>
    </d12e2661e9634d9aa98bbb375f31aced>
    <Event_x0020_Start_x0020_Date xmlns="01c77077-aee4-4b5f-bd4e-9cd40a6fff29">2016-09-25T07:00:00+00:00</Event_x0020_Start_x0020_Date>
    <Target_x0020_Audiences xmlns="8ff673fc-3231-4e3a-893b-6d7f7cd32766" xsi:nil="true"/>
    <iaa5f83406f94009a0f6a3e890699ff7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Atlanta</TermName>
          <TermId xmlns="http://schemas.microsoft.com/office/infopath/2007/PartnerControls">01fb9831-5840-48a0-a576-3e48f42baa53</TermId>
        </TermInfo>
      </Terms>
    </iaa5f83406f94009a0f6a3e890699ff7>
    <External_x0020_Speaker xmlns="01c77077-aee4-4b5f-bd4e-9cd40a6fff29">Michael Kelley</External_x0020_Speaker>
    <m6878b9dd7994da4ba144f95347d99c6 xmlns="01c77077-aee4-4b5f-bd4e-9cd40a6fff29">
      <Terms xmlns="http://schemas.microsoft.com/office/infopath/2007/PartnerControls"/>
    </m6878b9dd7994da4ba144f95347d99c6>
    <Presentation_x0020_Date xmlns="01c77077-aee4-4b5f-bd4e-9cd40a6fff29">2016-09-28T04:00:00+00:00</Presentation_x0020_Date>
    <fc15c16204564de583b4c942b10d19ec xmlns="01c77077-aee4-4b5f-bd4e-9cd40a6fff29">
      <Terms xmlns="http://schemas.microsoft.com/office/infopath/2007/PartnerControls"/>
    </fc15c16204564de583b4c942b10d19ec>
    <mb2e01f7e2d8413988e28e59aa226eec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</TermName>
          <TermId xmlns="http://schemas.microsoft.com/office/infopath/2007/PartnerControls">9323c522-fe4b-4922-816b-10a1920d7afb</TermId>
        </TermInfo>
      </Terms>
    </mb2e01f7e2d8413988e28e59aa226eec>
    <MS_x0020_Content_x0020_Owner xmlns="01c77077-aee4-4b5f-bd4e-9cd40a6fff29">
      <UserInfo>
        <DisplayName/>
        <AccountId xsi:nil="true"/>
        <AccountType/>
      </UserInfo>
    </MS_x0020_Content_x0020_Owner>
    <Session_x0020_Code xmlns="01c77077-aee4-4b5f-bd4e-9cd40a6fff29">BRK2158</Session_x0020_Code>
    <Event_x0020_End_x0020_Date xmlns="01c77077-aee4-4b5f-bd4e-9cd40a6fff29">2016-09-30T07:00:00+00:00</Event_x0020_End_x0020_Date>
    <o1010385baed4da9b5076a6aa651d1e5 xmlns="01c77077-aee4-4b5f-bd4e-9cd40a6fff29">
      <Terms xmlns="http://schemas.microsoft.com/office/infopath/2007/PartnerControls"/>
    </o1010385baed4da9b5076a6aa651d1e5>
    <kc6d1bd9a46e4e5fbbbf99ca3de7a092 xmlns="01c77077-aee4-4b5f-bd4e-9cd40a6fff29">
      <Terms xmlns="http://schemas.microsoft.com/office/infopath/2007/PartnerControls"/>
    </kc6d1bd9a46e4e5fbbbf99ca3de7a092>
    <MS_x0020_Speaker xmlns="01c77077-aee4-4b5f-bd4e-9cd40a6fff29">
      <UserInfo>
        <DisplayName/>
        <AccountId xsi:nil="true"/>
        <AccountType/>
      </UserInfo>
    </MS_x0020_Speaker>
    <TaxKeywordTaxHTField xmlns="230e9df3-be65-4c73-a93b-d1236ebd677e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 2016</TermName>
          <TermId xmlns="http://schemas.microsoft.com/office/infopath/2007/PartnerControls">e2f6a88c-86f9-4b25-a2af-b5c3afa8c82a</TermId>
        </TermInfo>
      </Terms>
    </TaxKeywordTaxHTField>
    <TaxCatchAll xmlns="230e9df3-be65-4c73-a93b-d1236ebd677e">
      <Value>174</Value>
      <Value>177</Value>
      <Value>176</Value>
      <Value>175</Value>
    </TaxCatchAll>
    <NumberofDownloads xmlns="230e9df3-be65-4c73-a93b-d1236ebd677e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D8F288A-5131-4E80-AB86-F10FC03738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1c77077-aee4-4b5f-bd4e-9cd40a6fff29"/>
    <ds:schemaRef ds:uri="230e9df3-be65-4c73-a93b-d1236ebd677e"/>
    <ds:schemaRef ds:uri="8ff673fc-3231-4e3a-893b-6d7f7cd327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990F116-B58F-4255-B05B-DA3808E0E5C6}">
  <ds:schemaRefs>
    <ds:schemaRef ds:uri="http://purl.org/dc/elements/1.1/"/>
    <ds:schemaRef ds:uri="http://purl.org/dc/dcmitype/"/>
    <ds:schemaRef ds:uri="230e9df3-be65-4c73-a93b-d1236ebd677e"/>
    <ds:schemaRef ds:uri="http://schemas.microsoft.com/office/infopath/2007/PartnerControls"/>
    <ds:schemaRef ds:uri="http://schemas.microsoft.com/office/2006/metadata/properties"/>
    <ds:schemaRef ds:uri="01c77077-aee4-4b5f-bd4e-9cd40a6fff29"/>
    <ds:schemaRef ds:uri="http://schemas.microsoft.com/sharepoint/v3"/>
    <ds:schemaRef ds:uri="8ff673fc-3231-4e3a-893b-6d7f7cd32766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Microsoft_Ignite_2016_16x9_Template</Template>
  <TotalTime>581</TotalTime>
  <Words>735</Words>
  <Application>Microsoft Office PowerPoint</Application>
  <PresentationFormat>Personalizar</PresentationFormat>
  <Paragraphs>119</Paragraphs>
  <Slides>13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4</vt:i4>
      </vt:variant>
      <vt:variant>
        <vt:lpstr>Títulos de slides</vt:lpstr>
      </vt:variant>
      <vt:variant>
        <vt:i4>13</vt:i4>
      </vt:variant>
    </vt:vector>
  </HeadingPairs>
  <TitlesOfParts>
    <vt:vector size="22" baseType="lpstr">
      <vt:lpstr>Arial</vt:lpstr>
      <vt:lpstr>Consolas</vt:lpstr>
      <vt:lpstr>Segoe UI</vt:lpstr>
      <vt:lpstr>Segoe UI Light</vt:lpstr>
      <vt:lpstr>Wingdings</vt:lpstr>
      <vt:lpstr>5-50002_Ignite_Breakout_Template</vt:lpstr>
      <vt:lpstr>1_5-50002_Ignite_Breakout_Template</vt:lpstr>
      <vt:lpstr>5-30721_Build_2016_Template_Light</vt:lpstr>
      <vt:lpstr>5-30721_Build_2016_Template_Dark</vt:lpstr>
      <vt:lpstr>k6: descomplicando seus testes de carga e de performance</vt:lpstr>
      <vt:lpstr>Renato Groffe</vt:lpstr>
      <vt:lpstr>Renato Groffe - Comunidades</vt:lpstr>
      <vt:lpstr>Agenda</vt:lpstr>
      <vt:lpstr>Testes de carga e de performance</vt:lpstr>
      <vt:lpstr>Questões importantes na implementação de testes de carga e de performance</vt:lpstr>
      <vt:lpstr>Questões importantes na implementação de testes de carga e de performance</vt:lpstr>
      <vt:lpstr>Testes de carga e de performance</vt:lpstr>
      <vt:lpstr>k6: uma visão geral</vt:lpstr>
      <vt:lpstr>k6: uma visão geral</vt:lpstr>
      <vt:lpstr>k6: uma visão geral</vt:lpstr>
      <vt:lpstr>EXEMPLOS PRÁTICOS</vt:lpstr>
      <vt:lpstr>OBRIGADO!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See why Microsoft loves Linux and Open Source</dc:title>
  <dc:subject>&lt;Speech title here&gt;</dc:subject>
  <dc:creator>Michael Kelley (OSTC)</dc:creator>
  <cp:keywords>Microsoft Ignite 2016</cp:keywords>
  <dc:description>Template: Mitchell Derrey, Silverfox Productions_x000d_
Formatting: _x000d_
Audience Type:</dc:description>
  <cp:lastModifiedBy>Renato Groffe</cp:lastModifiedBy>
  <cp:revision>439</cp:revision>
  <dcterms:created xsi:type="dcterms:W3CDTF">2016-08-05T22:03:34Z</dcterms:created>
  <dcterms:modified xsi:type="dcterms:W3CDTF">2025-05-16T22:13:56Z</dcterms:modified>
  <cp:category>Microsoft Ignite 2016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0x01010031DCF4CA090F824DB1E4CCBB6B9D64EA00101E8AAD132F8F4D96340D6376C8BB3E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>177;#Georgia World Congress Center|ea0ece34-59a6-4d43-8d9e-d0f9e2a2f1ce</vt:lpwstr>
  </property>
  <property fmtid="{D5CDD505-2E9C-101B-9397-08002B2CF9AE}" pid="7" name="Track">
    <vt:lpwstr/>
  </property>
  <property fmtid="{D5CDD505-2E9C-101B-9397-08002B2CF9AE}" pid="8" name="Event Location">
    <vt:lpwstr>176;#Atlanta|01fb9831-5840-48a0-a576-3e48f42baa53</vt:lpwstr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>174;#Microsoft Ignite 2016|e2f6a88c-86f9-4b25-a2af-b5c3afa8c82a</vt:lpwstr>
  </property>
  <property fmtid="{D5CDD505-2E9C-101B-9397-08002B2CF9AE}" pid="12" name="Audience1">
    <vt:lpwstr/>
  </property>
  <property fmtid="{D5CDD505-2E9C-101B-9397-08002B2CF9AE}" pid="13" name="Event Name">
    <vt:lpwstr>175;#Microsoft Ignite|9323c522-fe4b-4922-816b-10a1920d7afb</vt:lpwstr>
  </property>
</Properties>
</file>