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690" r:id="rId9"/>
    <p:sldId id="1518" r:id="rId10"/>
    <p:sldId id="1766" r:id="rId11"/>
    <p:sldId id="1706" r:id="rId12"/>
    <p:sldId id="1709" r:id="rId13"/>
    <p:sldId id="1705" r:id="rId14"/>
    <p:sldId id="1707" r:id="rId15"/>
    <p:sldId id="1765" r:id="rId16"/>
    <p:sldId id="1615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6"/>
            <p14:sldId id="1706"/>
            <p14:sldId id="1709"/>
            <p14:sldId id="1705"/>
            <p14:sldId id="1707"/>
            <p14:sldId id="1765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5/17/2024 6:02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5/17/2024 6:02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6:06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5/17/2024 6:02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6:10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4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6:15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5/17/2024 6:31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hyperlink" Target="https://github.com/renatogroffe/kind_4alltests-2024-05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5" Type="http://schemas.openxmlformats.org/officeDocument/2006/relationships/image" Target="../media/image26.png"/><Relationship Id="rId10" Type="http://schemas.openxmlformats.org/officeDocument/2006/relationships/image" Target="../media/image15.sv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7.png"/><Relationship Id="rId3" Type="http://schemas.openxmlformats.org/officeDocument/2006/relationships/hyperlink" Target="https://github.com/renatogroffe/kind_4alltests-2024-05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5" Type="http://schemas.openxmlformats.org/officeDocument/2006/relationships/image" Target="../media/image26.png"/><Relationship Id="rId10" Type="http://schemas.openxmlformats.org/officeDocument/2006/relationships/image" Target="../media/image15.sv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 err="1"/>
              <a:t>kind</a:t>
            </a:r>
            <a:r>
              <a:rPr lang="pt-BR" b="1" dirty="0"/>
              <a:t>: Implementando e Automatizando</a:t>
            </a:r>
            <a:br>
              <a:rPr lang="pt-BR" b="1" dirty="0"/>
            </a:br>
            <a:r>
              <a:rPr lang="pt-BR" b="1" dirty="0"/>
              <a:t>Testes de Integração para </a:t>
            </a:r>
            <a:r>
              <a:rPr lang="pt-BR" b="1" dirty="0" err="1"/>
              <a:t>Kubernetes</a:t>
            </a:r>
            <a:endParaRPr lang="pt-BR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802581-6798-44E5-B8C6-ADA6B5A9E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2443" y="4007805"/>
            <a:ext cx="1322639" cy="13226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F840858-BCB0-4072-BEF9-B2CB7DE5B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09" y="2692721"/>
            <a:ext cx="1479559" cy="147955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BC39A5F-B40C-B806-2B74-548D56EF9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2390" y="2771783"/>
            <a:ext cx="1876325" cy="11562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045DB6-665B-7782-DCF8-C5A9C4D52D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9358" r="31153" b="27022"/>
          <a:stretch/>
        </p:blipFill>
        <p:spPr>
          <a:xfrm>
            <a:off x="8587064" y="2545527"/>
            <a:ext cx="1556362" cy="146227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FB19B4C-2721-D031-452B-A39ACBD661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1594" y="4084338"/>
            <a:ext cx="1169575" cy="1169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E712B4-983A-DC6E-604C-4B32888D8B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0594" y="4082477"/>
            <a:ext cx="1145487" cy="13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Solução/Software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2251"/>
            <a:ext cx="11810999" cy="15204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kind</a:t>
            </a:r>
            <a:r>
              <a:rPr lang="pt-BR" sz="2800" dirty="0">
                <a:solidFill>
                  <a:srgbClr val="494949"/>
                </a:solidFill>
              </a:rPr>
              <a:t>: uma visão geral do projeto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de Integração: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Exemplos práticos utilizando </a:t>
            </a:r>
            <a:r>
              <a:rPr lang="pt-BR" sz="2800" dirty="0" err="1">
                <a:solidFill>
                  <a:srgbClr val="494949"/>
                </a:solidFill>
              </a:rPr>
              <a:t>kind</a:t>
            </a:r>
            <a:r>
              <a:rPr lang="pt-BR" sz="2800" dirty="0">
                <a:solidFill>
                  <a:srgbClr val="494949"/>
                </a:solidFill>
              </a:rPr>
              <a:t>, Azure </a:t>
            </a:r>
            <a:r>
              <a:rPr lang="pt-BR" sz="2800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GitHub </a:t>
            </a:r>
            <a:r>
              <a:rPr lang="pt-BR" sz="2800" dirty="0" err="1">
                <a:solidFill>
                  <a:srgbClr val="494949"/>
                </a:solidFill>
              </a:rPr>
              <a:t>Actions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634575-EFF2-3C43-B1B6-97EBFC39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0216" y="4772997"/>
            <a:ext cx="1322639" cy="1322639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72FD738-C858-B498-F7E2-8290CBD30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82" y="3457913"/>
            <a:ext cx="1479559" cy="147955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53F15F3-B022-4D72-822A-0F43351FB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0163" y="3536975"/>
            <a:ext cx="1876325" cy="11562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A375C01-41F3-FFD5-0AF7-046784F1A2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358" r="31153" b="27022"/>
          <a:stretch/>
        </p:blipFill>
        <p:spPr>
          <a:xfrm>
            <a:off x="5684837" y="3310719"/>
            <a:ext cx="1556362" cy="146227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42484C26-84DB-31C4-5837-39EC777254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9367" y="4849530"/>
            <a:ext cx="1169575" cy="1169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CEF776-5F97-8E6F-8F29-C8913008F6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8367" y="4847669"/>
            <a:ext cx="1145487" cy="13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https://github.com/renatogroffe/kind_4alltests-2024-05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260C91-576F-8464-FA94-E61DEE65A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037" y="4760277"/>
            <a:ext cx="1041538" cy="10415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951F7F-7F25-87B1-120F-F1AA31815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1240" y="4829039"/>
            <a:ext cx="1041537" cy="10415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711282-D3EB-5D7D-43E2-18B3C564AA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58" r="31153" b="27022"/>
          <a:stretch/>
        </p:blipFill>
        <p:spPr>
          <a:xfrm>
            <a:off x="1527628" y="4778765"/>
            <a:ext cx="1232776" cy="1158252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96FD506A-CCB3-00D8-04DB-2700D01B3B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911" y="4924974"/>
            <a:ext cx="813299" cy="813299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8DD5C54-6695-F487-0F59-0311F5ECB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1927" y="4977396"/>
            <a:ext cx="1337830" cy="824419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6DAB1BBB-33B6-F764-3925-49CD758B039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67565"/>
          <a:stretch/>
        </p:blipFill>
        <p:spPr>
          <a:xfrm>
            <a:off x="8230906" y="4829039"/>
            <a:ext cx="1091416" cy="1020514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2E1D2E41-10E9-CF69-CAFC-BC9FF421DF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60817" y="4777276"/>
            <a:ext cx="1044971" cy="1044971"/>
          </a:xfrm>
          <a:prstGeom prst="rect">
            <a:avLst/>
          </a:prstGeom>
        </p:spPr>
      </p:pic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AB3782E6-4702-C428-9B95-909EF6ED33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82731" y="119800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27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kind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46658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criação de clusters </a:t>
            </a: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locais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Cluster executando como um </a:t>
            </a:r>
            <a:r>
              <a:rPr lang="pt-BR" sz="32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ferramenta de 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dirty="0">
                <a:solidFill>
                  <a:srgbClr val="494949"/>
                </a:solidFill>
                <a:hlinkClick r:id="rId3"/>
              </a:rPr>
              <a:t>https://kind.sigs.k8s.io/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EB347B-94F6-2500-ACAC-CE0DA2118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0437" y="2054671"/>
            <a:ext cx="3404326" cy="209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C7FD9-A12D-72B2-D5B9-B0ADDDCAF6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8885237" y="429012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kind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9272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em ambientes de automação </a:t>
            </a:r>
            <a:r>
              <a:rPr lang="pt-BR" sz="3200" b="1" dirty="0">
                <a:solidFill>
                  <a:srgbClr val="494949"/>
                </a:solidFill>
              </a:rPr>
              <a:t>(Azure </a:t>
            </a:r>
            <a:r>
              <a:rPr lang="pt-BR" sz="3200" b="1" dirty="0" err="1">
                <a:solidFill>
                  <a:srgbClr val="494949"/>
                </a:solidFill>
              </a:rPr>
              <a:t>DevOps</a:t>
            </a:r>
            <a:r>
              <a:rPr lang="pt-BR" sz="3200" b="1" dirty="0">
                <a:solidFill>
                  <a:srgbClr val="494949"/>
                </a:solidFill>
              </a:rPr>
              <a:t>, GitHub </a:t>
            </a:r>
            <a:r>
              <a:rPr lang="pt-BR" sz="3200" b="1" dirty="0" err="1">
                <a:solidFill>
                  <a:srgbClr val="494949"/>
                </a:solidFill>
              </a:rPr>
              <a:t>Actions</a:t>
            </a:r>
            <a:r>
              <a:rPr lang="pt-BR" sz="3200" b="1" dirty="0">
                <a:solidFill>
                  <a:srgbClr val="494949"/>
                </a:solidFill>
              </a:rPr>
              <a:t>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Estruturas e ferramentas usadas com um cluster na nuvem também são possíveis</a:t>
            </a:r>
            <a:br>
              <a:rPr lang="pt-BR" sz="3200" dirty="0">
                <a:solidFill>
                  <a:srgbClr val="494949"/>
                </a:solidFill>
              </a:rPr>
            </a:b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dirty="0">
                <a:solidFill>
                  <a:srgbClr val="494949"/>
                </a:solidFill>
                <a:hlinkClick r:id="rId3"/>
              </a:rPr>
              <a:t>https://kind.sigs.k8s.io/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EB347B-94F6-2500-ACAC-CE0DA2118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0437" y="2054671"/>
            <a:ext cx="3404326" cy="209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C7FD9-A12D-72B2-D5B9-B0ADDDCAF6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8885237" y="429012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96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dirty="0">
                <a:solidFill>
                  <a:schemeClr val="accent3">
                    <a:lumMod val="75000"/>
                  </a:schemeClr>
                </a:solidFill>
              </a:rPr>
              <a:t>Como o GitHub </a:t>
            </a:r>
            <a:r>
              <a:rPr lang="pt-BR" sz="4200" dirty="0" err="1">
                <a:solidFill>
                  <a:schemeClr val="accent3">
                    <a:lumMod val="75000"/>
                  </a:schemeClr>
                </a:solidFill>
              </a:rPr>
              <a:t>Actions</a:t>
            </a:r>
            <a:r>
              <a:rPr lang="pt-BR" sz="4200" dirty="0">
                <a:solidFill>
                  <a:schemeClr val="accent3">
                    <a:lumMod val="75000"/>
                  </a:schemeClr>
                </a:solidFill>
              </a:rPr>
              <a:t> e o Azure </a:t>
            </a:r>
            <a:r>
              <a:rPr lang="pt-BR" sz="4200" dirty="0" err="1">
                <a:solidFill>
                  <a:schemeClr val="accent3">
                    <a:lumMod val="75000"/>
                  </a:schemeClr>
                </a:solidFill>
              </a:rPr>
              <a:t>DevOps</a:t>
            </a:r>
            <a:r>
              <a:rPr lang="pt-BR" sz="4200" dirty="0">
                <a:solidFill>
                  <a:schemeClr val="accent3">
                    <a:lumMod val="75000"/>
                  </a:schemeClr>
                </a:solidFill>
              </a:rPr>
              <a:t> ajudam?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1180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Virtual </a:t>
            </a:r>
            <a:r>
              <a:rPr lang="pt-BR" sz="3600" b="1" dirty="0" err="1">
                <a:solidFill>
                  <a:srgbClr val="494949"/>
                </a:solidFill>
              </a:rPr>
              <a:t>environments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containers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Dezenas de ferramentas pré-instaladas (incluindo o próprio </a:t>
            </a:r>
            <a:r>
              <a:rPr lang="pt-BR" sz="3600" b="1" dirty="0" err="1">
                <a:solidFill>
                  <a:srgbClr val="494949"/>
                </a:solidFill>
              </a:rPr>
              <a:t>kind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BF8C9-52AE-4711-7CE8-71F2AE02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7" y="3497262"/>
            <a:ext cx="1322639" cy="132263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CEAE02F-2C6A-3ABE-4564-276FA376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7237" y="2016486"/>
            <a:ext cx="1876325" cy="11562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CC15765-CFD0-07DC-5671-E84340381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4037" y="3650326"/>
            <a:ext cx="1169575" cy="11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https://github.com/renatogroffe/kind_4alltests-2024-05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260C91-576F-8464-FA94-E61DEE65A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037" y="4760277"/>
            <a:ext cx="1041538" cy="10415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951F7F-7F25-87B1-120F-F1AA31815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1240" y="4829039"/>
            <a:ext cx="1041537" cy="104153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E711282-D3EB-5D7D-43E2-18B3C564AA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58" r="31153" b="27022"/>
          <a:stretch/>
        </p:blipFill>
        <p:spPr>
          <a:xfrm>
            <a:off x="1527628" y="4778765"/>
            <a:ext cx="1232776" cy="1158252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96FD506A-CCB3-00D8-04DB-2700D01B3B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911" y="4924974"/>
            <a:ext cx="813299" cy="813299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28DD5C54-6695-F487-0F59-0311F5ECB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1927" y="4977396"/>
            <a:ext cx="1337830" cy="824419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6DAB1BBB-33B6-F764-3925-49CD758B039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67565"/>
          <a:stretch/>
        </p:blipFill>
        <p:spPr>
          <a:xfrm>
            <a:off x="8230906" y="4829039"/>
            <a:ext cx="1091416" cy="1020514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2E1D2E41-10E9-CF69-CAFC-BC9FF421DF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60817" y="4777276"/>
            <a:ext cx="1044971" cy="1044971"/>
          </a:xfrm>
          <a:prstGeom prst="rect">
            <a:avLst/>
          </a:prstGeom>
        </p:spPr>
      </p:pic>
      <p:pic>
        <p:nvPicPr>
          <p:cNvPr id="23" name="Imagem 22" descr="Código QR&#10;&#10;Descrição gerada automaticamente">
            <a:extLst>
              <a:ext uri="{FF2B5EF4-FFF2-40B4-BE49-F238E27FC236}">
                <a16:creationId xmlns:a16="http://schemas.microsoft.com/office/drawing/2014/main" id="{AB3782E6-4702-C428-9B95-909EF6ED33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82731" y="119800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661</TotalTime>
  <Words>570</Words>
  <Application>Microsoft Office PowerPoint</Application>
  <PresentationFormat>Personalizar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kind: Implementando e Automatizando Testes de Integração para Kubernetes</vt:lpstr>
      <vt:lpstr>Renato Groffe</vt:lpstr>
      <vt:lpstr>Agenda</vt:lpstr>
      <vt:lpstr>Conteúdos desta apresentação</vt:lpstr>
      <vt:lpstr>O projeto kind</vt:lpstr>
      <vt:lpstr>O projeto kind</vt:lpstr>
      <vt:lpstr>Testes de Integração: uma visão geral</vt:lpstr>
      <vt:lpstr>Como o GitHub Actions e o Azure DevOps ajudam?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451</cp:revision>
  <dcterms:created xsi:type="dcterms:W3CDTF">2016-08-05T22:03:34Z</dcterms:created>
  <dcterms:modified xsi:type="dcterms:W3CDTF">2024-05-17T09:36:04Z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