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1"/>
  </p:notesMasterIdLst>
  <p:handoutMasterIdLst>
    <p:handoutMasterId r:id="rId22"/>
  </p:handoutMasterIdLst>
  <p:sldIdLst>
    <p:sldId id="1393" r:id="rId8"/>
    <p:sldId id="1707" r:id="rId9"/>
    <p:sldId id="1830" r:id="rId10"/>
    <p:sldId id="1518" r:id="rId11"/>
    <p:sldId id="1824" r:id="rId12"/>
    <p:sldId id="1821" r:id="rId13"/>
    <p:sldId id="1826" r:id="rId14"/>
    <p:sldId id="1817" r:id="rId15"/>
    <p:sldId id="1812" r:id="rId16"/>
    <p:sldId id="1815" r:id="rId17"/>
    <p:sldId id="1831" r:id="rId18"/>
    <p:sldId id="1828" r:id="rId19"/>
    <p:sldId id="1750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07"/>
            <p14:sldId id="1830"/>
            <p14:sldId id="1518"/>
            <p14:sldId id="1824"/>
            <p14:sldId id="1821"/>
            <p14:sldId id="1826"/>
            <p14:sldId id="1817"/>
            <p14:sldId id="1812"/>
            <p14:sldId id="1815"/>
          </p14:sldIdLst>
        </p14:section>
        <p14:section name="Finalizando" id="{CF622469-3E87-46BA-8ED6-912C47B00EF3}">
          <p14:sldIdLst>
            <p14:sldId id="1831"/>
            <p14:sldId id="1828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6896C-F711-4682-8EAE-FC8AC9DAC39C}" v="1698" dt="2025-08-20T18:28:52.689"/>
    <p1510:client id="{B47DCE5D-CDB6-27A6-09DB-752FF79438BF}" v="418" dt="2025-08-20T17:45: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79472" autoAdjust="0"/>
  </p:normalViewPr>
  <p:slideViewPr>
    <p:cSldViewPr>
      <p:cViewPr varScale="1">
        <p:scale>
          <a:sx n="71" d="100"/>
          <a:sy n="71" d="100"/>
        </p:scale>
        <p:origin x="-269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8/20/2025 10:48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8/20/2025 10:48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8/20/2025 10:48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BF927-ACA4-F9C3-FA07-4B9F7318D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98A4CAE-93EF-BB18-2C57-A1AA2F4FA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DA57D6F-CB28-B9D8-1A3C-78DC7C613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22240C4-2154-4D09-4525-BC0CA57CF44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FC962-3A65-E210-AACB-AAA0900F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B23C1C8-0B90-8A22-6787-70B0DA9FEF1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8/20/2025 10:48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547A1-C2EB-B88C-C2EE-6B3839C1E8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7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7CD5F-A957-2486-E570-13ABF4629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0E150-6C7C-663D-CB5B-BC5091184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F6217-4B5E-9776-6A5D-73A904F33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61736D9-C4CA-341C-5F63-DB9D4283AEB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F603-05E7-2C4F-FF82-9C13ECE1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FE8665-83D1-12FB-6702-A61E87F87C9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8/20/2025 11:28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AC580-6BD2-13A1-AE9E-970FEF5853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3023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1309E-392C-0300-ACEB-C0F8013F9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9553CA-C86C-27D6-77F5-46B28F1E7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FD15C35-36DE-A898-2D30-029671C1F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AA39B892-E31F-44C8-90A3-78215ECFA0B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BE7F39-334A-7C04-14B4-892A73F61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7A4CA4D-B597-F5E1-6179-10208DD99DE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8/20/2025 11:13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99C6303-F7A2-185D-F564-A4BBC28AA2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86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8/20/2025 10:48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7353D-B347-ACA1-A000-98270535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D74A7F-51D4-C23C-C07C-93085CCE41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CCC8FFE-6306-B300-5AAA-DFDBA8242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A38DDF1-255A-89FD-CDA1-BCC17E9DD4B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A63574-B44A-9021-F558-389AF558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D4C5CE3-DAF8-E71C-E84C-1B53345AD09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8/20/2025 11:15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245F2-113C-DF42-187A-1351DE8251D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8/20/2025 10:48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50E1B-9B13-AB01-EB13-9FA92E46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4E6F95-F0F4-8AEF-81D0-C0978A51F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74A610-C848-83D2-D843-C3A4DE52A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4D361A1-9C79-0076-B4B2-FC820A92999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01309-B3AC-9B6C-EE64-925EC2D8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2BC5179-4CC5-B5DF-5FEE-B51ABD2BA94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8/20/2025 10:58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C7A93F-74AC-2D6E-C48F-1397AAB227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8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DB979-83B4-44A6-1009-80F883F99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E7BA230-6F1D-2512-BD51-9AFD352C9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5B5DA1-0621-7263-CC52-DCCAAD3D5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E614D36-D1AA-B41D-FA4C-33E0F69BDE6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DC170-C085-12D2-1CC7-E29A0EE4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323DF6-249B-E215-9595-868228D96B1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8/20/2025 10:57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523ABC-E109-34DE-9C4F-A948410C77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91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A152-D77A-36BB-E89C-AEB414060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06164C-BC18-FA15-9FA7-3677EE90F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146C92-235A-01EA-78EE-5797B3962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CC4E3838-196D-A233-595A-708CEEFE095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4E9D7C-3217-39DE-4E0B-A979DB2B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2A71E4F-1442-AE35-1CD9-05ED65F322E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8/20/2025 10:59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36D033-0E9E-7245-FC1D-16E07775EC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5B71-82AC-A307-2167-063F5A62F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16B90E-C3B7-A917-FFAC-0891A4B36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C1598A-0786-D0F9-9CC2-195FFDBB7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987A26C-C085-8164-222B-1CD0BFEC90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A6D47-9457-40B9-A683-8672E251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7977A7B-4553-A9BD-FBD8-B8FA4CE2074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8/20/2025 10:51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D5FA0C-94DF-0680-148A-C981343B99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84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8/20/2025 10:48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/>
              <a:t>.NET + MCP</a:t>
            </a:r>
            <a:br>
              <a:rPr lang="pt-BR" b="1" dirty="0"/>
            </a:br>
            <a:r>
              <a:rPr lang="pt-BR" sz="4400" b="1" dirty="0"/>
              <a:t>Integrando com facilidade soluções de Inteligência Artificial a suas aplicações!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93166F4-0C26-A656-FAB3-8DF7787124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397621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B70AE95-B36F-C0D7-451D-A283ACFD08A3}"/>
              </a:ext>
            </a:extLst>
          </p:cNvPr>
          <p:cNvSpPr txBox="1">
            <a:spLocks/>
          </p:cNvSpPr>
          <p:nvPr/>
        </p:nvSpPr>
        <p:spPr bwMode="white">
          <a:xfrm>
            <a:off x="849280" y="3987417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Milton Camara Gomes</a:t>
            </a:r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miltoncamara</a:t>
            </a:r>
            <a:br>
              <a:rPr lang="en-US" sz="2400" dirty="0"/>
            </a:br>
            <a:r>
              <a:rPr lang="en-US" sz="2400" dirty="0"/>
              <a:t>youtube.com/</a:t>
            </a:r>
            <a:r>
              <a:rPr lang="en-US" sz="2400" dirty="0" err="1"/>
              <a:t>azurenapratica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5" name="Imagem 14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ABEAFB6C-3C2B-459E-33E8-DA2A8181B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656" y="6040906"/>
            <a:ext cx="2052933" cy="64872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A992023-6B5D-A4A0-8DEA-878D9FCA05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0637" y="5804279"/>
            <a:ext cx="1786953" cy="1121983"/>
          </a:xfrm>
          <a:prstGeom prst="rect">
            <a:avLst/>
          </a:prstGeom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5EB898B6-BD41-1487-85F9-339746E47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730" y="3380988"/>
            <a:ext cx="1399297" cy="1399297"/>
          </a:xfrm>
          <a:prstGeom prst="rect">
            <a:avLst/>
          </a:prstGeom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FCF51A0C-1110-0E18-EA0E-DBB9A8EEAB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335" y="3335425"/>
            <a:ext cx="1444859" cy="1444859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DAB3D7D9-23AC-E832-BBBF-438759640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04237" y="3380988"/>
            <a:ext cx="1399296" cy="13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6DDCD-A12A-02A5-F00D-EE28511E5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50085-E9E2-4651-B6AC-01CC0A71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 Light"/>
              </a:rPr>
              <a:t>Implementando MCPs com .NET</a:t>
            </a:r>
            <a:endParaRPr lang="pt-BR">
              <a:solidFill>
                <a:schemeClr val="accent3">
                  <a:lumMod val="75000"/>
                </a:schemeClr>
              </a:solidFill>
              <a:cs typeface="Segoe UI Light"/>
            </a:endParaRPr>
          </a:p>
          <a:p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F062D3-3D68-72BB-E568-5DEA5495D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208571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Novos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para IA </a:t>
            </a:r>
            <a:r>
              <a:rPr lang="pt-BR" sz="2800" b="1" dirty="0">
                <a:solidFill>
                  <a:srgbClr val="494949"/>
                </a:solidFill>
              </a:rPr>
              <a:t>(ainda em Preview):</a:t>
            </a:r>
            <a:endParaRPr lang="pt-BR" sz="2800" b="1" dirty="0">
              <a:solidFill>
                <a:srgbClr val="494949"/>
              </a:solidFill>
              <a:cs typeface="Segoe UI Light"/>
            </a:endParaRPr>
          </a:p>
          <a:p>
            <a:br>
              <a:rPr lang="pt-BR" sz="2800" dirty="0">
                <a:solidFill>
                  <a:srgbClr val="494949"/>
                </a:solidFill>
                <a:cs typeface="Segoe UI Light"/>
              </a:rPr>
            </a:br>
            <a:r>
              <a:rPr lang="pt-BR" sz="2000" dirty="0">
                <a:solidFill>
                  <a:srgbClr val="494949"/>
                </a:solidFill>
                <a:latin typeface="Consolas"/>
                <a:cs typeface="Segoe UI Light"/>
              </a:rPr>
              <a:t>    </a:t>
            </a:r>
            <a:r>
              <a:rPr lang="pt-BR" sz="2000" dirty="0" err="1">
                <a:solidFill>
                  <a:srgbClr val="494949"/>
                </a:solidFill>
                <a:latin typeface="Consolas"/>
                <a:cs typeface="Segoe UI Light"/>
              </a:rPr>
              <a:t>dotnet</a:t>
            </a:r>
            <a:r>
              <a:rPr lang="pt-BR" sz="2000" dirty="0">
                <a:solidFill>
                  <a:srgbClr val="494949"/>
                </a:solidFill>
                <a:latin typeface="Consolas"/>
                <a:cs typeface="Segoe UI Light"/>
              </a:rPr>
              <a:t> new </a:t>
            </a:r>
            <a:r>
              <a:rPr lang="pt-BR" sz="2000" dirty="0" err="1">
                <a:solidFill>
                  <a:srgbClr val="494949"/>
                </a:solidFill>
                <a:latin typeface="Consolas"/>
                <a:cs typeface="Segoe UI Light"/>
              </a:rPr>
              <a:t>install</a:t>
            </a:r>
            <a:r>
              <a:rPr lang="pt-BR" sz="2000" dirty="0">
                <a:solidFill>
                  <a:srgbClr val="494949"/>
                </a:solidFill>
                <a:latin typeface="Consolas"/>
                <a:cs typeface="Segoe UI Light"/>
              </a:rPr>
              <a:t> </a:t>
            </a:r>
            <a:r>
              <a:rPr lang="pt-BR" sz="2000" dirty="0" err="1">
                <a:solidFill>
                  <a:srgbClr val="494949"/>
                </a:solidFill>
                <a:latin typeface="Consolas"/>
                <a:cs typeface="Segoe UI Light"/>
              </a:rPr>
              <a:t>Microsoft.Extensions.AI.Templates</a:t>
            </a:r>
            <a:endParaRPr lang="pt-BR" sz="2000" dirty="0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,Sans-Serif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  <a:cs typeface="Segoe UI Light"/>
              </a:rPr>
              <a:t>Template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 para MCP:</a:t>
            </a:r>
            <a:endParaRPr lang="pt-BR" sz="2800">
              <a:solidFill>
                <a:srgbClr val="494949"/>
              </a:solidFill>
              <a:cs typeface="Segoe UI Light"/>
            </a:endParaRPr>
          </a:p>
          <a:p>
            <a:br>
              <a:rPr lang="pt-BR" sz="2000" dirty="0">
                <a:solidFill>
                  <a:srgbClr val="494949"/>
                </a:solidFill>
                <a:cs typeface="Segoe UI Light"/>
              </a:rPr>
            </a:br>
            <a:r>
              <a:rPr lang="pt-BR" sz="2000" dirty="0">
                <a:solidFill>
                  <a:srgbClr val="494949"/>
                </a:solidFill>
                <a:latin typeface="Consolas"/>
                <a:cs typeface="Segoe UI Light"/>
              </a:rPr>
              <a:t>    </a:t>
            </a:r>
            <a:r>
              <a:rPr lang="pt-BR" sz="2000" dirty="0" err="1">
                <a:solidFill>
                  <a:srgbClr val="494949"/>
                </a:solidFill>
                <a:latin typeface="Consolas"/>
                <a:cs typeface="Segoe UI Light"/>
              </a:rPr>
              <a:t>dotnet</a:t>
            </a:r>
            <a:r>
              <a:rPr lang="pt-BR" sz="2000" dirty="0">
                <a:solidFill>
                  <a:srgbClr val="494949"/>
                </a:solidFill>
                <a:latin typeface="Consolas"/>
                <a:cs typeface="Segoe UI Light"/>
              </a:rPr>
              <a:t> new </a:t>
            </a:r>
            <a:r>
              <a:rPr lang="pt-BR" sz="2000" dirty="0" err="1">
                <a:solidFill>
                  <a:srgbClr val="494949"/>
                </a:solidFill>
                <a:latin typeface="Consolas"/>
                <a:cs typeface="Segoe UI Light"/>
              </a:rPr>
              <a:t>mcp</a:t>
            </a:r>
            <a:r>
              <a:rPr lang="pt-BR" sz="2000" dirty="0">
                <a:solidFill>
                  <a:srgbClr val="494949"/>
                </a:solidFill>
                <a:latin typeface="Consolas"/>
                <a:cs typeface="Segoe UI Light"/>
              </a:rPr>
              <a:t> –n </a:t>
            </a:r>
            <a:r>
              <a:rPr lang="pt-BR" sz="2000" dirty="0" err="1">
                <a:solidFill>
                  <a:srgbClr val="494949"/>
                </a:solidFill>
                <a:latin typeface="Consolas"/>
                <a:cs typeface="Segoe UI Light"/>
              </a:rPr>
              <a:t>SampleMCP</a:t>
            </a:r>
            <a:r>
              <a:rPr lang="pt-BR" sz="2000" dirty="0">
                <a:solidFill>
                  <a:srgbClr val="494949"/>
                </a:solidFill>
                <a:latin typeface="Consolas"/>
                <a:cs typeface="Segoe UI Light"/>
              </a:rPr>
              <a:t> </a:t>
            </a:r>
          </a:p>
          <a:p>
            <a:pPr marL="571500" indent="-571500">
              <a:buFont typeface="Arial,Sans-Serif" pitchFamily="34" charset="0"/>
              <a:buChar char="•"/>
            </a:pPr>
            <a:endParaRPr lang="pt-BR" sz="1900" b="1">
              <a:solidFill>
                <a:srgbClr val="494949"/>
              </a:solidFill>
              <a:cs typeface="Segoe UI Ligh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83E3A1D2-A295-84AA-4909-A7CBFADF43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551" y="1131217"/>
            <a:ext cx="1828800" cy="1828800"/>
          </a:xfrm>
          <a:prstGeom prst="rect">
            <a:avLst/>
          </a:prstGeom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7223188C-6E5B-8CF8-A344-8A080C5DF6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522" y="4948907"/>
            <a:ext cx="1444859" cy="144485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F548AF5F-8B15-DE8F-348C-05329F397A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0522" y="3254814"/>
            <a:ext cx="1399296" cy="13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516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7646A-2E67-CC59-5FC2-E7A103AC4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AAF2CEA3-94DB-24B3-0363-4543450C5DBE}"/>
              </a:ext>
            </a:extLst>
          </p:cNvPr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4E51763-EB4E-EE7E-B063-5E00719420E2}"/>
                </a:ext>
              </a:extLst>
            </p:cNvPr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0C0862C-4598-7E87-0AB3-50164268B5A7}"/>
                </a:ext>
              </a:extLst>
            </p:cNvPr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11AE81-B8F0-2410-4695-590E70D6E5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44767CCD-5F3D-C214-59DB-D605063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654508"/>
            <a:ext cx="4876800" cy="2179058"/>
          </a:xfrm>
        </p:spPr>
        <p:txBody>
          <a:bodyPr/>
          <a:lstStyle/>
          <a:p>
            <a:r>
              <a:rPr lang="pt-BR" dirty="0">
                <a:gradFill>
                  <a:gsLst>
                    <a:gs pos="6195">
                      <a:srgbClr val="FFFFFF"/>
                    </a:gs>
                    <a:gs pos="24779">
                      <a:srgbClr val="FFFFFF"/>
                    </a:gs>
                  </a:gsLst>
                  <a:lin ang="5400000" scaled="0"/>
                </a:gradFill>
                <a:cs typeface="Segoe UI"/>
              </a:rPr>
              <a:t>EXEMPLOS PRÁTICOS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702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845F7-0E33-53B0-C643-6AE316A80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EC0C7-2EE6-B867-11D7-D2A5134D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9CFAEF96-9631-7397-4600-537F1EFB39C6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6278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dirty="0">
                <a:solidFill>
                  <a:schemeClr val="bg1"/>
                </a:solidFill>
                <a:ea typeface="+mj-lt"/>
                <a:cs typeface="+mj-lt"/>
              </a:rPr>
              <a:t>github.com/</a:t>
            </a:r>
            <a:r>
              <a:rPr lang="pt-BR" sz="3200" err="1">
                <a:solidFill>
                  <a:schemeClr val="bg1"/>
                </a:solidFill>
                <a:ea typeface="+mj-lt"/>
                <a:cs typeface="+mj-lt"/>
              </a:rPr>
              <a:t>renatogroffe</a:t>
            </a:r>
            <a:r>
              <a:rPr lang="pt-BR" sz="3200" dirty="0">
                <a:solidFill>
                  <a:schemeClr val="bg1"/>
                </a:solidFill>
                <a:ea typeface="+mj-lt"/>
                <a:cs typeface="+mj-lt"/>
              </a:rPr>
              <a:t>/mcp-dotnetsp-xp_2025-08</a:t>
            </a:r>
            <a:endParaRPr lang="pt-BR" sz="3200">
              <a:solidFill>
                <a:schemeClr val="bg1"/>
              </a:solidFill>
              <a:cs typeface="Segoe UI Light"/>
            </a:endParaRPr>
          </a:p>
        </p:txBody>
      </p:sp>
      <p:pic>
        <p:nvPicPr>
          <p:cNvPr id="3" name="Imagem 2" descr="Ícone&#10;&#10;O conteúdo gerado por IA pode estar incorreto.">
            <a:extLst>
              <a:ext uri="{FF2B5EF4-FFF2-40B4-BE49-F238E27FC236}">
                <a16:creationId xmlns:a16="http://schemas.microsoft.com/office/drawing/2014/main" id="{4D8F78FD-E26C-9BEB-F02C-D9D37B0DB0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082" y="4716462"/>
            <a:ext cx="1399297" cy="1399297"/>
          </a:xfrm>
          <a:prstGeom prst="rect">
            <a:avLst/>
          </a:prstGeom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6AFD2B19-BB7A-9DA7-0F78-DA0D4E871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87" y="4670899"/>
            <a:ext cx="1444859" cy="144485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88681FA-CD12-8502-5D91-2703BB4A1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589" y="4716462"/>
            <a:ext cx="1399296" cy="139929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1D2BD35-AD92-F46C-6BEA-9AEBB0BC76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6223" y="1212934"/>
            <a:ext cx="2224922" cy="22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8964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BD6A3-411B-CF69-DA6F-A12D247F2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BC5FD-05D9-E530-2DEB-5C7620CF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8A569970-9EF8-ECBD-F952-5A4D6D1B81D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6278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 anchor="t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dirty="0">
                <a:solidFill>
                  <a:schemeClr val="bg1"/>
                </a:solidFill>
                <a:ea typeface="+mj-lt"/>
                <a:cs typeface="+mj-lt"/>
              </a:rPr>
              <a:t>github.com/</a:t>
            </a:r>
            <a:r>
              <a:rPr lang="pt-BR" sz="3200" err="1">
                <a:solidFill>
                  <a:schemeClr val="bg1"/>
                </a:solidFill>
                <a:ea typeface="+mj-lt"/>
                <a:cs typeface="+mj-lt"/>
              </a:rPr>
              <a:t>renatogroffe</a:t>
            </a:r>
            <a:r>
              <a:rPr lang="pt-BR" sz="3200" dirty="0">
                <a:solidFill>
                  <a:schemeClr val="bg1"/>
                </a:solidFill>
                <a:ea typeface="+mj-lt"/>
                <a:cs typeface="+mj-lt"/>
              </a:rPr>
              <a:t>/mcp-dotnetsp-xp_2025-08</a:t>
            </a:r>
            <a:endParaRPr lang="pt-BR" sz="3200">
              <a:solidFill>
                <a:schemeClr val="bg1"/>
              </a:solidFill>
              <a:cs typeface="Segoe UI Light"/>
            </a:endParaRPr>
          </a:p>
        </p:txBody>
      </p:sp>
      <p:pic>
        <p:nvPicPr>
          <p:cNvPr id="3" name="Imagem 2" descr="Ícone&#10;&#10;O conteúdo gerado por IA pode estar incorreto.">
            <a:extLst>
              <a:ext uri="{FF2B5EF4-FFF2-40B4-BE49-F238E27FC236}">
                <a16:creationId xmlns:a16="http://schemas.microsoft.com/office/drawing/2014/main" id="{38826899-EB1D-2F03-E5EB-4AB0CABC71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082" y="4716462"/>
            <a:ext cx="1399297" cy="1399297"/>
          </a:xfrm>
          <a:prstGeom prst="rect">
            <a:avLst/>
          </a:prstGeom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EB8F4E6F-5A24-D471-6BE9-0C0012E5B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87" y="4670899"/>
            <a:ext cx="1444859" cy="144485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C95FED5-28C9-0DCB-4475-F358BC2589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589" y="4716462"/>
            <a:ext cx="1399296" cy="1399296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2AF1F011-1064-1D68-4A8D-D47D1BBA78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06223" y="1212934"/>
            <a:ext cx="2224922" cy="22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228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9205"/>
            <a:ext cx="11810999" cy="190205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MCP: uma visão geral</a:t>
            </a: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  <a:cs typeface="Segoe UI Light"/>
              </a:rPr>
              <a:t>Implementando </a:t>
            </a:r>
            <a:r>
              <a:rPr lang="pt-BR" sz="3600" dirty="0" err="1">
                <a:solidFill>
                  <a:srgbClr val="494949"/>
                </a:solidFill>
                <a:cs typeface="Segoe UI Light"/>
              </a:rPr>
              <a:t>MCPs</a:t>
            </a:r>
            <a:r>
              <a:rPr lang="pt-BR" sz="3600" dirty="0">
                <a:solidFill>
                  <a:srgbClr val="494949"/>
                </a:solidFill>
                <a:cs typeface="Segoe UI Light"/>
              </a:rPr>
              <a:t> na plataforma .NET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  <a:endParaRPr lang="pt-BR" dirty="0"/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D4A8EC62-2CDF-3077-773B-22FCC71614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082" y="4716462"/>
            <a:ext cx="1399297" cy="1399297"/>
          </a:xfrm>
          <a:prstGeom prst="rect">
            <a:avLst/>
          </a:prstGeom>
        </p:spPr>
      </p:pic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56880824-3455-66D8-C16A-C53DBC612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87" y="4670899"/>
            <a:ext cx="1444859" cy="144485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174B1C7-4482-93D8-2842-C355D135A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589" y="4716462"/>
            <a:ext cx="1399296" cy="13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1E85D-263C-3C80-8BED-DD8321AF4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F94C3-8BE8-C5F2-9E16-2ABE55CC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627CA1-1460-0AB0-5B37-8B577DD25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44662"/>
            <a:ext cx="7315200" cy="363176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Model </a:t>
            </a:r>
            <a:r>
              <a:rPr lang="pt-BR" sz="2800" b="1" dirty="0" err="1">
                <a:solidFill>
                  <a:srgbClr val="494949"/>
                </a:solidFill>
              </a:rPr>
              <a:t>Context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Protocol</a:t>
            </a:r>
            <a:endParaRPr lang="pt-BR" sz="2800" b="1" dirty="0" err="1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Anunciado pela </a:t>
            </a:r>
            <a:r>
              <a:rPr lang="pt-BR" sz="2800" b="1" dirty="0" err="1">
                <a:solidFill>
                  <a:srgbClr val="494949"/>
                </a:solidFill>
                <a:cs typeface="Segoe UI Light"/>
              </a:rPr>
              <a:t>Anthropic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em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Novembro/2024</a:t>
            </a:r>
            <a:endParaRPr lang="pt-BR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Uma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padronização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para simplificar a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integração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das mais variadas soluções com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modelos de Inteligência Artificial</a:t>
            </a: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6A610AA7-3EF9-9798-DAFB-ED13160AB7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983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7C0CD-759D-9F22-9F98-9DDBDE50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DA6FD-B992-D4A0-31F4-E5A00B4A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2CAF56-ACD5-C567-86CE-045323DE5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44662"/>
            <a:ext cx="7315200" cy="419191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Analogia com uma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"porta USB"</a:t>
            </a:r>
            <a:endParaRPr lang="pt-BR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Protocolo aberto 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que enfatiza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 flexibilidade</a:t>
            </a:r>
            <a:endParaRPr lang="pt-BR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Comunicação via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STDIO x HTTP/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Streams</a:t>
            </a:r>
            <a:endParaRPr lang="pt-BR" sz="2800" b="1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Suporte a desenvolvimento nas principais </a:t>
            </a:r>
            <a:r>
              <a:rPr lang="pt-BR" sz="2800" dirty="0" err="1">
                <a:solidFill>
                  <a:srgbClr val="494949"/>
                </a:solidFill>
                <a:ea typeface="+mj-lt"/>
                <a:cs typeface="+mj-lt"/>
              </a:rPr>
              <a:t>stacks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: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.NET, Java, Node/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Typescript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, Python, Go, Swift,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Kotlin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, Ruby...</a:t>
            </a: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23B21264-AF6C-E4A0-D71E-0CFFCD2D77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80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FCF09-8A3B-70DB-AFAE-180D1720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80620-0D39-4DD4-360E-A7231E8E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11E3B-D003-7CC0-AB92-20CA1C987A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31775"/>
            <a:ext cx="7315200" cy="461664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err="1">
                <a:solidFill>
                  <a:srgbClr val="494949"/>
                </a:solidFill>
                <a:ea typeface="+mj-lt"/>
                <a:cs typeface="+mj-lt"/>
              </a:rPr>
              <a:t>MCPs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 Servers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costumam ser distribuídos como </a:t>
            </a:r>
            <a:r>
              <a:rPr lang="pt-BR" sz="2400" err="1">
                <a:solidFill>
                  <a:srgbClr val="494949"/>
                </a:solidFill>
                <a:ea typeface="+mj-lt"/>
                <a:cs typeface="+mj-lt"/>
              </a:rPr>
              <a:t>packages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(principalmente </a:t>
            </a:r>
            <a:r>
              <a:rPr lang="pt-BR" sz="2400" err="1">
                <a:solidFill>
                  <a:srgbClr val="494949"/>
                </a:solidFill>
                <a:ea typeface="+mj-lt"/>
                <a:cs typeface="+mj-lt"/>
              </a:rPr>
              <a:t>npm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) ou 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imagens Docker</a:t>
            </a:r>
            <a:endParaRPr lang="pt-BR" sz="2400" b="1">
              <a:gradFill>
                <a:gsLst>
                  <a:gs pos="1250">
                    <a:srgbClr val="D83B01"/>
                  </a:gs>
                  <a:gs pos="99000">
                    <a:srgbClr val="D83B01"/>
                  </a:gs>
                </a:gsLst>
                <a:lin ang="5400000" scaled="0"/>
              </a:gra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A 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Docker 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mantém uma lista de </a:t>
            </a:r>
            <a:r>
              <a:rPr lang="pt-BR" sz="2400" b="1" err="1">
                <a:solidFill>
                  <a:srgbClr val="494949"/>
                </a:solidFill>
                <a:ea typeface="+mj-lt"/>
                <a:cs typeface="+mj-lt"/>
              </a:rPr>
              <a:t>MCPs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 disponibilizados via container – MCP Hub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Suporte do 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Azure API Management (Preview)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Fácil integração com 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Visual Studio </a:t>
            </a:r>
            <a:r>
              <a:rPr lang="pt-BR" sz="2400" b="1" err="1">
                <a:solidFill>
                  <a:srgbClr val="494949"/>
                </a:solidFill>
                <a:ea typeface="+mj-lt"/>
                <a:cs typeface="+mj-lt"/>
              </a:rPr>
              <a:t>Code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/GitHub </a:t>
            </a:r>
            <a:r>
              <a:rPr lang="pt-BR" sz="2400" b="1" err="1">
                <a:solidFill>
                  <a:srgbClr val="494949"/>
                </a:solidFill>
                <a:ea typeface="+mj-lt"/>
                <a:cs typeface="+mj-lt"/>
              </a:rPr>
              <a:t>Copilot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, 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Claude 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e outras s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oluções de IA que ofereçam funcionalidades de chat</a:t>
            </a:r>
            <a:endParaRPr lang="pt-BR" sz="2400" b="1">
              <a:gradFill>
                <a:gsLst>
                  <a:gs pos="1250">
                    <a:srgbClr val="D83B01"/>
                  </a:gs>
                  <a:gs pos="99000">
                    <a:srgbClr val="D83B01"/>
                  </a:gs>
                </a:gsLst>
                <a:lin ang="5400000" scaled="0"/>
              </a:gradFill>
              <a:cs typeface="Segoe UI Ligh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86240406-331D-F8B7-79C8-32D2174100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18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D32A1-5022-69D7-ED00-04D02EEA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35DFF-16FA-9D5C-7C89-6AB54C3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pic>
        <p:nvPicPr>
          <p:cNvPr id="7" name="Imagem 6" descr="https://learn.microsoft.com/en-us/dotnet/ai/media/mcp/model-context-protocol-architecture-diagram.png">
            <a:extLst>
              <a:ext uri="{FF2B5EF4-FFF2-40B4-BE49-F238E27FC236}">
                <a16:creationId xmlns:a16="http://schemas.microsoft.com/office/drawing/2014/main" id="{89D488E2-5518-3E6D-97B3-0345FD3A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2" y="1412580"/>
            <a:ext cx="11629155" cy="495076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672F936-805A-3464-E8C6-DED9AC0F647D}"/>
              </a:ext>
            </a:extLst>
          </p:cNvPr>
          <p:cNvSpPr txBox="1">
            <a:spLocks/>
          </p:cNvSpPr>
          <p:nvPr/>
        </p:nvSpPr>
        <p:spPr>
          <a:xfrm>
            <a:off x="826371" y="55832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2400" b="1">
                <a:solidFill>
                  <a:schemeClr val="accent3">
                    <a:lumMod val="75000"/>
                  </a:schemeClr>
                </a:solidFill>
                <a:cs typeface="Segoe UI"/>
              </a:rPr>
              <a:t>Fonte: Microsoft</a:t>
            </a:r>
            <a:endParaRPr lang="pt-BR" sz="2400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2643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Implementando MCPs com .NET</a:t>
            </a:r>
            <a:endParaRPr lang="pt-BR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4407360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Implementação baseada no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package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ModelContextProtocol</a:t>
            </a:r>
            <a:endParaRPr lang="pt-BR" sz="2800" b="1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Possibilidade de </a:t>
            </a:r>
            <a:r>
              <a:rPr lang="pt-BR" sz="2800" err="1">
                <a:solidFill>
                  <a:srgbClr val="494949"/>
                </a:solidFill>
                <a:cs typeface="Segoe UI Light"/>
              </a:rPr>
              <a:t>deployment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como uma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Global Tool (</a:t>
            </a:r>
            <a:r>
              <a:rPr lang="pt-BR" sz="2800" b="1" err="1">
                <a:solidFill>
                  <a:srgbClr val="494949"/>
                </a:solidFill>
                <a:cs typeface="Segoe UI Light"/>
              </a:rPr>
              <a:t>package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 </a:t>
            </a:r>
            <a:r>
              <a:rPr lang="pt-BR" sz="2800" b="1" err="1">
                <a:solidFill>
                  <a:srgbClr val="494949"/>
                </a:solidFill>
                <a:cs typeface="Segoe UI Light"/>
              </a:rPr>
              <a:t>NuGet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)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ou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container (Web App)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Soluções em .NET que consumam </a:t>
            </a:r>
            <a:r>
              <a:rPr lang="pt-BR" sz="2800" err="1">
                <a:solidFill>
                  <a:srgbClr val="494949"/>
                </a:solidFill>
                <a:cs typeface="Segoe UI Light"/>
              </a:rPr>
              <a:t>MCPs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podem ser facilmente instrumentadas com </a:t>
            </a:r>
            <a:r>
              <a:rPr lang="pt-BR" sz="2800" err="1">
                <a:solidFill>
                  <a:srgbClr val="494949"/>
                </a:solidFill>
                <a:cs typeface="Segoe UI Light"/>
              </a:rPr>
              <a:t>OpenTelemetry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(</a:t>
            </a:r>
            <a:r>
              <a:rPr lang="pt-BR" sz="2800" b="1" err="1">
                <a:solidFill>
                  <a:srgbClr val="494949"/>
                </a:solidFill>
                <a:cs typeface="Segoe UI Light"/>
              </a:rPr>
              <a:t>Grafana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, Jaeger e </a:t>
            </a:r>
            <a:r>
              <a:rPr lang="pt-BR" sz="2800" b="1" err="1">
                <a:solidFill>
                  <a:srgbClr val="494949"/>
                </a:solidFill>
                <a:cs typeface="Segoe UI Light"/>
              </a:rPr>
              <a:t>Application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 Insights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são algumas das opções de monitoramento)</a:t>
            </a: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00E076CF-6849-3DA8-CB10-7368BA7A2E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551" y="1131217"/>
            <a:ext cx="1828800" cy="1828800"/>
          </a:xfrm>
          <a:prstGeom prst="rect">
            <a:avLst/>
          </a:prstGeom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C4B97539-1EA2-7F44-FC0D-E2168071A0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522" y="4948907"/>
            <a:ext cx="1444859" cy="144485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5F8FDE8-F194-818D-4E01-BEDB90AAA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10522" y="3254814"/>
            <a:ext cx="1399296" cy="13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2891</TotalTime>
  <Words>1172</Words>
  <Application>Microsoft Office PowerPoint</Application>
  <PresentationFormat>Personalizar</PresentationFormat>
  <Paragraphs>167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5-50002_Ignite_Breakout_Template</vt:lpstr>
      <vt:lpstr>1_5-50002_Ignite_Breakout_Template</vt:lpstr>
      <vt:lpstr>5-30721_Build_2016_Template_Light</vt:lpstr>
      <vt:lpstr>5-30721_Build_2016_Template_Dark</vt:lpstr>
      <vt:lpstr>.NET + MCP Integrando com facilidade soluções de Inteligência Artificial a suas aplicações!</vt:lpstr>
      <vt:lpstr>Participe de nossas iniciativas gratuitas</vt:lpstr>
      <vt:lpstr>Conteúdos desta apresentação</vt:lpstr>
      <vt:lpstr>Agenda</vt:lpstr>
      <vt:lpstr>MCP: uma visão geral</vt:lpstr>
      <vt:lpstr>MCP: uma visão geral</vt:lpstr>
      <vt:lpstr>MCP: uma visão geral</vt:lpstr>
      <vt:lpstr>MCP: uma visão geral</vt:lpstr>
      <vt:lpstr>Implementando MCPs com .NET</vt:lpstr>
      <vt:lpstr>Implementando MCPs com .NET </vt:lpstr>
      <vt:lpstr>EXEMPLOS PRÁTICOS</vt:lpstr>
      <vt:lpstr>Conteúdos desta apresentação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107</cp:lastModifiedBy>
  <cp:revision>1023</cp:revision>
  <dcterms:created xsi:type="dcterms:W3CDTF">2016-08-05T22:03:34Z</dcterms:created>
  <dcterms:modified xsi:type="dcterms:W3CDTF">2025-08-20T18:29:16Z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