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1"/>
  </p:notesMasterIdLst>
  <p:handoutMasterIdLst>
    <p:handoutMasterId r:id="rId22"/>
  </p:handoutMasterIdLst>
  <p:sldIdLst>
    <p:sldId id="1393" r:id="rId8"/>
    <p:sldId id="1800" r:id="rId9"/>
    <p:sldId id="1707" r:id="rId10"/>
    <p:sldId id="1771" r:id="rId11"/>
    <p:sldId id="1518" r:id="rId12"/>
    <p:sldId id="1824" r:id="rId13"/>
    <p:sldId id="1821" r:id="rId14"/>
    <p:sldId id="1826" r:id="rId15"/>
    <p:sldId id="1832" r:id="rId16"/>
    <p:sldId id="1817" r:id="rId17"/>
    <p:sldId id="1812" r:id="rId18"/>
    <p:sldId id="1831" r:id="rId19"/>
    <p:sldId id="1750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800"/>
            <p14:sldId id="1707"/>
            <p14:sldId id="1771"/>
            <p14:sldId id="1518"/>
            <p14:sldId id="1824"/>
            <p14:sldId id="1821"/>
            <p14:sldId id="1826"/>
            <p14:sldId id="1832"/>
            <p14:sldId id="1817"/>
            <p14:sldId id="1812"/>
          </p14:sldIdLst>
        </p14:section>
        <p14:section name="Finalizando" id="{CF622469-3E87-46BA-8ED6-912C47B00EF3}">
          <p14:sldIdLst>
            <p14:sldId id="1831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36896C-F711-4682-8EAE-FC8AC9DAC39C}" v="1698" dt="2025-08-20T18:28:52.689"/>
    <p1510:client id="{B47DCE5D-CDB6-27A6-09DB-752FF79438BF}" v="418" dt="2025-08-20T17:45: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42" autoAdjust="0"/>
    <p:restoredTop sz="79472" autoAdjust="0"/>
  </p:normalViewPr>
  <p:slideViewPr>
    <p:cSldViewPr>
      <p:cViewPr varScale="1">
        <p:scale>
          <a:sx n="71" d="100"/>
          <a:sy n="71" d="100"/>
        </p:scale>
        <p:origin x="43" y="28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9/1/2025 7:19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9/1/2025 7:19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9/1/2025 7:27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E5B71-82AC-A307-2167-063F5A62F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A16B90E-C3B7-A917-FFAC-0891A4B368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6C1598A-0786-D0F9-9CC2-195FFDBB7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4987A26C-C085-8164-222B-1CD0BFEC908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9A6D47-9457-40B9-A683-8672E251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7977A7B-4553-A9BD-FBD8-B8FA4CE2074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9/1/2025 7:19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D5FA0C-94DF-0680-148A-C981343B99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84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9/1/2025 7:26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657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7CD5F-A957-2486-E570-13ABF4629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A0E150-6C7C-663D-CB5B-BC5091184D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4F6217-4B5E-9776-6A5D-73A904F33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61736D9-C4CA-341C-5F63-DB9D4283AEB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DF603-05E7-2C4F-FF82-9C13ECE1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4FE8665-83D1-12FB-6702-A61E87F87C9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9/1/2025 7:19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AC580-6BD2-13A1-AE9E-970FEF5853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83023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9/1/2025 7:19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32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3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9/1/2025 7:19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50E1B-9B13-AB01-EB13-9FA92E46E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64E6F95-F0F4-8AEF-81D0-C0978A51F7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B74A610-C848-83D2-D843-C3A4DE52A2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4D361A1-9C79-0076-B4B2-FC820A92999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001309-B3AC-9B6C-EE64-925EC2D8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2BC5179-4CC5-B5DF-5FEE-B51ABD2BA94D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9/1/2025 7:19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C7A93F-74AC-2D6E-C48F-1397AAB227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87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DB979-83B4-44A6-1009-80F883F99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E7BA230-6F1D-2512-BD51-9AFD352C9D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5B5DA1-0621-7263-CC52-DCCAAD3D5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E614D36-D1AA-B41D-FA4C-33E0F69BDE6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ADC170-C085-12D2-1CC7-E29A0EE48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8323DF6-249B-E215-9595-868228D96B1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9/1/2025 7:19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523ABC-E109-34DE-9C4F-A948410C77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291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EA152-D77A-36BB-E89C-AEB414060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106164C-BC18-FA15-9FA7-3677EE90F0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8146C92-235A-01EA-78EE-5797B3962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CC4E3838-196D-A233-595A-708CEEFE095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4E9D7C-3217-39DE-4E0B-A979DB2B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2A71E4F-1442-AE35-1CD9-05ED65F322E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9/1/2025 7:19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36D033-0E9E-7245-FC1D-16E07775ECD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10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E076F-0A74-9B9C-3AAA-D88F711C5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99BF030-5300-5C67-5A94-0027AC7DB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E8CCB31-1F80-E632-925C-343070EC5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D4DDC81-2C95-3C70-D244-26539F49CC7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BB115C-AC60-D3E6-3C75-62911C11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8E86C2DC-9C8A-5CE0-B746-46F1BE2C99A9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9/1/2025 7:23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40D453-DB30-6059-EE87-84B5A41AC1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9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01/09/2025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220662"/>
            <a:ext cx="11201400" cy="2297169"/>
          </a:xfrm>
        </p:spPr>
        <p:txBody>
          <a:bodyPr/>
          <a:lstStyle/>
          <a:p>
            <a:r>
              <a:rPr lang="pt-BR" b="1" dirty="0"/>
              <a:t>MCP Hub</a:t>
            </a:r>
            <a:br>
              <a:rPr lang="pt-BR" b="1" dirty="0"/>
            </a:br>
            <a:r>
              <a:rPr lang="pt-BR" sz="4400" b="1" dirty="0"/>
              <a:t>Integrando com facilidade soluções de Inteligência Artificial confiáveis a suas aplicações!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93166F4-0C26-A656-FAB3-8DF7787124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280" y="2659062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Docker Captain,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A992023-6B5D-A4A0-8DEA-878D9FCA0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637" y="5804279"/>
            <a:ext cx="1786953" cy="1121983"/>
          </a:xfrm>
          <a:prstGeom prst="rect">
            <a:avLst/>
          </a:prstGeom>
        </p:spPr>
      </p:pic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5EB898B6-BD41-1487-85F9-339746E47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6637" y="2716472"/>
            <a:ext cx="2457190" cy="2457190"/>
          </a:xfrm>
          <a:prstGeom prst="rect">
            <a:avLst/>
          </a:prstGeom>
        </p:spPr>
      </p:pic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CB3D0E75-2418-0271-1501-04CE737FC1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 r="3" b="3"/>
          <a:stretch/>
        </p:blipFill>
        <p:spPr>
          <a:xfrm>
            <a:off x="4370319" y="5880978"/>
            <a:ext cx="956591" cy="956591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D32A1-5022-69D7-ED00-04D02EEA3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A35DFF-16FA-9D5C-7C89-6AB54C37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  <a:cs typeface="Segoe UI"/>
              </a:rPr>
              <a:t>MCP: uma visão geral</a:t>
            </a:r>
          </a:p>
        </p:txBody>
      </p:sp>
      <p:pic>
        <p:nvPicPr>
          <p:cNvPr id="7" name="Imagem 6" descr="https://learn.microsoft.com/en-us/dotnet/ai/media/mcp/model-context-protocol-architecture-diagram.png">
            <a:extLst>
              <a:ext uri="{FF2B5EF4-FFF2-40B4-BE49-F238E27FC236}">
                <a16:creationId xmlns:a16="http://schemas.microsoft.com/office/drawing/2014/main" id="{89D488E2-5518-3E6D-97B3-0345FD3A0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72" y="1412580"/>
            <a:ext cx="11629155" cy="4950762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A672F936-805A-3464-E8C6-DED9AC0F647D}"/>
              </a:ext>
            </a:extLst>
          </p:cNvPr>
          <p:cNvSpPr txBox="1">
            <a:spLocks/>
          </p:cNvSpPr>
          <p:nvPr/>
        </p:nvSpPr>
        <p:spPr>
          <a:xfrm>
            <a:off x="826371" y="5583255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pt-BR" sz="2400" b="1">
                <a:solidFill>
                  <a:schemeClr val="accent3">
                    <a:lumMod val="75000"/>
                  </a:schemeClr>
                </a:solidFill>
                <a:cs typeface="Segoe UI"/>
              </a:rPr>
              <a:t>Fonte: Microsoft</a:t>
            </a:r>
            <a:endParaRPr lang="pt-BR" sz="2400" b="1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3264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  <a:cs typeface="Segoe UI"/>
              </a:rPr>
              <a:t>Docker MCP Hub</a:t>
            </a:r>
            <a:endParaRPr lang="pt-BR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744662"/>
            <a:ext cx="8686799" cy="3804118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Catálogo de 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MCP Servers homologados</a:t>
            </a: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 pela Docker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Possibilidade de execução via 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Fácil integração com ferramental da 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Docker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  <a:cs typeface="Segoe UI Light"/>
            </a:endParaRP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00E076CF-6849-3DA8-CB10-7368BA7A2E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47237" y="3729971"/>
            <a:ext cx="1828800" cy="1828800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370CB6B7-B8B9-FAF5-F906-020C14213F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9170" y="1738744"/>
            <a:ext cx="2416133" cy="190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0265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97646A-2E67-CC59-5FC2-E7A103AC4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AAF2CEA3-94DB-24B3-0363-4543450C5DBE}"/>
              </a:ext>
            </a:extLst>
          </p:cNvPr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24E51763-EB4E-EE7E-B063-5E00719420E2}"/>
                </a:ext>
              </a:extLst>
            </p:cNvPr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0C0862C-4598-7E87-0AB3-50164268B5A7}"/>
                </a:ext>
              </a:extLst>
            </p:cNvPr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11AE81-B8F0-2410-4695-590E70D6E5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44767CCD-5F3D-C214-59DB-D605063B4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654508"/>
            <a:ext cx="4876800" cy="2179058"/>
          </a:xfrm>
        </p:spPr>
        <p:txBody>
          <a:bodyPr/>
          <a:lstStyle/>
          <a:p>
            <a:r>
              <a:rPr lang="pt-BR" dirty="0">
                <a:gradFill>
                  <a:gsLst>
                    <a:gs pos="6195">
                      <a:srgbClr val="FFFFFF"/>
                    </a:gs>
                    <a:gs pos="24779">
                      <a:srgbClr val="FFFFFF"/>
                    </a:gs>
                  </a:gsLst>
                  <a:lin ang="5400000" scaled="0"/>
                </a:gradFill>
                <a:cs typeface="Segoe UI"/>
              </a:rPr>
              <a:t>EXEMPLOS PRÁTICOS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570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820862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APISEC U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Ambassador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3" y="4142337"/>
            <a:ext cx="1403451" cy="14034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9155" y="4836355"/>
            <a:ext cx="1600799" cy="1600799"/>
          </a:xfrm>
          <a:prstGeom prst="rect">
            <a:avLst/>
          </a:prstGeom>
        </p:spPr>
      </p:pic>
      <p:pic>
        <p:nvPicPr>
          <p:cNvPr id="7" name="Imagem 6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CAB713EA-9E3B-51D0-845C-81E073A9D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735" y="3702897"/>
            <a:ext cx="1699365" cy="16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8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https://www.meetup.com/dotnet-Sao-Paulo/</a:t>
            </a:r>
          </a:p>
          <a:p>
            <a:pPr marL="0" indent="0">
              <a:lnSpc>
                <a:spcPct val="100000"/>
              </a:lnSpc>
              <a:buNone/>
            </a:pPr>
            <a:endParaRPr lang="pt-BR" sz="3200" b="1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Participe de nossas iniciativas gratuitas</a:t>
            </a:r>
          </a:p>
        </p:txBody>
      </p:sp>
      <p:pic>
        <p:nvPicPr>
          <p:cNvPr id="5" name="Imagem 4" descr="Código QR&#10;&#10;Descrição gerada automaticamente">
            <a:extLst>
              <a:ext uri="{FF2B5EF4-FFF2-40B4-BE49-F238E27FC236}">
                <a16:creationId xmlns:a16="http://schemas.microsoft.com/office/drawing/2014/main" id="{FB8779B3-73CC-6E2D-176A-FE27BD34E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137" y="3497262"/>
            <a:ext cx="2362200" cy="23622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ED8B22-7603-A627-207A-9628AA026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837" y="1363662"/>
            <a:ext cx="2113260" cy="132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0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439861"/>
            <a:ext cx="11426521" cy="4980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solidFill>
                  <a:schemeClr val="tx1">
                    <a:lumMod val="50000"/>
                  </a:schemeClr>
                </a:solidFill>
              </a:rPr>
              <a:t>Eventos online e gratuitos</a:t>
            </a:r>
            <a:br>
              <a:rPr lang="pt-BR" sz="32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3200" b="1" u="sng" dirty="0">
                <a:solidFill>
                  <a:schemeClr val="tx1">
                    <a:lumMod val="50000"/>
                  </a:schemeClr>
                </a:solidFill>
              </a:rPr>
              <a:t>https://bit.ly/canaldotnet-whatsapp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10820400" cy="1174896"/>
          </a:xfrm>
        </p:spPr>
        <p:txBody>
          <a:bodyPr anchor="ctr">
            <a:noAutofit/>
          </a:bodyPr>
          <a:lstStyle/>
          <a:p>
            <a:pPr algn="l"/>
            <a:r>
              <a:rPr lang="pt-PT" sz="3600" b="1" dirty="0">
                <a:solidFill>
                  <a:schemeClr val="bg2">
                    <a:lumMod val="25000"/>
                  </a:schemeClr>
                </a:solidFill>
              </a:rPr>
              <a:t>Participe também no WhatsApp (Grupo de Divulgação)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FBEBD77D-D742-3D0A-1CA8-A7B0424FEF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1037" y="1240195"/>
            <a:ext cx="1329991" cy="1337591"/>
          </a:xfrm>
          <a:prstGeom prst="rect">
            <a:avLst/>
          </a:prstGeom>
        </p:spPr>
      </p:pic>
      <p:pic>
        <p:nvPicPr>
          <p:cNvPr id="7" name="Imagem 6" descr="Código QR&#10;&#10;Descrição gerada automaticamente">
            <a:extLst>
              <a:ext uri="{FF2B5EF4-FFF2-40B4-BE49-F238E27FC236}">
                <a16:creationId xmlns:a16="http://schemas.microsoft.com/office/drawing/2014/main" id="{F844DBDF-70CF-1855-457A-BC1978C2E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37" y="3506530"/>
            <a:ext cx="2437997" cy="2437997"/>
          </a:xfrm>
          <a:prstGeom prst="rect">
            <a:avLst/>
          </a:prstGeom>
        </p:spPr>
      </p:pic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6B1554A7-6563-DC89-75D8-57975CC849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" r="3" b="3"/>
          <a:stretch/>
        </p:blipFill>
        <p:spPr>
          <a:xfrm>
            <a:off x="8123237" y="1352239"/>
            <a:ext cx="1185191" cy="1185191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20785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519205"/>
            <a:ext cx="11810999" cy="1902059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MCP: uma visão geral</a:t>
            </a:r>
            <a:endParaRPr lang="pt-BR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  <a:cs typeface="Segoe UI Light"/>
              </a:rPr>
              <a:t>Implementando </a:t>
            </a:r>
            <a:r>
              <a:rPr lang="pt-BR" sz="3600" dirty="0" err="1">
                <a:solidFill>
                  <a:srgbClr val="494949"/>
                </a:solidFill>
                <a:cs typeface="Segoe UI Light"/>
              </a:rPr>
              <a:t>MCPs</a:t>
            </a:r>
            <a:r>
              <a:rPr lang="pt-BR" sz="3600" dirty="0">
                <a:solidFill>
                  <a:srgbClr val="494949"/>
                </a:solidFill>
                <a:cs typeface="Segoe UI Light"/>
              </a:rPr>
              <a:t> na plataforma .NET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  <a:endParaRPr lang="pt-BR" dirty="0"/>
          </a:p>
        </p:txBody>
      </p:sp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D4A8EC62-2CDF-3077-773B-22FCC716145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7082" y="4716462"/>
            <a:ext cx="1399297" cy="1399297"/>
          </a:xfrm>
          <a:prstGeom prst="rect">
            <a:avLst/>
          </a:prstGeom>
        </p:spPr>
      </p:pic>
      <p:pic>
        <p:nvPicPr>
          <p:cNvPr id="6" name="Imagem 5" descr="Ícone&#10;&#10;O conteúdo gerado por IA pode estar incorreto.">
            <a:extLst>
              <a:ext uri="{FF2B5EF4-FFF2-40B4-BE49-F238E27FC236}">
                <a16:creationId xmlns:a16="http://schemas.microsoft.com/office/drawing/2014/main" id="{56880824-3455-66D8-C16A-C53DBC612F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87" y="4670899"/>
            <a:ext cx="1444859" cy="1444859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174B1C7-4482-93D8-2842-C355D135AC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18589" y="4716462"/>
            <a:ext cx="1399296" cy="139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1E85D-263C-3C80-8BED-DD8321AF4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F94C3-8BE8-C5F2-9E16-2ABE55CCB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3">
                    <a:lumMod val="75000"/>
                  </a:schemeClr>
                </a:solidFill>
                <a:cs typeface="Segoe UI"/>
              </a:rPr>
              <a:t>MCP: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627CA1-1460-0AB0-5B37-8B577DD250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0438" y="1744662"/>
            <a:ext cx="7315200" cy="3631763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Model </a:t>
            </a:r>
            <a:r>
              <a:rPr lang="pt-BR" sz="2800" b="1" dirty="0" err="1">
                <a:solidFill>
                  <a:srgbClr val="494949"/>
                </a:solidFill>
              </a:rPr>
              <a:t>Context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Protocol</a:t>
            </a:r>
            <a:endParaRPr lang="pt-BR" sz="2800" b="1" dirty="0" err="1">
              <a:solidFill>
                <a:srgbClr val="494949"/>
              </a:solidFill>
              <a:cs typeface="Segoe UI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  <a:cs typeface="Segoe UI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cs typeface="Segoe UI Light"/>
              </a:rPr>
              <a:t>Anunciado pela </a:t>
            </a:r>
            <a:r>
              <a:rPr lang="pt-BR" sz="2800" b="1" dirty="0" err="1">
                <a:solidFill>
                  <a:srgbClr val="494949"/>
                </a:solidFill>
                <a:cs typeface="Segoe UI Light"/>
              </a:rPr>
              <a:t>Anthropic</a:t>
            </a:r>
            <a:r>
              <a:rPr lang="pt-BR" sz="2800" dirty="0">
                <a:solidFill>
                  <a:srgbClr val="494949"/>
                </a:solidFill>
                <a:cs typeface="Segoe UI Light"/>
              </a:rPr>
              <a:t> em </a:t>
            </a:r>
            <a:r>
              <a:rPr lang="pt-BR" sz="2800" b="1" dirty="0">
                <a:solidFill>
                  <a:srgbClr val="494949"/>
                </a:solidFill>
                <a:cs typeface="Segoe UI Light"/>
              </a:rPr>
              <a:t>Novembro/2024</a:t>
            </a:r>
            <a:endParaRPr lang="pt-BR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  <a:cs typeface="Segoe UI Ligh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cs typeface="Segoe UI Light"/>
              </a:rPr>
              <a:t>Uma </a:t>
            </a:r>
            <a:r>
              <a:rPr lang="pt-BR" sz="2800" b="1" dirty="0">
                <a:solidFill>
                  <a:srgbClr val="494949"/>
                </a:solidFill>
                <a:cs typeface="Segoe UI Light"/>
              </a:rPr>
              <a:t>padronização</a:t>
            </a:r>
            <a:r>
              <a:rPr lang="pt-BR" sz="2800" dirty="0">
                <a:solidFill>
                  <a:srgbClr val="494949"/>
                </a:solidFill>
                <a:cs typeface="Segoe UI Light"/>
              </a:rPr>
              <a:t> para simplificar a </a:t>
            </a:r>
            <a:r>
              <a:rPr lang="pt-BR" sz="2800" b="1" dirty="0">
                <a:solidFill>
                  <a:srgbClr val="494949"/>
                </a:solidFill>
                <a:cs typeface="Segoe UI Light"/>
              </a:rPr>
              <a:t>integração</a:t>
            </a:r>
            <a:r>
              <a:rPr lang="pt-BR" sz="2800" dirty="0">
                <a:solidFill>
                  <a:srgbClr val="494949"/>
                </a:solidFill>
                <a:cs typeface="Segoe UI Light"/>
              </a:rPr>
              <a:t> das mais variadas soluções com </a:t>
            </a:r>
            <a:r>
              <a:rPr lang="pt-BR" sz="2800" b="1" dirty="0">
                <a:solidFill>
                  <a:srgbClr val="494949"/>
                </a:solidFill>
                <a:cs typeface="Segoe UI Light"/>
              </a:rPr>
              <a:t>modelos de Inteligência Artificial</a:t>
            </a:r>
            <a:endParaRPr lang="pt-BR" sz="2800" dirty="0">
              <a:solidFill>
                <a:srgbClr val="494949"/>
              </a:solidFill>
              <a:ea typeface="+mj-lt"/>
              <a:cs typeface="+mj-lt"/>
            </a:endParaRP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6A610AA7-3EF9-9798-DAFB-ED13160AB7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0437" y="2072172"/>
            <a:ext cx="2976742" cy="29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198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7C0CD-759D-9F22-9F98-9DDBDE50A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DA6FD-B992-D4A0-31F4-E5A00B4A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3">
                    <a:lumMod val="75000"/>
                  </a:schemeClr>
                </a:solidFill>
                <a:cs typeface="Segoe UI"/>
              </a:rPr>
              <a:t>MCP: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2CAF56-ACD5-C567-86CE-045323DE54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0438" y="1744662"/>
            <a:ext cx="7315200" cy="4191917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cs typeface="Segoe UI Light"/>
              </a:rPr>
              <a:t>Analogia com uma </a:t>
            </a:r>
            <a:r>
              <a:rPr lang="pt-BR" sz="2800" b="1" dirty="0">
                <a:solidFill>
                  <a:srgbClr val="494949"/>
                </a:solidFill>
                <a:cs typeface="Segoe UI Light"/>
              </a:rPr>
              <a:t>"porta USB"</a:t>
            </a:r>
            <a:endParaRPr lang="pt-BR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Protocolo aberto </a:t>
            </a: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que enfatiza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 flexibilidade</a:t>
            </a:r>
            <a:endParaRPr lang="pt-BR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Comunicação via 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STDIO x HTTP/</a:t>
            </a:r>
            <a:r>
              <a:rPr lang="pt-BR" sz="2800" b="1" dirty="0" err="1">
                <a:solidFill>
                  <a:srgbClr val="494949"/>
                </a:solidFill>
                <a:ea typeface="+mj-lt"/>
                <a:cs typeface="+mj-lt"/>
              </a:rPr>
              <a:t>Streams</a:t>
            </a:r>
            <a:endParaRPr lang="pt-BR" sz="2800" b="1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Suporte a desenvolvimento nas principais </a:t>
            </a:r>
            <a:r>
              <a:rPr lang="pt-BR" sz="2800" dirty="0" err="1">
                <a:solidFill>
                  <a:srgbClr val="494949"/>
                </a:solidFill>
                <a:ea typeface="+mj-lt"/>
                <a:cs typeface="+mj-lt"/>
              </a:rPr>
              <a:t>stacks</a:t>
            </a: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: 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.NET, Java, Node/</a:t>
            </a:r>
            <a:r>
              <a:rPr lang="pt-BR" sz="2800" b="1" dirty="0" err="1">
                <a:solidFill>
                  <a:srgbClr val="494949"/>
                </a:solidFill>
                <a:ea typeface="+mj-lt"/>
                <a:cs typeface="+mj-lt"/>
              </a:rPr>
              <a:t>Typescript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, Python, Go, Swift, </a:t>
            </a:r>
            <a:r>
              <a:rPr lang="pt-BR" sz="2800" b="1" dirty="0" err="1">
                <a:solidFill>
                  <a:srgbClr val="494949"/>
                </a:solidFill>
                <a:ea typeface="+mj-lt"/>
                <a:cs typeface="+mj-lt"/>
              </a:rPr>
              <a:t>Kotlin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, Ruby...</a:t>
            </a:r>
            <a:endParaRPr lang="pt-BR" sz="2800" dirty="0">
              <a:solidFill>
                <a:srgbClr val="494949"/>
              </a:solidFill>
              <a:ea typeface="+mj-lt"/>
              <a:cs typeface="+mj-lt"/>
            </a:endParaRP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23B21264-AF6C-E4A0-D71E-0CFFCD2D77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0437" y="2072172"/>
            <a:ext cx="2976742" cy="29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580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FCF09-8A3B-70DB-AFAE-180D17207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80620-0D39-4DD4-360E-A7231E8E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3">
                    <a:lumMod val="75000"/>
                  </a:schemeClr>
                </a:solidFill>
                <a:cs typeface="Segoe UI"/>
              </a:rPr>
              <a:t>MCP: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511E3B-D003-7CC0-AB92-20CA1C987A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0438" y="1731775"/>
            <a:ext cx="7315200" cy="3804118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b="1" dirty="0" err="1">
                <a:solidFill>
                  <a:srgbClr val="494949"/>
                </a:solidFill>
                <a:ea typeface="+mj-lt"/>
                <a:cs typeface="+mj-lt"/>
              </a:rPr>
              <a:t>MCPs</a:t>
            </a:r>
            <a:r>
              <a:rPr lang="pt-BR" sz="2400" b="1" dirty="0">
                <a:solidFill>
                  <a:srgbClr val="494949"/>
                </a:solidFill>
                <a:ea typeface="+mj-lt"/>
                <a:cs typeface="+mj-lt"/>
              </a:rPr>
              <a:t> Servers</a:t>
            </a: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 costumam ser distribuídos como </a:t>
            </a:r>
            <a:r>
              <a:rPr lang="pt-BR" sz="2400" dirty="0" err="1">
                <a:solidFill>
                  <a:srgbClr val="494949"/>
                </a:solidFill>
                <a:ea typeface="+mj-lt"/>
                <a:cs typeface="+mj-lt"/>
              </a:rPr>
              <a:t>packages</a:t>
            </a: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 (principalmente </a:t>
            </a:r>
            <a:r>
              <a:rPr lang="pt-BR" sz="2400" dirty="0" err="1">
                <a:solidFill>
                  <a:srgbClr val="494949"/>
                </a:solidFill>
                <a:ea typeface="+mj-lt"/>
                <a:cs typeface="+mj-lt"/>
              </a:rPr>
              <a:t>npm</a:t>
            </a: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) ou </a:t>
            </a:r>
            <a:r>
              <a:rPr lang="pt-BR" sz="2400" b="1" dirty="0">
                <a:solidFill>
                  <a:srgbClr val="494949"/>
                </a:solidFill>
                <a:ea typeface="+mj-lt"/>
                <a:cs typeface="+mj-lt"/>
              </a:rPr>
              <a:t>imagens Docker</a:t>
            </a:r>
            <a:endParaRPr lang="pt-BR" sz="2400" b="1" dirty="0">
              <a:gradFill>
                <a:gsLst>
                  <a:gs pos="1250">
                    <a:srgbClr val="D83B01"/>
                  </a:gs>
                  <a:gs pos="99000">
                    <a:srgbClr val="D83B01"/>
                  </a:gs>
                </a:gsLst>
                <a:lin ang="5400000" scaled="0"/>
              </a:gradFill>
              <a:cs typeface="Segoe UI Light"/>
            </a:endParaRPr>
          </a:p>
          <a:p>
            <a:endParaRPr lang="pt-BR" sz="2400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Suporte do </a:t>
            </a:r>
            <a:r>
              <a:rPr lang="pt-BR" sz="2400" b="1" dirty="0">
                <a:solidFill>
                  <a:srgbClr val="494949"/>
                </a:solidFill>
                <a:ea typeface="+mj-lt"/>
                <a:cs typeface="+mj-lt"/>
              </a:rPr>
              <a:t>Azure API Management (Preview)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Soluções baseadas em </a:t>
            </a:r>
            <a:r>
              <a:rPr lang="pt-BR" sz="2400" b="1" dirty="0" err="1">
                <a:solidFill>
                  <a:srgbClr val="494949"/>
                </a:solidFill>
                <a:ea typeface="+mj-lt"/>
                <a:cs typeface="+mj-lt"/>
              </a:rPr>
              <a:t>LangChain</a:t>
            </a: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 e </a:t>
            </a:r>
            <a:r>
              <a:rPr lang="pt-BR" sz="2400" b="1" dirty="0" err="1">
                <a:solidFill>
                  <a:srgbClr val="494949"/>
                </a:solidFill>
                <a:ea typeface="+mj-lt"/>
                <a:cs typeface="+mj-lt"/>
              </a:rPr>
              <a:t>Semantic</a:t>
            </a:r>
            <a:r>
              <a:rPr lang="pt-BR" sz="2400" b="1" dirty="0">
                <a:solidFill>
                  <a:srgbClr val="494949"/>
                </a:solidFill>
                <a:ea typeface="+mj-lt"/>
                <a:cs typeface="+mj-lt"/>
              </a:rPr>
              <a:t> Kernel </a:t>
            </a: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podem se valer do suporte oferecido pelo projeto </a:t>
            </a:r>
            <a:r>
              <a:rPr lang="pt-BR" sz="2400" b="1" dirty="0" err="1">
                <a:solidFill>
                  <a:srgbClr val="494949"/>
                </a:solidFill>
                <a:ea typeface="+mj-lt"/>
                <a:cs typeface="+mj-lt"/>
              </a:rPr>
              <a:t>OpenTelemetry</a:t>
            </a: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 no monitoramento/</a:t>
            </a:r>
            <a:r>
              <a:rPr lang="pt-BR" sz="2400" dirty="0" err="1">
                <a:solidFill>
                  <a:srgbClr val="494949"/>
                </a:solidFill>
                <a:ea typeface="+mj-lt"/>
                <a:cs typeface="+mj-lt"/>
              </a:rPr>
              <a:t>observabilidade</a:t>
            </a:r>
            <a:r>
              <a:rPr lang="pt-BR" sz="2400" dirty="0">
                <a:solidFill>
                  <a:srgbClr val="494949"/>
                </a:solidFill>
                <a:ea typeface="+mj-lt"/>
                <a:cs typeface="+mj-lt"/>
              </a:rPr>
              <a:t> de aplicações</a:t>
            </a:r>
            <a:endParaRPr lang="pt-BR" sz="2400" b="1" dirty="0">
              <a:gradFill>
                <a:gsLst>
                  <a:gs pos="1250">
                    <a:srgbClr val="D83B01"/>
                  </a:gs>
                  <a:gs pos="99000">
                    <a:srgbClr val="D83B01"/>
                  </a:gs>
                </a:gsLst>
                <a:lin ang="5400000" scaled="0"/>
              </a:gradFill>
              <a:cs typeface="Segoe UI Light"/>
            </a:endParaRP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86240406-331D-F8B7-79C8-32D2174100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0437" y="2072172"/>
            <a:ext cx="2976742" cy="29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818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06557-1E80-805D-8E92-B7D7B19D1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11BD0-AD27-2717-5A90-968E96C8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>
                <a:solidFill>
                  <a:schemeClr val="accent3">
                    <a:lumMod val="75000"/>
                  </a:schemeClr>
                </a:solidFill>
                <a:cs typeface="Segoe UI"/>
              </a:rPr>
              <a:t>MCP: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1D41DB-916F-1045-79F7-4C6684C960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0438" y="1731775"/>
            <a:ext cx="7315200" cy="3545586"/>
          </a:xfrm>
        </p:spPr>
        <p:txBody>
          <a:bodyPr vert="horz" wrap="square" lIns="146304" tIns="91440" rIns="146304" bIns="9144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A 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Docker </a:t>
            </a: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mantém uma lista de </a:t>
            </a:r>
            <a:r>
              <a:rPr lang="pt-BR" sz="2800" b="1" dirty="0" err="1">
                <a:solidFill>
                  <a:srgbClr val="494949"/>
                </a:solidFill>
                <a:ea typeface="+mj-lt"/>
                <a:cs typeface="+mj-lt"/>
              </a:rPr>
              <a:t>MCPs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 disponibilizados via container – MCP Hub</a:t>
            </a:r>
          </a:p>
          <a:p>
            <a:endParaRPr lang="pt-BR" sz="2800" dirty="0">
              <a:solidFill>
                <a:srgbClr val="494949"/>
              </a:solidFill>
              <a:ea typeface="+mj-lt"/>
              <a:cs typeface="+mj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Fácil integração com 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Visual Studio </a:t>
            </a:r>
            <a:r>
              <a:rPr lang="pt-BR" sz="2800" b="1" dirty="0" err="1">
                <a:solidFill>
                  <a:srgbClr val="494949"/>
                </a:solidFill>
                <a:ea typeface="+mj-lt"/>
                <a:cs typeface="+mj-lt"/>
              </a:rPr>
              <a:t>Code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/GitHub </a:t>
            </a:r>
            <a:r>
              <a:rPr lang="pt-BR" sz="2800" b="1" dirty="0" err="1">
                <a:solidFill>
                  <a:srgbClr val="494949"/>
                </a:solidFill>
                <a:ea typeface="+mj-lt"/>
                <a:cs typeface="+mj-lt"/>
              </a:rPr>
              <a:t>Copilot</a:t>
            </a: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, 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Claude </a:t>
            </a:r>
            <a:r>
              <a:rPr lang="pt-BR" sz="2800" dirty="0">
                <a:solidFill>
                  <a:srgbClr val="494949"/>
                </a:solidFill>
                <a:ea typeface="+mj-lt"/>
                <a:cs typeface="+mj-lt"/>
              </a:rPr>
              <a:t>e outras s</a:t>
            </a:r>
            <a:r>
              <a:rPr lang="pt-BR" sz="2800" b="1" dirty="0">
                <a:solidFill>
                  <a:srgbClr val="494949"/>
                </a:solidFill>
                <a:ea typeface="+mj-lt"/>
                <a:cs typeface="+mj-lt"/>
              </a:rPr>
              <a:t>oluções de IA que ofereçam funcionalidades de chat</a:t>
            </a:r>
            <a:endParaRPr lang="pt-BR" sz="2800" b="1" dirty="0">
              <a:gradFill>
                <a:gsLst>
                  <a:gs pos="1250">
                    <a:srgbClr val="D83B01"/>
                  </a:gs>
                  <a:gs pos="99000">
                    <a:srgbClr val="D83B01"/>
                  </a:gs>
                </a:gsLst>
                <a:lin ang="5400000" scaled="0"/>
              </a:gradFill>
              <a:cs typeface="Segoe UI Light"/>
            </a:endParaRPr>
          </a:p>
        </p:txBody>
      </p:sp>
      <p:pic>
        <p:nvPicPr>
          <p:cNvPr id="4" name="Imagem 3" descr="Ícone&#10;&#10;O conteúdo gerado por IA pode estar incorreto.">
            <a:extLst>
              <a:ext uri="{FF2B5EF4-FFF2-40B4-BE49-F238E27FC236}">
                <a16:creationId xmlns:a16="http://schemas.microsoft.com/office/drawing/2014/main" id="{013D5187-D0CA-D283-35E3-3CA36AD953A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-10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80437" y="2072172"/>
            <a:ext cx="2976742" cy="297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5431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2901</TotalTime>
  <Words>676</Words>
  <Application>Microsoft Office PowerPoint</Application>
  <PresentationFormat>Personalizar</PresentationFormat>
  <Paragraphs>99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MCP Hub Integrando com facilidade soluções de Inteligência Artificial confiáveis a suas aplicações!</vt:lpstr>
      <vt:lpstr>Renato Groffe</vt:lpstr>
      <vt:lpstr>Participe de nossas iniciativas gratuitas</vt:lpstr>
      <vt:lpstr>Participe também no WhatsApp (Grupo de Divulgação)</vt:lpstr>
      <vt:lpstr>Agenda</vt:lpstr>
      <vt:lpstr>MCP: uma visão geral</vt:lpstr>
      <vt:lpstr>MCP: uma visão geral</vt:lpstr>
      <vt:lpstr>MCP: uma visão geral</vt:lpstr>
      <vt:lpstr>MCP: uma visão geral</vt:lpstr>
      <vt:lpstr>MCP: uma visão geral</vt:lpstr>
      <vt:lpstr>Docker MCP Hub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107</cp:lastModifiedBy>
  <cp:revision>1024</cp:revision>
  <dcterms:created xsi:type="dcterms:W3CDTF">2016-08-05T22:03:34Z</dcterms:created>
  <dcterms:modified xsi:type="dcterms:W3CDTF">2025-09-01T22:29:55Z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