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32"/>
  </p:notesMasterIdLst>
  <p:handoutMasterIdLst>
    <p:handoutMasterId r:id="rId33"/>
  </p:handoutMasterIdLst>
  <p:sldIdLst>
    <p:sldId id="1393" r:id="rId8"/>
    <p:sldId id="1800" r:id="rId9"/>
    <p:sldId id="1776" r:id="rId10"/>
    <p:sldId id="1801" r:id="rId11"/>
    <p:sldId id="1518" r:id="rId12"/>
    <p:sldId id="1708" r:id="rId13"/>
    <p:sldId id="1758" r:id="rId14"/>
    <p:sldId id="1753" r:id="rId15"/>
    <p:sldId id="1759" r:id="rId16"/>
    <p:sldId id="1754" r:id="rId17"/>
    <p:sldId id="1751" r:id="rId18"/>
    <p:sldId id="1760" r:id="rId19"/>
    <p:sldId id="1762" r:id="rId20"/>
    <p:sldId id="1820" r:id="rId21"/>
    <p:sldId id="1822" r:id="rId22"/>
    <p:sldId id="1775" r:id="rId23"/>
    <p:sldId id="1779" r:id="rId24"/>
    <p:sldId id="1778" r:id="rId25"/>
    <p:sldId id="1752" r:id="rId26"/>
    <p:sldId id="1773" r:id="rId27"/>
    <p:sldId id="1757" r:id="rId28"/>
    <p:sldId id="1780" r:id="rId29"/>
    <p:sldId id="1777" r:id="rId30"/>
    <p:sldId id="1750" r:id="rId3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800"/>
            <p14:sldId id="1776"/>
            <p14:sldId id="1801"/>
            <p14:sldId id="1518"/>
            <p14:sldId id="1708"/>
            <p14:sldId id="1758"/>
            <p14:sldId id="1753"/>
            <p14:sldId id="1759"/>
            <p14:sldId id="1754"/>
            <p14:sldId id="1751"/>
            <p14:sldId id="1760"/>
            <p14:sldId id="1762"/>
            <p14:sldId id="1820"/>
            <p14:sldId id="1822"/>
            <p14:sldId id="1775"/>
            <p14:sldId id="1779"/>
            <p14:sldId id="1778"/>
            <p14:sldId id="1752"/>
            <p14:sldId id="1773"/>
            <p14:sldId id="1757"/>
            <p14:sldId id="1780"/>
            <p14:sldId id="1777"/>
          </p14:sldIdLst>
        </p14:section>
        <p14:section name="Finalizando" id="{CF622469-3E87-46BA-8ED6-912C47B00EF3}">
          <p14:sldIdLst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 varScale="1">
        <p:scale>
          <a:sx n="73" d="100"/>
          <a:sy n="73" d="100"/>
        </p:scale>
        <p:origin x="955" y="28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presProps" Target="pres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9/18/2025 3:27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37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2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181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393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7036B-DA5A-5D73-5223-71C45F3D2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790315-29FC-08DE-B5B2-14BC107D53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CBE2F6-40B7-4225-15EC-BD63E8A21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E7FDD7BD-29D2-BA3D-0F82-1BC998BE1CD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83980F-4B34-5FEC-A492-CACF7F62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185B5B5-DFE9-BBE9-BF41-DB5B3A9071E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7169CC-CA1A-F9F9-7983-BDECDE63378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9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3426B-11E4-6C81-DE56-31ECA622F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224807B-AAB0-5C4B-EED3-AC45E25E9F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4940A21-ECE3-C9FA-4F70-17658DE03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5FFBFDF-9B62-9E0F-57E4-A0732901AE6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AE8CC3-6EC6-1AA7-F7A9-230D1267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D47F704-0166-088A-4459-38887272A316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52AA4E-A0A1-C2E1-CCB8-0C25988FC4D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9095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93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83983-00A2-BA24-9FA2-4DD292901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EE5A725-AE9D-7C99-5DA1-D2C51B88A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58D03F0-1285-9C48-CCA2-4FB438316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46A973E1-F5C2-FBAA-B42D-A26ABAF443F8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0F5606-23F6-E53B-AF87-32A071BF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EFB023E-41BC-66F3-50E0-CCE4E7A2ED6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3B3D09-8CF4-9F81-AA30-6E8ABAABA4A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167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52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8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515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78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883F0-EE42-95AA-1281-FB5DBB2E3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8A69848-153E-CEA9-88FE-3C628D0362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78DE0CD-2451-F000-8256-BD6A2A28B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A2E6EDB2-BA66-7B98-1241-E90476254DC5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AB0213-90A3-D844-7AAC-FD8CC99D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D7250B86-24BD-544F-CCA7-D60607EC27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71DE29-3ED3-98E7-4F32-30F6EEBB08B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736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945B0-C657-9321-7E57-BD477E4D3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53FACD-0D94-4670-2924-2DBC1796E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6F8C38-6013-D37D-2823-4746C30FB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487F9B5-A75A-B5B8-310B-EB4BC76BA005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1B164-3A07-7E42-8CDE-01115431A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F6B981-A456-84C5-299D-B14AEF5DBD02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9/18/2025 3:27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9330E-DE58-960A-9FF7-8869241C9E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53116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9/18/2025 3:27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1E923-983F-CF11-0B22-6DB23B4F8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2F690EF-2E1B-783B-7412-65BE11510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9C01A22-1985-00B9-DEC9-B69408198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4B2D07-5EE8-E4B6-F36F-65B00BBF7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48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F5E24-E170-7DA5-797D-63B9419A3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08E02F1-CC48-1600-13E1-EDD9512ECE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63C2294-6D00-70AB-5B32-1E9A41645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D873F75D-6A5E-02DC-69F7-F2F5E93CC81F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2D550D-90E6-9443-25A9-827E7A10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9CC0E5BB-2784-7852-29C2-8974A05C351D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CE9B2B-137A-FCEA-87AE-DF517B41EA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16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86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108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9/18/2025 3:27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3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lemetry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egertracing.io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ipkin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pt/observability/application-performance-monitor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oss/alloy-opentelemetry-collector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666693"/>
            <a:ext cx="11201400" cy="2297169"/>
          </a:xfrm>
        </p:spPr>
        <p:txBody>
          <a:bodyPr/>
          <a:lstStyle/>
          <a:p>
            <a:r>
              <a:rPr lang="pt-BR" sz="4400" b="1" dirty="0" err="1"/>
              <a:t>Observabilidade</a:t>
            </a:r>
            <a:r>
              <a:rPr lang="pt-BR" sz="4400" b="1" dirty="0"/>
              <a:t> Unificada com </a:t>
            </a:r>
            <a:r>
              <a:rPr lang="pt-BR" sz="4400" b="1" dirty="0" err="1"/>
              <a:t>OpenTelemetry</a:t>
            </a:r>
            <a:br>
              <a:rPr lang="pt-BR" sz="4400" b="1" dirty="0"/>
            </a:br>
            <a:r>
              <a:rPr lang="pt-BR" sz="3700" b="1" dirty="0" err="1"/>
              <a:t>Tracing</a:t>
            </a:r>
            <a:r>
              <a:rPr lang="pt-BR" sz="3700" b="1" dirty="0"/>
              <a:t> de aplicações distribuídas em .NET e outras </a:t>
            </a:r>
            <a:r>
              <a:rPr lang="pt-BR" sz="3700" b="1" dirty="0" err="1"/>
              <a:t>stacks</a:t>
            </a:r>
            <a:endParaRPr lang="pt-BR" sz="37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52FE4D-4A7E-E268-38E9-41C78C56342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280" y="2321421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DEC735E-802B-959D-F213-D678837CE2EB}"/>
              </a:ext>
            </a:extLst>
          </p:cNvPr>
          <p:cNvSpPr txBox="1">
            <a:spLocks/>
          </p:cNvSpPr>
          <p:nvPr/>
        </p:nvSpPr>
        <p:spPr bwMode="white">
          <a:xfrm>
            <a:off x="849280" y="3911217"/>
            <a:ext cx="6111478" cy="1872045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84200" marR="0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8001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287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573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Alexandre Malavasi</a:t>
            </a:r>
          </a:p>
          <a:p>
            <a:r>
              <a:rPr lang="en-US" sz="2400" dirty="0"/>
              <a:t>Microsoft MVP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alexandremalavasi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1BEDDD65-7C8C-717D-DDAC-BEC134357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552" y="2700828"/>
            <a:ext cx="1718329" cy="1718329"/>
          </a:xfrm>
          <a:prstGeom prst="rect">
            <a:avLst/>
          </a:prstGeom>
        </p:spPr>
      </p:pic>
      <p:pic>
        <p:nvPicPr>
          <p:cNvPr id="10" name="Gráfico 9">
            <a:extLst>
              <a:ext uri="{FF2B5EF4-FFF2-40B4-BE49-F238E27FC236}">
                <a16:creationId xmlns:a16="http://schemas.microsoft.com/office/drawing/2014/main" id="{5911804C-BCDD-2966-F12C-7B891717A9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71037" y="2713276"/>
            <a:ext cx="1718328" cy="1718328"/>
          </a:xfrm>
          <a:prstGeom prst="rect">
            <a:avLst/>
          </a:prstGeom>
          <a:effectLst/>
        </p:spPr>
      </p:pic>
      <p:pic>
        <p:nvPicPr>
          <p:cNvPr id="12" name="Imagem 11" descr="Uma imagem contendo Forma&#10;&#10;O conteúdo gerado por IA pode estar incorreto.">
            <a:extLst>
              <a:ext uri="{FF2B5EF4-FFF2-40B4-BE49-F238E27FC236}">
                <a16:creationId xmlns:a16="http://schemas.microsoft.com/office/drawing/2014/main" id="{13C3B06D-B89C-9251-DC83-8C13E56F84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5837" y="5493273"/>
            <a:ext cx="3764394" cy="166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elementos e conceitos importantes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44709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Log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494949"/>
                </a:solidFill>
              </a:rPr>
              <a:t>Span</a:t>
            </a:r>
            <a:endParaRPr lang="pt-BR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Trace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94949"/>
                </a:solidFill>
              </a:rPr>
              <a:t>Métricas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588B0960-19A0-06EB-7CF9-BAF23101B51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1522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580034" cy="380411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Instrumentação em aplicações para coleta de métricas 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Viabiliza a implementação de </a:t>
            </a:r>
            <a:r>
              <a:rPr lang="pt-BR" sz="2800" b="1" dirty="0" err="1">
                <a:solidFill>
                  <a:srgbClr val="494949"/>
                </a:solidFill>
              </a:rPr>
              <a:t>tracing</a:t>
            </a:r>
            <a:r>
              <a:rPr lang="pt-BR" sz="2800" b="1" dirty="0">
                <a:solidFill>
                  <a:srgbClr val="494949"/>
                </a:solidFill>
              </a:rPr>
              <a:t> distribuído</a:t>
            </a:r>
            <a:r>
              <a:rPr lang="pt-BR" sz="2800" dirty="0">
                <a:solidFill>
                  <a:srgbClr val="494949"/>
                </a:solidFill>
              </a:rPr>
              <a:t> de forma descomplicada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vinculado à </a:t>
            </a:r>
            <a:r>
              <a:rPr lang="pt-BR" sz="2800" b="1" dirty="0">
                <a:solidFill>
                  <a:srgbClr val="494949"/>
                </a:solidFill>
              </a:rPr>
              <a:t>CNCF (Cloud </a:t>
            </a:r>
            <a:r>
              <a:rPr lang="pt-BR" sz="2800" b="1" dirty="0" err="1">
                <a:solidFill>
                  <a:srgbClr val="494949"/>
                </a:solidFill>
              </a:rPr>
              <a:t>Native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Computing</a:t>
            </a:r>
            <a:r>
              <a:rPr lang="pt-BR" sz="2800" b="1" dirty="0">
                <a:solidFill>
                  <a:srgbClr val="494949"/>
                </a:solidFill>
              </a:rPr>
              <a:t> Foundation)</a:t>
            </a:r>
          </a:p>
          <a:p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https://opentelemetry.io/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1416CE1-D397-1F5F-0498-E6FA02D7F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847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439862"/>
            <a:ext cx="11199034" cy="348403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Suporte a múltiplas </a:t>
            </a:r>
            <a:r>
              <a:rPr lang="pt-BR" sz="3200" dirty="0" err="1">
                <a:solidFill>
                  <a:srgbClr val="494949"/>
                </a:solidFill>
              </a:rPr>
              <a:t>stacks</a:t>
            </a:r>
            <a:r>
              <a:rPr lang="pt-BR" sz="3200" dirty="0">
                <a:solidFill>
                  <a:srgbClr val="494949"/>
                </a:solidFill>
              </a:rPr>
              <a:t>: </a:t>
            </a:r>
            <a:r>
              <a:rPr lang="pt-BR" sz="3200" b="1" dirty="0">
                <a:solidFill>
                  <a:srgbClr val="494949"/>
                </a:solidFill>
              </a:rPr>
              <a:t>.NET, Java, Node.js, Python, C++, Go, </a:t>
            </a:r>
            <a:r>
              <a:rPr lang="pt-BR" sz="3200" b="1" dirty="0" err="1">
                <a:solidFill>
                  <a:srgbClr val="494949"/>
                </a:solidFill>
              </a:rPr>
              <a:t>Erlang</a:t>
            </a:r>
            <a:r>
              <a:rPr lang="pt-BR" sz="3200" b="1" dirty="0">
                <a:solidFill>
                  <a:srgbClr val="494949"/>
                </a:solidFill>
              </a:rPr>
              <a:t>/Elixir, PHP, Ruby, </a:t>
            </a:r>
            <a:r>
              <a:rPr lang="pt-BR" sz="3200" b="1" dirty="0" err="1">
                <a:solidFill>
                  <a:srgbClr val="494949"/>
                </a:solidFill>
              </a:rPr>
              <a:t>Rust</a:t>
            </a:r>
            <a:r>
              <a:rPr lang="pt-BR" sz="3200" b="1" dirty="0">
                <a:solidFill>
                  <a:srgbClr val="494949"/>
                </a:solidFill>
              </a:rPr>
              <a:t>, Swift...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Exporters</a:t>
            </a:r>
            <a:r>
              <a:rPr lang="pt-BR" sz="3200" dirty="0">
                <a:solidFill>
                  <a:srgbClr val="494949"/>
                </a:solidFill>
              </a:rPr>
              <a:t>/soluções de monitoramento com suporte</a:t>
            </a:r>
            <a:r>
              <a:rPr lang="pt-BR" sz="3200" b="1" dirty="0">
                <a:solidFill>
                  <a:srgbClr val="494949"/>
                </a:solidFill>
              </a:rPr>
              <a:t>: Console, </a:t>
            </a:r>
            <a:r>
              <a:rPr lang="pt-BR" sz="3200" b="1" dirty="0" err="1">
                <a:solidFill>
                  <a:srgbClr val="494949"/>
                </a:solidFill>
              </a:rPr>
              <a:t>Grafana</a:t>
            </a:r>
            <a:r>
              <a:rPr lang="pt-BR" sz="3200" b="1" dirty="0">
                <a:solidFill>
                  <a:srgbClr val="494949"/>
                </a:solidFill>
              </a:rPr>
              <a:t> Tempo, Jaeger, </a:t>
            </a:r>
            <a:r>
              <a:rPr lang="pt-BR" sz="3200" b="1" dirty="0" err="1">
                <a:solidFill>
                  <a:srgbClr val="494949"/>
                </a:solidFill>
              </a:rPr>
              <a:t>Zipkin</a:t>
            </a:r>
            <a:r>
              <a:rPr lang="pt-BR" sz="3200" b="1" dirty="0">
                <a:solidFill>
                  <a:srgbClr val="494949"/>
                </a:solidFill>
              </a:rPr>
              <a:t>, </a:t>
            </a:r>
            <a:r>
              <a:rPr lang="pt-BR" sz="3200" b="1" dirty="0" err="1">
                <a:solidFill>
                  <a:srgbClr val="494949"/>
                </a:solidFill>
              </a:rPr>
              <a:t>Elastic</a:t>
            </a:r>
            <a:r>
              <a:rPr lang="pt-BR" sz="3200" b="1" dirty="0">
                <a:solidFill>
                  <a:srgbClr val="494949"/>
                </a:solidFill>
              </a:rPr>
              <a:t> APM, </a:t>
            </a:r>
            <a:r>
              <a:rPr lang="pt-BR" sz="3200" b="1" dirty="0" err="1">
                <a:solidFill>
                  <a:srgbClr val="494949"/>
                </a:solidFill>
              </a:rPr>
              <a:t>Prometheus</a:t>
            </a:r>
            <a:r>
              <a:rPr lang="pt-BR" sz="3200" b="1" dirty="0">
                <a:solidFill>
                  <a:srgbClr val="494949"/>
                </a:solidFill>
              </a:rPr>
              <a:t>, Azure Monitor, </a:t>
            </a:r>
            <a:r>
              <a:rPr lang="pt-BR" sz="3200" b="1" dirty="0" err="1">
                <a:solidFill>
                  <a:srgbClr val="494949"/>
                </a:solidFill>
              </a:rPr>
              <a:t>Application</a:t>
            </a:r>
            <a:r>
              <a:rPr lang="pt-BR" sz="3200" b="1" dirty="0">
                <a:solidFill>
                  <a:srgbClr val="494949"/>
                </a:solidFill>
              </a:rPr>
              <a:t> Insights, </a:t>
            </a:r>
            <a:r>
              <a:rPr lang="pt-BR" sz="3200" b="1" dirty="0" err="1">
                <a:solidFill>
                  <a:srgbClr val="494949"/>
                </a:solidFill>
              </a:rPr>
              <a:t>Dynatrace</a:t>
            </a:r>
            <a:r>
              <a:rPr lang="pt-BR" sz="3200" b="1" dirty="0">
                <a:solidFill>
                  <a:srgbClr val="494949"/>
                </a:solidFill>
              </a:rPr>
              <a:t>, AWS </a:t>
            </a:r>
            <a:r>
              <a:rPr lang="pt-BR" sz="3200" b="1" dirty="0" err="1">
                <a:solidFill>
                  <a:srgbClr val="494949"/>
                </a:solidFill>
              </a:rPr>
              <a:t>CloudWatch</a:t>
            </a:r>
            <a:r>
              <a:rPr lang="pt-BR" sz="3200" b="1" dirty="0">
                <a:solidFill>
                  <a:srgbClr val="494949"/>
                </a:solidFill>
              </a:rPr>
              <a:t>, New </a:t>
            </a:r>
            <a:r>
              <a:rPr lang="pt-BR" sz="3200" b="1" dirty="0" err="1">
                <a:solidFill>
                  <a:srgbClr val="494949"/>
                </a:solidFill>
              </a:rPr>
              <a:t>Relic</a:t>
            </a:r>
            <a:r>
              <a:rPr lang="pt-BR" sz="3200" b="1" dirty="0">
                <a:solidFill>
                  <a:srgbClr val="494949"/>
                </a:solidFill>
              </a:rPr>
              <a:t>...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37172E-9448-3417-252E-5ED7139E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086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11199034" cy="36317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OpenTelemetry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Collector</a:t>
            </a:r>
            <a:r>
              <a:rPr lang="pt-BR" sz="2800" dirty="0">
                <a:solidFill>
                  <a:srgbClr val="494949"/>
                </a:solidFill>
              </a:rPr>
              <a:t>: mecanismo para receber, processar e exportar dados de </a:t>
            </a:r>
            <a:r>
              <a:rPr lang="pt-BR" sz="2800" b="1" dirty="0">
                <a:solidFill>
                  <a:srgbClr val="494949"/>
                </a:solidFill>
              </a:rPr>
              <a:t>telemetria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OpenTelemetry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Protocol</a:t>
            </a:r>
            <a:r>
              <a:rPr lang="pt-BR" sz="2800" b="1" dirty="0">
                <a:solidFill>
                  <a:srgbClr val="494949"/>
                </a:solidFill>
              </a:rPr>
              <a:t> (OTLP)</a:t>
            </a:r>
            <a:r>
              <a:rPr lang="pt-BR" sz="2800" dirty="0">
                <a:solidFill>
                  <a:srgbClr val="494949"/>
                </a:solidFill>
              </a:rPr>
              <a:t> → suporte a </a:t>
            </a:r>
            <a:r>
              <a:rPr lang="pt-BR" sz="2800" b="1" dirty="0">
                <a:solidFill>
                  <a:srgbClr val="494949"/>
                </a:solidFill>
              </a:rPr>
              <a:t>HTTP </a:t>
            </a:r>
            <a:r>
              <a:rPr lang="pt-BR" sz="2800" dirty="0">
                <a:solidFill>
                  <a:srgbClr val="494949"/>
                </a:solidFill>
              </a:rPr>
              <a:t>(</a:t>
            </a:r>
            <a:r>
              <a:rPr lang="pt-BR" sz="2800" b="1" dirty="0">
                <a:solidFill>
                  <a:srgbClr val="494949"/>
                </a:solidFill>
              </a:rPr>
              <a:t>porta 4318</a:t>
            </a:r>
            <a:r>
              <a:rPr lang="pt-BR" sz="2800" dirty="0">
                <a:solidFill>
                  <a:srgbClr val="494949"/>
                </a:solidFill>
              </a:rPr>
              <a:t>) e </a:t>
            </a:r>
            <a:r>
              <a:rPr lang="pt-BR" sz="2800" b="1" dirty="0" err="1">
                <a:solidFill>
                  <a:srgbClr val="494949"/>
                </a:solidFill>
              </a:rPr>
              <a:t>gRPC</a:t>
            </a:r>
            <a:r>
              <a:rPr lang="pt-BR" sz="2800" b="1" dirty="0">
                <a:solidFill>
                  <a:srgbClr val="494949"/>
                </a:solidFill>
              </a:rPr>
              <a:t> </a:t>
            </a:r>
            <a:r>
              <a:rPr lang="pt-BR" sz="2800" dirty="0">
                <a:solidFill>
                  <a:srgbClr val="494949"/>
                </a:solidFill>
              </a:rPr>
              <a:t>(</a:t>
            </a:r>
            <a:r>
              <a:rPr lang="pt-BR" sz="2800" b="1" dirty="0">
                <a:solidFill>
                  <a:srgbClr val="494949"/>
                </a:solidFill>
              </a:rPr>
              <a:t>porta 4317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Sampling</a:t>
            </a:r>
            <a:r>
              <a:rPr lang="pt-BR" sz="2800" dirty="0">
                <a:solidFill>
                  <a:srgbClr val="494949"/>
                </a:solidFill>
              </a:rPr>
              <a:t> para coletar apenas percentuais da instrumentação (redução de custos, uso mais reacional de recursos computacionais)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037172E-9448-3417-252E-5ED7139EF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637" y="5021262"/>
            <a:ext cx="3822701" cy="143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842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7A8DD-C4F4-CCEF-135B-1131F7523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783B2-CADD-9904-D5C3-EC8368F4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+ .NET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5806258-1E0F-BEC5-314F-85FE903B7C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03437" y="6046203"/>
            <a:ext cx="4724400" cy="572464"/>
          </a:xfrm>
        </p:spPr>
        <p:txBody>
          <a:bodyPr/>
          <a:lstStyle/>
          <a:p>
            <a:r>
              <a:rPr lang="pt-BR" sz="2800" dirty="0">
                <a:solidFill>
                  <a:schemeClr val="tx1"/>
                </a:solidFill>
              </a:rPr>
              <a:t>Fonte: Microsoft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717B7001-F8B6-48D9-AE5C-9833A8E17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237" y="1187449"/>
            <a:ext cx="1219200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6129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4D6E5-E37E-BB9B-0529-DA82CFE3B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0965D-2CFF-393B-19BE-6AD202F7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+ .NET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7FCDBB-8B43-AFAE-362A-4C956FE6FA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03434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Bibliotecas para monitoramento de interações com </a:t>
            </a:r>
            <a:r>
              <a:rPr lang="pt-BR" sz="2800" b="1" dirty="0">
                <a:solidFill>
                  <a:srgbClr val="494949"/>
                </a:solidFill>
              </a:rPr>
              <a:t>bancos de dados, soluções de mensageria, serviços em nuvem...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Compatibilidade com as </a:t>
            </a:r>
            <a:r>
              <a:rPr lang="pt-BR" sz="2800" b="1" dirty="0">
                <a:solidFill>
                  <a:srgbClr val="494949"/>
                </a:solidFill>
              </a:rPr>
              <a:t>principais alternativas de </a:t>
            </a:r>
            <a:r>
              <a:rPr lang="pt-BR" sz="2800" b="1" dirty="0" err="1">
                <a:solidFill>
                  <a:srgbClr val="494949"/>
                </a:solidFill>
              </a:rPr>
              <a:t>observabilidade</a:t>
            </a:r>
            <a:r>
              <a:rPr lang="pt-BR" sz="2800" b="1" dirty="0">
                <a:solidFill>
                  <a:srgbClr val="494949"/>
                </a:solidFill>
              </a:rPr>
              <a:t> no mercado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Forte integração com </a:t>
            </a:r>
            <a:r>
              <a:rPr lang="pt-BR" sz="2800" b="1" dirty="0" err="1">
                <a:solidFill>
                  <a:srgbClr val="494949"/>
                </a:solidFill>
              </a:rPr>
              <a:t>System.Diagnostics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Um componente essencial dentro do </a:t>
            </a:r>
            <a:r>
              <a:rPr lang="pt-BR" sz="2800" b="1" dirty="0">
                <a:solidFill>
                  <a:srgbClr val="494949"/>
                </a:solidFill>
              </a:rPr>
              <a:t>.NET Aspire</a:t>
            </a:r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23950DD2-D8B0-A0EF-DD07-EBBE9B9D0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4218" y="1623850"/>
            <a:ext cx="1718329" cy="1718329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443807D1-B7DA-961A-3FF5-E963FA270A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9637" y="3954462"/>
            <a:ext cx="1718328" cy="171832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8576792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Jaeger: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3211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 de transações distribuídas</a:t>
            </a: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Análise de </a:t>
            </a:r>
            <a:r>
              <a:rPr lang="pt-BR" sz="3200" b="1" dirty="0">
                <a:solidFill>
                  <a:srgbClr val="494949"/>
                </a:solidFill>
              </a:rPr>
              <a:t>dependências envolvidas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Dados persistidos em soluções como </a:t>
            </a:r>
            <a:r>
              <a:rPr lang="pt-BR" sz="3200" b="1" dirty="0" err="1">
                <a:solidFill>
                  <a:srgbClr val="494949"/>
                </a:solidFill>
              </a:rPr>
              <a:t>Elasticsearch</a:t>
            </a:r>
            <a:r>
              <a:rPr lang="pt-BR" sz="3200" b="1" dirty="0">
                <a:solidFill>
                  <a:srgbClr val="494949"/>
                </a:solidFill>
              </a:rPr>
              <a:t>,</a:t>
            </a:r>
            <a:r>
              <a:rPr lang="pt-BR" sz="3200" dirty="0">
                <a:solidFill>
                  <a:srgbClr val="494949"/>
                </a:solidFill>
              </a:rPr>
              <a:t> </a:t>
            </a:r>
            <a:r>
              <a:rPr lang="pt-BR" sz="3200" b="1" dirty="0">
                <a:solidFill>
                  <a:srgbClr val="494949"/>
                </a:solidFill>
              </a:rPr>
              <a:t>Cassandra...</a:t>
            </a: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https://www.jaegertracing.io/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5" name="Imagem 4" descr="Forma&#10;&#10;Descrição gerada automaticamente">
            <a:extLst>
              <a:ext uri="{FF2B5EF4-FFF2-40B4-BE49-F238E27FC236}">
                <a16:creationId xmlns:a16="http://schemas.microsoft.com/office/drawing/2014/main" id="{ED4BB8A6-D9D6-1A67-3CB2-02918832C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637" y="2506662"/>
            <a:ext cx="2213982" cy="221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186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58399-97FD-D29B-EF39-544FCEAEB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7A484-148E-DDAD-3B05-180175757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Zipkin: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F354A3-2F64-E206-C5A7-D0C9BC763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Outra alternativa para </a:t>
            </a:r>
            <a:r>
              <a:rPr lang="pt-BR" sz="3200" b="1" dirty="0">
                <a:solidFill>
                  <a:srgbClr val="494949"/>
                </a:solidFill>
              </a:rPr>
              <a:t>monitoramento de transações distribuídas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Dashboards para análises das dependências envolvidas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Dados persistidos também em soluções como </a:t>
            </a:r>
            <a:r>
              <a:rPr lang="pt-BR" sz="3200" b="1" dirty="0" err="1">
                <a:solidFill>
                  <a:srgbClr val="494949"/>
                </a:solidFill>
              </a:rPr>
              <a:t>Elasticsearch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dirty="0">
                <a:solidFill>
                  <a:srgbClr val="494949"/>
                </a:solidFill>
              </a:rPr>
              <a:t>e </a:t>
            </a:r>
            <a:r>
              <a:rPr lang="pt-BR" sz="3200" b="1" dirty="0">
                <a:solidFill>
                  <a:srgbClr val="494949"/>
                </a:solidFill>
              </a:rPr>
              <a:t>Cassandra</a:t>
            </a:r>
          </a:p>
          <a:p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https://zipkin.io/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8" name="Imagem 7" descr="Logotipo&#10;&#10;O conteúdo gerado por IA pode estar incorreto.">
            <a:extLst>
              <a:ext uri="{FF2B5EF4-FFF2-40B4-BE49-F238E27FC236}">
                <a16:creationId xmlns:a16="http://schemas.microsoft.com/office/drawing/2014/main" id="{28CED869-2229-E2C4-471E-09A133696D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962" y="2430462"/>
            <a:ext cx="237806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67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Elastic APM: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9217834" cy="446891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APM: </a:t>
            </a:r>
            <a:r>
              <a:rPr lang="pt-BR" sz="2800" b="1" dirty="0" err="1">
                <a:solidFill>
                  <a:srgbClr val="494949"/>
                </a:solidFill>
              </a:rPr>
              <a:t>Application</a:t>
            </a:r>
            <a:r>
              <a:rPr lang="pt-BR" sz="2800" b="1" dirty="0">
                <a:solidFill>
                  <a:srgbClr val="494949"/>
                </a:solidFill>
              </a:rPr>
              <a:t> Performance </a:t>
            </a:r>
            <a:r>
              <a:rPr lang="pt-BR" sz="2800" b="1" dirty="0" err="1">
                <a:solidFill>
                  <a:srgbClr val="494949"/>
                </a:solidFill>
              </a:rPr>
              <a:t>Monitoring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Parte integrante da </a:t>
            </a:r>
            <a:r>
              <a:rPr lang="pt-BR" sz="2800" b="1" dirty="0" err="1">
                <a:solidFill>
                  <a:srgbClr val="494949"/>
                </a:solidFill>
              </a:rPr>
              <a:t>Elastic</a:t>
            </a:r>
            <a:r>
              <a:rPr lang="pt-BR" sz="2800" b="1" dirty="0">
                <a:solidFill>
                  <a:srgbClr val="494949"/>
                </a:solidFill>
              </a:rPr>
              <a:t> Stack</a:t>
            </a:r>
            <a:r>
              <a:rPr lang="pt-BR" sz="2800" dirty="0">
                <a:solidFill>
                  <a:srgbClr val="494949"/>
                </a:solidFill>
              </a:rPr>
              <a:t>, que inclui </a:t>
            </a:r>
            <a:r>
              <a:rPr lang="pt-BR" sz="2800" b="1" dirty="0" err="1">
                <a:solidFill>
                  <a:srgbClr val="494949"/>
                </a:solidFill>
              </a:rPr>
              <a:t>Elasticsearch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Kibana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Rastreamento, análise e solução de problemas</a:t>
            </a:r>
            <a:r>
              <a:rPr lang="pt-BR" sz="2800" dirty="0">
                <a:solidFill>
                  <a:srgbClr val="494949"/>
                </a:solidFill>
              </a:rPr>
              <a:t> relacionados ao desempenho de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</a:t>
            </a:r>
            <a:br>
              <a:rPr lang="pt-BR" sz="2800" dirty="0">
                <a:solidFill>
                  <a:srgbClr val="494949"/>
                </a:solidFill>
              </a:rPr>
            </a:br>
            <a:r>
              <a:rPr lang="pt-BR" sz="2000" dirty="0">
                <a:solidFill>
                  <a:srgbClr val="494949"/>
                </a:solidFill>
                <a:hlinkClick r:id="rId3"/>
              </a:rPr>
              <a:t>https://www.elastic.co/pt/observability/application-performance-monitoring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 descr="Forma&#10;&#10;Descrição gerada automaticamente">
            <a:extLst>
              <a:ext uri="{FF2B5EF4-FFF2-40B4-BE49-F238E27FC236}">
                <a16:creationId xmlns:a16="http://schemas.microsoft.com/office/drawing/2014/main" id="{EA62DC7F-9EF9-504E-0EB4-324EC0F4D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5437" y="3952465"/>
            <a:ext cx="1435919" cy="1435919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1E2F1ECA-6891-9343-D15F-AA9F4D3968F9}"/>
              </a:ext>
            </a:extLst>
          </p:cNvPr>
          <p:cNvGrpSpPr/>
          <p:nvPr/>
        </p:nvGrpSpPr>
        <p:grpSpPr>
          <a:xfrm>
            <a:off x="9647237" y="2201862"/>
            <a:ext cx="1752600" cy="1750603"/>
            <a:chOff x="1899467" y="3802062"/>
            <a:chExt cx="1981200" cy="198120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AC74ABF7-2805-7659-8E11-08815C60F7EA}"/>
                </a:ext>
              </a:extLst>
            </p:cNvPr>
            <p:cNvSpPr/>
            <p:nvPr/>
          </p:nvSpPr>
          <p:spPr bwMode="auto">
            <a:xfrm>
              <a:off x="1899467" y="3802062"/>
              <a:ext cx="1981200" cy="1981200"/>
            </a:xfrm>
            <a:prstGeom prst="ellipse">
              <a:avLst/>
            </a:prstGeom>
            <a:solidFill>
              <a:schemeClr val="accent4">
                <a:lumMod val="1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pt-BR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CDF12E0C-0A47-9B75-0150-F3815AD8C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255837" y="4259262"/>
              <a:ext cx="1143000" cy="1143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09746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Grafana: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11262"/>
            <a:ext cx="8379634" cy="482593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Monitoramento</a:t>
            </a:r>
            <a:r>
              <a:rPr lang="pt-BR" sz="2900" dirty="0">
                <a:solidFill>
                  <a:srgbClr val="494949"/>
                </a:solidFill>
              </a:rPr>
              <a:t> e </a:t>
            </a:r>
            <a:r>
              <a:rPr lang="pt-BR" sz="2900" b="1" dirty="0" err="1">
                <a:solidFill>
                  <a:srgbClr val="494949"/>
                </a:solidFill>
              </a:rPr>
              <a:t>observabilidade</a:t>
            </a:r>
            <a:r>
              <a:rPr lang="pt-BR" sz="2900" dirty="0">
                <a:solidFill>
                  <a:srgbClr val="494949"/>
                </a:solidFill>
              </a:rPr>
              <a:t> de aplicações e infraestrutura</a:t>
            </a:r>
            <a:br>
              <a:rPr lang="pt-BR" sz="2900" b="1" dirty="0">
                <a:solidFill>
                  <a:srgbClr val="494949"/>
                </a:solidFill>
              </a:rPr>
            </a:b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Dashboards</a:t>
            </a:r>
            <a:r>
              <a:rPr lang="pt-BR" sz="2900" dirty="0">
                <a:solidFill>
                  <a:srgbClr val="494949"/>
                </a:solidFill>
              </a:rPr>
              <a:t> para visualização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Alertas de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b="1" dirty="0">
                <a:solidFill>
                  <a:srgbClr val="494949"/>
                </a:solidFill>
              </a:rPr>
              <a:t>Open </a:t>
            </a:r>
            <a:r>
              <a:rPr lang="pt-BR" sz="2900" b="1" dirty="0" err="1">
                <a:solidFill>
                  <a:srgbClr val="494949"/>
                </a:solidFill>
              </a:rPr>
              <a:t>source</a:t>
            </a: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9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900" dirty="0">
                <a:solidFill>
                  <a:srgbClr val="494949"/>
                </a:solidFill>
              </a:rPr>
              <a:t>Site: </a:t>
            </a:r>
            <a:r>
              <a:rPr lang="pt-BR" sz="2900" dirty="0">
                <a:solidFill>
                  <a:srgbClr val="494949"/>
                </a:solidFill>
                <a:hlinkClick r:id="rId3"/>
              </a:rPr>
              <a:t>https://grafana.com/</a:t>
            </a:r>
            <a:endParaRPr lang="pt-BR" sz="29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C2199B3-487D-DB28-0D24-9C4B29758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09037" y="2063749"/>
            <a:ext cx="2757057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8179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820862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APISEC U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Ambassador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3" y="4142337"/>
            <a:ext cx="1403451" cy="1403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155" y="4836355"/>
            <a:ext cx="1600799" cy="1600799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CAB713EA-9E3B-51D0-845C-81E073A9D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735" y="3702897"/>
            <a:ext cx="1699365" cy="16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Ecossistema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 Grafana + </a:t>
            </a:r>
            <a:r>
              <a:rPr lang="en-US" sz="4000" dirty="0" err="1">
                <a:solidFill>
                  <a:schemeClr val="accent3">
                    <a:lumMod val="75000"/>
                  </a:schemeClr>
                </a:solidFill>
              </a:rPr>
              <a:t>OpenTelemetry</a:t>
            </a:r>
            <a:r>
              <a:rPr lang="en-US" sz="4000" dirty="0">
                <a:solidFill>
                  <a:schemeClr val="accent3">
                    <a:lumMod val="75000"/>
                  </a:schemeClr>
                </a:solidFill>
              </a:rPr>
              <a:t> + Prometheus</a:t>
            </a:r>
            <a:endParaRPr lang="pt-BR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Imagem 5" descr="Diagrama&#10;&#10;O conteúdo gerado por IA pode estar incorreto.">
            <a:extLst>
              <a:ext uri="{FF2B5EF4-FFF2-40B4-BE49-F238E27FC236}">
                <a16:creationId xmlns:a16="http://schemas.microsoft.com/office/drawing/2014/main" id="{54611375-A4D6-306F-F1B3-12804FD0E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81" y="1439862"/>
            <a:ext cx="10922711" cy="49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8763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Alloy: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visão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geral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287462"/>
            <a:ext cx="8379634" cy="520757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494949"/>
                </a:solidFill>
              </a:rPr>
              <a:t>Collector</a:t>
            </a:r>
            <a:r>
              <a:rPr lang="pt-BR" sz="3200" b="1" dirty="0">
                <a:solidFill>
                  <a:srgbClr val="494949"/>
                </a:solidFill>
              </a:rPr>
              <a:t> baseado no </a:t>
            </a:r>
            <a:r>
              <a:rPr lang="pt-BR" sz="3200" b="1" dirty="0" err="1">
                <a:solidFill>
                  <a:srgbClr val="494949"/>
                </a:solidFill>
              </a:rPr>
              <a:t>OpenTelemetry</a:t>
            </a:r>
            <a:r>
              <a:rPr lang="pt-BR" sz="3200" b="1" dirty="0">
                <a:solidFill>
                  <a:srgbClr val="494949"/>
                </a:solidFill>
              </a:rPr>
              <a:t> </a:t>
            </a:r>
            <a:r>
              <a:rPr lang="pt-BR" sz="3200" b="1" dirty="0" err="1">
                <a:solidFill>
                  <a:srgbClr val="494949"/>
                </a:solidFill>
              </a:rPr>
              <a:t>Protocol</a:t>
            </a:r>
            <a:r>
              <a:rPr lang="pt-BR" sz="3200" b="1" dirty="0">
                <a:solidFill>
                  <a:srgbClr val="494949"/>
                </a:solidFill>
              </a:rPr>
              <a:t> (OTLP)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Open </a:t>
            </a:r>
            <a:r>
              <a:rPr lang="pt-BR" sz="3200" b="1" dirty="0" err="1">
                <a:solidFill>
                  <a:srgbClr val="494949"/>
                </a:solidFill>
              </a:rPr>
              <a:t>source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Pode exigir o uso de </a:t>
            </a:r>
            <a:r>
              <a:rPr lang="pt-BR" sz="3200" b="1" dirty="0" err="1">
                <a:solidFill>
                  <a:srgbClr val="494949"/>
                </a:solidFill>
              </a:rPr>
              <a:t>packages</a:t>
            </a:r>
            <a:r>
              <a:rPr lang="pt-BR" sz="3200" b="1" dirty="0">
                <a:solidFill>
                  <a:srgbClr val="494949"/>
                </a:solidFill>
              </a:rPr>
              <a:t> específicos em aplicações, dependendo da </a:t>
            </a:r>
            <a:r>
              <a:rPr lang="pt-BR" sz="3200" b="1" dirty="0" err="1">
                <a:solidFill>
                  <a:srgbClr val="494949"/>
                </a:solidFill>
              </a:rPr>
              <a:t>stack</a:t>
            </a: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Site: </a:t>
            </a:r>
            <a:r>
              <a:rPr lang="pt-BR" sz="3200" dirty="0">
                <a:solidFill>
                  <a:srgbClr val="494949"/>
                </a:solidFill>
                <a:hlinkClick r:id="rId3"/>
              </a:rPr>
              <a:t>https://grafana.com/oss/alloy-opentelemetry-collector/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717416-7D94-E8CF-CDC4-8384B6CFA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4837" y="2755252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5090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47E7A-7F6A-72BB-0970-4856F0983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7AEF3-5145-5DD3-F792-486F3AEA3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64804FCB-2225-0EFF-1D9C-4C49FD2E61B2}"/>
              </a:ext>
            </a:extLst>
          </p:cNvPr>
          <p:cNvSpPr>
            <a:spLocks noGrp="1"/>
          </p:cNvSpPr>
          <p:nvPr/>
        </p:nvSpPr>
        <p:spPr>
          <a:xfrm>
            <a:off x="1227137" y="3617497"/>
            <a:ext cx="9982201" cy="6278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dirty="0">
                <a:solidFill>
                  <a:schemeClr val="bg1"/>
                </a:solidFill>
              </a:rPr>
              <a:t>github.com/renatogroffe/opentelemetry_tdc-sp-2025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6" name="Imagem 5" descr="Código QR&#10;&#10;O conteúdo gerado por IA pode estar incorreto.">
            <a:extLst>
              <a:ext uri="{FF2B5EF4-FFF2-40B4-BE49-F238E27FC236}">
                <a16:creationId xmlns:a16="http://schemas.microsoft.com/office/drawing/2014/main" id="{343697E6-D66C-4F7E-47A1-6A3B1D13E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447" y="1117682"/>
            <a:ext cx="2379580" cy="2379580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D9830BEB-49FB-2ADC-33FB-0AFE9ADC1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52" y="4627814"/>
            <a:ext cx="1718329" cy="1718329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DCF170D-8863-1842-11EA-44D2F905B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4037" y="4640262"/>
            <a:ext cx="1718328" cy="1718328"/>
          </a:xfrm>
          <a:prstGeom prst="rect">
            <a:avLst/>
          </a:prstGeom>
          <a:effectLst/>
        </p:spPr>
      </p:pic>
      <p:pic>
        <p:nvPicPr>
          <p:cNvPr id="12" name="Imagem 11" descr="Uma imagem contendo Forma&#10;&#10;O conteúdo gerado por IA pode estar incorreto.">
            <a:extLst>
              <a:ext uri="{FF2B5EF4-FFF2-40B4-BE49-F238E27FC236}">
                <a16:creationId xmlns:a16="http://schemas.microsoft.com/office/drawing/2014/main" id="{0C3D763C-403E-4EEE-7659-5CDA0DB582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5335" y="3725862"/>
            <a:ext cx="8098902" cy="35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76264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A6303-7DE3-E30F-D85E-B3E822950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025B87F9-5A47-DB1A-9E3F-9F2FCA1600DE}"/>
              </a:ext>
            </a:extLst>
          </p:cNvPr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E3D746F-EAA3-BD7E-29E3-92DB26B5CED9}"/>
                </a:ext>
              </a:extLst>
            </p:cNvPr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0E2F8B7-2CDC-A19A-CAC5-D640DB718765}"/>
                </a:ext>
              </a:extLst>
            </p:cNvPr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3B55A6-CD15-7166-CBCD-B71E468BF5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B79747FB-B643-D53C-CD57-A492BD3F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278062"/>
            <a:ext cx="4876800" cy="2179058"/>
          </a:xfrm>
        </p:spPr>
        <p:txBody>
          <a:bodyPr/>
          <a:lstStyle/>
          <a:p>
            <a:pPr algn="ctr"/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7554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4281D-433F-962E-1556-B0C307D32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5A1AFB-80F1-A12B-9B87-4C53713E9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CTO (Marelo)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+17 anos de experiência em Engenharia de Software</a:t>
            </a:r>
            <a:b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Autor de 4 livros internacionais sobre .NET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Palestrante em eventos nacionais e internacionais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EF20E9-FFCB-4C63-985A-A7423D7F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Alexandre Malavasi</a:t>
            </a: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163F9C1F-EE32-A8CD-0EE2-3D986056CA40}"/>
              </a:ext>
            </a:extLst>
          </p:cNvPr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7794E9AB-A986-5637-F9EB-DA279F066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BB8EBC8-4003-AFE6-6588-B6239FD98E84}"/>
              </a:ext>
            </a:extLst>
          </p:cNvPr>
          <p:cNvSpPr txBox="1">
            <a:spLocks/>
          </p:cNvSpPr>
          <p:nvPr/>
        </p:nvSpPr>
        <p:spPr>
          <a:xfrm>
            <a:off x="-106363" y="6606686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linkedin.com/in/</a:t>
            </a:r>
            <a:r>
              <a:rPr lang="pt-BR" sz="1836" spc="300" dirty="0" err="1">
                <a:solidFill>
                  <a:schemeClr val="bg1"/>
                </a:solidFill>
              </a:rPr>
              <a:t>alexandremalavasi</a:t>
            </a:r>
            <a:endParaRPr lang="pt-BR" sz="1836" spc="300" dirty="0">
              <a:solidFill>
                <a:schemeClr val="bg1"/>
              </a:solidFill>
            </a:endParaRPr>
          </a:p>
        </p:txBody>
      </p:sp>
      <p:pic>
        <p:nvPicPr>
          <p:cNvPr id="1026" name="Picture 2" descr="Alexandre Malavasi - Software development - YouTube">
            <a:extLst>
              <a:ext uri="{FF2B5EF4-FFF2-40B4-BE49-F238E27FC236}">
                <a16:creationId xmlns:a16="http://schemas.microsoft.com/office/drawing/2014/main" id="{A0B661DB-CFF5-F03A-456E-22BAFF8F0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765" y="864511"/>
            <a:ext cx="2128894" cy="212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11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DDCB3-688A-6AC7-A3ED-556E7C746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9A32D-2B68-7979-A26C-4D640C33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Conteúdos desta apresentação</a:t>
            </a:r>
          </a:p>
        </p:txBody>
      </p:sp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5B73AABD-0E0C-52EB-E837-CB826874F805}"/>
              </a:ext>
            </a:extLst>
          </p:cNvPr>
          <p:cNvSpPr>
            <a:spLocks noGrp="1"/>
          </p:cNvSpPr>
          <p:nvPr/>
        </p:nvSpPr>
        <p:spPr>
          <a:xfrm>
            <a:off x="992553" y="3617497"/>
            <a:ext cx="10483484" cy="627864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4000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86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572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8580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200" b="1" dirty="0">
                <a:solidFill>
                  <a:schemeClr val="bg1"/>
                </a:solidFill>
              </a:rPr>
              <a:t>github.com/renatogroffe/opentelemetry_tdc-sp-2025</a:t>
            </a:r>
            <a:endParaRPr lang="pt-BR" sz="2800" b="1" dirty="0">
              <a:solidFill>
                <a:schemeClr val="bg1"/>
              </a:solidFill>
            </a:endParaRPr>
          </a:p>
        </p:txBody>
      </p:sp>
      <p:pic>
        <p:nvPicPr>
          <p:cNvPr id="6" name="Imagem 5" descr="Código QR&#10;&#10;O conteúdo gerado por IA pode estar incorreto.">
            <a:extLst>
              <a:ext uri="{FF2B5EF4-FFF2-40B4-BE49-F238E27FC236}">
                <a16:creationId xmlns:a16="http://schemas.microsoft.com/office/drawing/2014/main" id="{8D77D084-1BEC-C166-DD05-02339B5611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447" y="1117682"/>
            <a:ext cx="2379580" cy="2379580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0C6DC90C-4C0F-559D-D735-5E5AF778A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52" y="4627814"/>
            <a:ext cx="1718329" cy="1718329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9F30DBA6-00AC-A1A0-8366-1499E50A1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4037" y="4640262"/>
            <a:ext cx="1718328" cy="1718328"/>
          </a:xfrm>
          <a:prstGeom prst="rect">
            <a:avLst/>
          </a:prstGeom>
          <a:effectLst/>
        </p:spPr>
      </p:pic>
      <p:pic>
        <p:nvPicPr>
          <p:cNvPr id="5" name="Imagem 4" descr="Uma imagem contendo Forma&#10;&#10;O conteúdo gerado por IA pode estar incorreto.">
            <a:extLst>
              <a:ext uri="{FF2B5EF4-FFF2-40B4-BE49-F238E27FC236}">
                <a16:creationId xmlns:a16="http://schemas.microsoft.com/office/drawing/2014/main" id="{8F8F3B65-2C82-458C-19C5-15EB312943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5335" y="3725862"/>
            <a:ext cx="8098902" cy="35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2974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25114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Tracing</a:t>
            </a:r>
            <a:r>
              <a:rPr lang="pt-BR" sz="3600" dirty="0">
                <a:solidFill>
                  <a:srgbClr val="494949"/>
                </a:solidFill>
              </a:rPr>
              <a:t> Distribuído: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 err="1">
                <a:solidFill>
                  <a:srgbClr val="494949"/>
                </a:solidFill>
              </a:rPr>
              <a:t>OpenTelemetry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Jaeger, </a:t>
            </a:r>
            <a:r>
              <a:rPr lang="pt-BR" sz="3600" dirty="0" err="1">
                <a:solidFill>
                  <a:srgbClr val="494949"/>
                </a:solidFill>
              </a:rPr>
              <a:t>Zipkin</a:t>
            </a:r>
            <a:r>
              <a:rPr lang="pt-BR" sz="3600" dirty="0">
                <a:solidFill>
                  <a:srgbClr val="494949"/>
                </a:solidFill>
              </a:rPr>
              <a:t>, </a:t>
            </a:r>
            <a:r>
              <a:rPr lang="pt-BR" sz="3600" dirty="0" err="1">
                <a:solidFill>
                  <a:srgbClr val="494949"/>
                </a:solidFill>
              </a:rPr>
              <a:t>Elastic</a:t>
            </a:r>
            <a:r>
              <a:rPr lang="pt-BR" sz="3600" dirty="0">
                <a:solidFill>
                  <a:srgbClr val="494949"/>
                </a:solidFill>
              </a:rPr>
              <a:t> APM, </a:t>
            </a:r>
            <a:r>
              <a:rPr lang="pt-BR" sz="3600" dirty="0" err="1">
                <a:solidFill>
                  <a:srgbClr val="494949"/>
                </a:solidFill>
              </a:rPr>
              <a:t>Grafana</a:t>
            </a:r>
            <a:endParaRPr lang="pt-BR" sz="36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5FDAB570-86C2-61EC-556C-672003F5C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52" y="4627814"/>
            <a:ext cx="1718329" cy="1718329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D0858835-9A7D-B5DC-B22D-B05C0B6DA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4037" y="4640262"/>
            <a:ext cx="1718328" cy="1718328"/>
          </a:xfrm>
          <a:prstGeom prst="rect">
            <a:avLst/>
          </a:prstGeom>
          <a:effectLst/>
        </p:spPr>
      </p:pic>
      <p:pic>
        <p:nvPicPr>
          <p:cNvPr id="9" name="Imagem 8" descr="Uma imagem contendo Forma&#10;&#10;O conteúdo gerado por IA pode estar incorreto.">
            <a:extLst>
              <a:ext uri="{FF2B5EF4-FFF2-40B4-BE49-F238E27FC236}">
                <a16:creationId xmlns:a16="http://schemas.microsoft.com/office/drawing/2014/main" id="{5F4E745A-3E82-6533-A2F6-2488A2D8E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5335" y="3725862"/>
            <a:ext cx="8098902" cy="35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Aplicações Distribuídas e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Microservices</a:t>
            </a:r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: desafios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 importância da </a:t>
            </a:r>
            <a:r>
              <a:rPr lang="pt-BR" sz="3200" b="1" dirty="0" err="1">
                <a:solidFill>
                  <a:srgbClr val="494949"/>
                </a:solidFill>
              </a:rPr>
              <a:t>Observabilidade</a:t>
            </a: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Necessidade de monitorar a </a:t>
            </a:r>
            <a:r>
              <a:rPr lang="pt-BR" sz="3200" b="1" dirty="0">
                <a:solidFill>
                  <a:srgbClr val="494949"/>
                </a:solidFill>
              </a:rPr>
              <a:t>comunicação entre várias aplicações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Como analisar todo o caminho percorrido por um </a:t>
            </a:r>
            <a:r>
              <a:rPr lang="pt-BR" sz="3200" b="1" dirty="0">
                <a:solidFill>
                  <a:srgbClr val="494949"/>
                </a:solidFill>
              </a:rPr>
              <a:t>fluxo de negócio</a:t>
            </a:r>
            <a:r>
              <a:rPr lang="pt-BR" sz="3200" dirty="0">
                <a:solidFill>
                  <a:srgbClr val="494949"/>
                </a:solidFill>
              </a:rPr>
              <a:t>?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18DF229-4204-4297-8235-68F13208E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1837" y="1744662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Pilares da </a:t>
            </a:r>
            <a:r>
              <a:rPr lang="pt-BR" sz="4400" dirty="0" err="1">
                <a:solidFill>
                  <a:schemeClr val="accent3">
                    <a:lumMod val="75000"/>
                  </a:schemeClr>
                </a:solidFill>
              </a:rPr>
              <a:t>Observabilidade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12085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Métricas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6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b="1" dirty="0">
                <a:solidFill>
                  <a:srgbClr val="494949"/>
                </a:solidFill>
              </a:rPr>
              <a:t>Traces (Rastreamento)</a:t>
            </a:r>
          </a:p>
        </p:txBody>
      </p:sp>
      <p:pic>
        <p:nvPicPr>
          <p:cNvPr id="4" name="Imagem 2" descr="Faca em cima de uma superfície de madeira&#10;&#10;Descrição gerada automaticamente com confiança baixa">
            <a:extLst>
              <a:ext uri="{FF2B5EF4-FFF2-40B4-BE49-F238E27FC236}">
                <a16:creationId xmlns:a16="http://schemas.microsoft.com/office/drawing/2014/main" id="{73AC1FF7-5F88-978D-8428-1C3372535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7" y="2430462"/>
            <a:ext cx="3778044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99537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56740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b="1" dirty="0">
                <a:solidFill>
                  <a:srgbClr val="494949"/>
                </a:solidFill>
              </a:rPr>
              <a:t>Monitoramento de transações</a:t>
            </a:r>
            <a:r>
              <a:rPr lang="pt-BR" sz="3200" dirty="0">
                <a:solidFill>
                  <a:srgbClr val="494949"/>
                </a:solidFill>
              </a:rPr>
              <a:t> em cenários de aplicações distribuídas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Comunicação entre </a:t>
            </a:r>
            <a:r>
              <a:rPr lang="pt-BR" sz="3200" b="1" dirty="0">
                <a:solidFill>
                  <a:srgbClr val="494949"/>
                </a:solidFill>
              </a:rPr>
              <a:t>diferentes sistemas, dependências...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 </a:t>
            </a:r>
            <a:r>
              <a:rPr lang="pt-BR" sz="3200" b="1" dirty="0">
                <a:solidFill>
                  <a:srgbClr val="494949"/>
                </a:solidFill>
              </a:rPr>
              <a:t>melhor entendimento da arquitetura da solução </a:t>
            </a:r>
            <a:r>
              <a:rPr lang="pt-BR" sz="3200" dirty="0">
                <a:solidFill>
                  <a:srgbClr val="494949"/>
                </a:solidFill>
              </a:rPr>
              <a:t>e das relações entre seus componentes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63EED7-9C8E-C962-8CEB-8C40EE52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6032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Distributed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Tracing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368100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Útil na detecção e resolução de problemas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Identificação de </a:t>
            </a:r>
            <a:r>
              <a:rPr lang="pt-BR" sz="3200" b="1" dirty="0">
                <a:solidFill>
                  <a:srgbClr val="494949"/>
                </a:solidFill>
              </a:rPr>
              <a:t>gargalos de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Averiguar </a:t>
            </a:r>
            <a:r>
              <a:rPr lang="pt-BR" sz="3200" b="1" dirty="0">
                <a:solidFill>
                  <a:srgbClr val="494949"/>
                </a:solidFill>
              </a:rPr>
              <a:t>fraudes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563EED7-9C8E-C962-8CEB-8C40EE52FB9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0837" y="2336533"/>
            <a:ext cx="3524468" cy="25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6358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1560</TotalTime>
  <Words>1431</Words>
  <Application>Microsoft Office PowerPoint</Application>
  <PresentationFormat>Personalizar</PresentationFormat>
  <Paragraphs>227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24</vt:i4>
      </vt:variant>
    </vt:vector>
  </HeadingPairs>
  <TitlesOfParts>
    <vt:vector size="33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Observabilidade Unificada com OpenTelemetry Tracing de aplicações distribuídas em .NET e outras stacks</vt:lpstr>
      <vt:lpstr>Renato Groffe</vt:lpstr>
      <vt:lpstr>Alexandre Malavasi</vt:lpstr>
      <vt:lpstr>Conteúdos desta apresentação</vt:lpstr>
      <vt:lpstr>Agenda</vt:lpstr>
      <vt:lpstr>Aplicações Distribuídas e Microservices: desafios</vt:lpstr>
      <vt:lpstr>Pilares da Observabilidade</vt:lpstr>
      <vt:lpstr>Distributed Tracing: uma visão geral</vt:lpstr>
      <vt:lpstr>Distributed Tracing: uma visão geral</vt:lpstr>
      <vt:lpstr>Tracing: elementos e conceitos importantes</vt:lpstr>
      <vt:lpstr>OpenTelemetry: uma visão geral</vt:lpstr>
      <vt:lpstr>OpenTelemetry: uma visão geral</vt:lpstr>
      <vt:lpstr>OpenTelemetry: uma visão geral</vt:lpstr>
      <vt:lpstr>OpenTelemetry + .NET</vt:lpstr>
      <vt:lpstr>OpenTelemetry + .NET</vt:lpstr>
      <vt:lpstr>Jaeger: uma visão geral</vt:lpstr>
      <vt:lpstr>Zipkin: uma visão geral</vt:lpstr>
      <vt:lpstr>Elastic APM: uma visão geral</vt:lpstr>
      <vt:lpstr>Grafana: uma visão geral</vt:lpstr>
      <vt:lpstr>Ecossistema Grafana + OpenTelemetry + Prometheus</vt:lpstr>
      <vt:lpstr>Alloy: uma visão geral</vt:lpstr>
      <vt:lpstr>Conteúdos desta apresentação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515</cp:revision>
  <dcterms:created xsi:type="dcterms:W3CDTF">2016-08-05T22:03:34Z</dcterms:created>
  <dcterms:modified xsi:type="dcterms:W3CDTF">2025-09-18T06:27:35Z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