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1"/>
  </p:notesMasterIdLst>
  <p:handoutMasterIdLst>
    <p:handoutMasterId r:id="rId32"/>
  </p:handoutMasterIdLst>
  <p:sldIdLst>
    <p:sldId id="1393" r:id="rId8"/>
    <p:sldId id="1825" r:id="rId9"/>
    <p:sldId id="1826" r:id="rId10"/>
    <p:sldId id="1518" r:id="rId11"/>
    <p:sldId id="1816" r:id="rId12"/>
    <p:sldId id="1823" r:id="rId13"/>
    <p:sldId id="1824" r:id="rId14"/>
    <p:sldId id="1822" r:id="rId15"/>
    <p:sldId id="1778" r:id="rId16"/>
    <p:sldId id="1804" r:id="rId17"/>
    <p:sldId id="1798" r:id="rId18"/>
    <p:sldId id="1799" r:id="rId19"/>
    <p:sldId id="1800" r:id="rId20"/>
    <p:sldId id="1801" r:id="rId21"/>
    <p:sldId id="1802" r:id="rId22"/>
    <p:sldId id="1805" r:id="rId23"/>
    <p:sldId id="1806" r:id="rId24"/>
    <p:sldId id="1807" r:id="rId25"/>
    <p:sldId id="1808" r:id="rId26"/>
    <p:sldId id="1810" r:id="rId27"/>
    <p:sldId id="1812" r:id="rId28"/>
    <p:sldId id="1813" r:id="rId29"/>
    <p:sldId id="1750" r:id="rId3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25"/>
            <p14:sldId id="1826"/>
            <p14:sldId id="1518"/>
            <p14:sldId id="1816"/>
            <p14:sldId id="1823"/>
            <p14:sldId id="1824"/>
            <p14:sldId id="1822"/>
            <p14:sldId id="1778"/>
            <p14:sldId id="1804"/>
            <p14:sldId id="1798"/>
            <p14:sldId id="1799"/>
            <p14:sldId id="1800"/>
            <p14:sldId id="1801"/>
            <p14:sldId id="1802"/>
            <p14:sldId id="1805"/>
            <p14:sldId id="1806"/>
            <p14:sldId id="1807"/>
            <p14:sldId id="1808"/>
            <p14:sldId id="1810"/>
            <p14:sldId id="1812"/>
            <p14:sldId id="1813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108" d="100"/>
          <a:sy n="108" d="100"/>
        </p:scale>
        <p:origin x="258" y="114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7/10/2025 6:36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04ADE-B29E-D0A3-EB92-58168861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9C9488-825C-D349-221A-EBB0676B8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3BF21D-9807-E174-EFEC-6AA4DEB6B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2B6B035-D710-AE0E-9C8A-D76F3F4BD7D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A81BAE-2FDC-A91D-CCCB-6B9B628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49A0F84-570F-DF76-4727-81F88D61882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FF3E1-FF3B-E4ED-7F44-12DF76DE8B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84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DAD5-692A-947D-DA80-5F826934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877A36-0AC0-64BF-6DE3-B21F9D352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F47B5D8-7077-11B6-4081-04D5D77F9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4F0F61F-E5E7-A978-1DE2-E43291AC699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736D5-052C-B085-5402-8338C188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17D3639B-F72E-2C3D-32AC-DCC7346475B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5BAE9E-97C1-8F18-B200-E19BCB2F22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1B639-149C-AA88-5FBF-5FBAC85E8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5BBD82-AC6E-0BB8-8834-0D32265E4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BEFF1C-2648-7C10-A099-E5CA80224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6C1FE9C-6237-639F-7FE3-49792FFE6D5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413F3-9FCD-01BA-5BCA-FE73A5AC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D915DF6-D679-9D0A-4495-7CD01E4ED2D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DFFA41-D221-0F16-68BC-B496295A55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3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3BF63-6D84-F9B4-D42E-0F40090D4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0E2226-1391-50B4-2E8A-8D3420C2B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67AAA5-BA7D-3A40-74BF-F449B80D6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32F57F1-D090-3A5A-B9C9-C76D0AAF6D2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C0061-A983-EE5C-209F-FECBC195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37A0790-251E-0AAB-587B-7E2ABAB2DE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51AC7-62A3-1130-0895-28C2F14CDE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15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02B6-2474-80AB-B90E-D0C807FF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577906-FC41-1D44-4331-CAC00DD79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890071-1955-E50A-6653-AEDAF62DF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A7865A5-60E0-B31E-21DE-48184741FBD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5E8497-992D-5F74-9A9C-882064BA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8C00D1D-5779-FF21-B43D-45C0DC97116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C1BFA6-933B-D182-03AB-60FEB9EEC7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9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C9FF5-B787-4D40-0CFF-0E122DA87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A26F3F-3BB6-AE73-C132-45D18D62D1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188D81-28E7-BDC0-ABD1-993E0C86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B48EA84-CBCC-D22B-0BD4-C87AA9FD476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B4420-281A-FA20-A083-AD117983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86F5F9B-26A4-0166-D9A9-447CBFDAD15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1C1D1-8D00-0E52-C2A3-8735FE7CE2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86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1806-1697-73BC-DB24-45E162081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B5795B-7AAA-4D6C-9CB9-BAAE5F046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979C04-491D-91FE-12EF-D427C502D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AF6114C-B2E1-1E86-9F16-1BC8CC9B715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FD957-C789-58E7-3C83-C52E84E6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220BFCB-4727-3C25-E0F1-ACFF6BDD7A7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81D41-17A2-8D90-5F8D-40AFE85AF1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6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6CD15-F72B-C236-021B-EBCEC817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97E19D0-7F0A-40A4-4095-DF8B79F8D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5FDC08-8F02-94B4-E3D5-C41444E79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56395D4-3B0B-A523-21FB-1C6F6AFFECB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7E2817-575A-2D44-079C-4539DA88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58DCB6C-C118-2067-B8B8-3C45F52A088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56770-FE6E-7ED6-FB9A-D8D509704A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09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5369-E8E8-B5A8-3BE5-964F61F9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47564B-3D6C-EF83-4BF7-63D131FAB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63827A-B313-615F-9DB5-88900C47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6B8F119-808E-FBB1-9900-C5499C4C47A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E364F-55A3-D6DD-FB43-39D9D1CE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8D9DBAE-60AA-861D-8F22-080746FCDE0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3F4FD-B01B-2CCA-AF8D-D33EAF3048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DBC7-76FE-80D9-E7C2-343D18AD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C5B823-2321-C385-0B6B-0DE88F7D4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DF4B71-99C8-283C-A2B9-7D2A2DE6B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B1FDA31-E9F2-220E-1D41-9CC5FD6F22A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E12D51-A175-0BDA-4B84-7F261005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CD91878-9E45-0C7F-98D1-47F77276F24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D1D9C5-A957-FE9F-F84F-F648DB62A1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4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449E-516C-2231-AA0F-30F87A8B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6AF5F5-2EA6-7FE2-1862-2467D5356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8C112C-8BAF-2897-9951-B0E5D7A13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1525E29-F11D-24C7-2ABC-FEBE8450C8A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71808C-88C8-8067-5F45-E81131C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9EC2EF4-751E-7E27-E9BB-E9327A0A571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78CF7-6F10-DDA6-9897-EA913BFE67E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53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41982-6C76-735D-420C-B2B8063CB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C7447CB-1289-8B29-9C14-5D9A68F4D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2FEA91-FB44-5D5F-89B3-43CE32657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7CB92C6-62E2-EBE0-1E39-AD1D6D0F8CC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65434-7414-6355-DE81-AF7A406D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60DE85-12E7-EEBC-5978-16314B8E5B7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D971DB-971D-4239-2E57-72068C454B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31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CE13-6753-7AEA-1FD2-97F72C5CA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2AB3FE-A37F-5E5C-1870-AAFC9CE96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0F0400-9394-F69C-542D-0A9551613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6ECEF1-4B66-58CA-B8AB-A43D3D406E3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6FDDD-1A58-D98A-F067-25473ECC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BE23C93-5082-9A6A-6FD8-B050779DB73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0475AD-08BF-3DBB-A86C-100CC635A9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3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7/10/2025 6:36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E7DE-3273-0384-9F3A-C4F820AF7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020462-8483-25E8-3191-0C6F10B0B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E632F2-B716-3078-C321-88702E6F0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203F3-7B97-B900-FDB0-D3DE608D4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52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26-45AA-519F-346F-FFA37972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9378C6-A486-2AF8-DBA6-64993571B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E49CB2-6730-1B88-A5B4-D0A24AD76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4D28189-4AD9-B890-A2D9-3806E5AF5F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A62E7-40F1-07AE-BCE5-F492E4C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7531B03-A448-1A00-8858-049C8CD2889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082E-8AA7-AE50-D0B0-F4BAEF2219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983C-638B-E738-BDA9-EAADE69A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796A7-E3C9-843A-54B8-8A993B63B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4904A5-935C-22B9-1DFE-AA47A7987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3D718DE-B501-9439-BB1C-27FB57E7A39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10B8D-C4E1-54B8-8F20-EA38BF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46C27-68D1-DDAD-211B-03698AEE6E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71C0D3-DDA0-EC64-A6AE-293DBD4E5A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5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A2DB-940F-6490-5A99-663F8531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BACD78-06A5-312D-FC61-560E4EB89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C57AB-FB20-710B-E8C5-DA38D51A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F460CD2-C4B3-E0BC-4BDB-767C2D61132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77166-8E0A-5DFF-423D-DC9C04D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1DB54BD-7A35-AC25-8BC4-5B28885EDF5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B7997-88F6-C005-4023-2B017EB4CB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6528-98CE-E234-948D-984AA922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04071E-54C1-C606-7836-5FEE91D49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D64D60A-F067-A071-1F3F-1164191BC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A9CD1D9-7F56-9E48-0141-29B099FE7B0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2581CC-F2AA-6D4B-6412-ACBFB60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9E7944-7939-73EB-E7CF-53CAA03BD83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D7362-AA7C-E189-6FEA-1581152B0E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4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7/10/2025 6:36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concepts/ai-services/chat-completion/function-calling/?pivots=programming-language-cshar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semantic-kernel/concepts/enterprise-readiness/filters?pivots=programming-language-cshar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overview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semantic-kernel/observability-in-semantic-kerne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catalogs/gen-a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nai.owas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en-US" sz="5000" b="1" dirty="0"/>
              <a:t>OWASP Top 10 LLM &amp; GenAI Security Risks</a:t>
            </a:r>
            <a:br>
              <a:rPr lang="pt-BR" sz="4800" b="1" dirty="0"/>
            </a:br>
            <a:r>
              <a:rPr lang="pt-BR" sz="4800" b="1" dirty="0"/>
              <a:t>Criando soluções de IA mais seguras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1F696A0-B43B-EF3C-68B0-BED7ED3B4F46}"/>
              </a:ext>
            </a:extLst>
          </p:cNvPr>
          <p:cNvSpPr txBox="1">
            <a:spLocks/>
          </p:cNvSpPr>
          <p:nvPr/>
        </p:nvSpPr>
        <p:spPr bwMode="white">
          <a:xfrm>
            <a:off x="6142037" y="3131891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Thiago Bertuzzi</a:t>
            </a:r>
          </a:p>
          <a:p>
            <a:r>
              <a:rPr lang="en-US" sz="2800" dirty="0"/>
              <a:t>Microsoft MVP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thiago-bertuzzi</a:t>
            </a:r>
            <a:br>
              <a:rPr lang="en-US" sz="2800" dirty="0"/>
            </a:br>
            <a:r>
              <a:rPr lang="en-US" sz="2800" dirty="0"/>
              <a:t>bertuzzi.com.br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A96D4-05D3-3C79-33EA-B9BF40C0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4823-442C-3501-CEEB-92E87E46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LLM01:2025 – Prompt Injection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4127D-8F29-ACC0-C23A-D4B2E6153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5724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49"/>
                </a:solidFill>
              </a:rPr>
              <a:t>Semantic Kernel + Functions</a:t>
            </a:r>
            <a:endParaRPr lang="pt-BR" sz="2800" b="1" dirty="0">
              <a:solidFill>
                <a:srgbClr val="494949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A4C76BA-3868-6791-382D-655BC6639B52}"/>
              </a:ext>
            </a:extLst>
          </p:cNvPr>
          <p:cNvSpPr txBox="1">
            <a:spLocks/>
          </p:cNvSpPr>
          <p:nvPr/>
        </p:nvSpPr>
        <p:spPr>
          <a:xfrm>
            <a:off x="427037" y="6242897"/>
            <a:ext cx="11277600" cy="3785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94949"/>
                </a:solidFill>
                <a:hlinkClick r:id="rId3"/>
              </a:rPr>
              <a:t>https://learn.microsoft.com/en-us/semantic-kernel/concepts/ai-services/chat-completion/function-calling/?pivots=programming-language-csharp</a:t>
            </a:r>
            <a:endParaRPr lang="pt-BR" sz="14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EEF652B1-AF6E-5551-05FD-D020E2DD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037" y="908006"/>
            <a:ext cx="7608777" cy="51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3299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6E059-E42C-8062-250F-459BC0CF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D32EF-20C9-2F7F-2628-A2F0672D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LLM02:2025 – Sensitive Information Disclosure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B7DB6C-5050-C816-E13C-9B3261505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40257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Vazamentos</a:t>
            </a:r>
            <a:r>
              <a:rPr lang="en-US" sz="3200" dirty="0">
                <a:solidFill>
                  <a:srgbClr val="494949"/>
                </a:solidFill>
              </a:rPr>
              <a:t> de dados </a:t>
            </a:r>
            <a:r>
              <a:rPr lang="en-US" sz="3200" dirty="0" err="1">
                <a:solidFill>
                  <a:srgbClr val="494949"/>
                </a:solidFill>
              </a:rPr>
              <a:t>pessoais</a:t>
            </a:r>
            <a:r>
              <a:rPr lang="en-US" sz="3200" dirty="0">
                <a:solidFill>
                  <a:srgbClr val="494949"/>
                </a:solidFill>
              </a:rPr>
              <a:t> (</a:t>
            </a:r>
            <a:r>
              <a:rPr lang="en-US" sz="3200" b="1" dirty="0">
                <a:solidFill>
                  <a:srgbClr val="494949"/>
                </a:solidFill>
              </a:rPr>
              <a:t>PII – Personal Identifiable Information</a:t>
            </a:r>
            <a:r>
              <a:rPr lang="en-US" sz="3200" dirty="0">
                <a:solidFill>
                  <a:srgbClr val="494949"/>
                </a:solidFill>
              </a:rPr>
              <a:t>), de </a:t>
            </a:r>
            <a:r>
              <a:rPr lang="en-US" sz="3200" dirty="0" err="1">
                <a:solidFill>
                  <a:srgbClr val="494949"/>
                </a:solidFill>
              </a:rPr>
              <a:t>negócio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dirty="0" err="1">
                <a:solidFill>
                  <a:srgbClr val="494949"/>
                </a:solidFill>
              </a:rPr>
              <a:t>transações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financeiras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dirty="0" err="1">
                <a:solidFill>
                  <a:srgbClr val="494949"/>
                </a:solidFill>
              </a:rPr>
              <a:t>registros</a:t>
            </a:r>
            <a:r>
              <a:rPr lang="en-US" sz="3200" dirty="0">
                <a:solidFill>
                  <a:srgbClr val="494949"/>
                </a:solidFill>
              </a:rPr>
              <a:t> medicos…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Controles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acesso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adequados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Validações</a:t>
            </a:r>
            <a:r>
              <a:rPr lang="en-US" sz="3200" dirty="0">
                <a:solidFill>
                  <a:srgbClr val="494949"/>
                </a:solidFill>
              </a:rPr>
              <a:t> e </a:t>
            </a:r>
            <a:r>
              <a:rPr lang="en-US" sz="3200" dirty="0" err="1">
                <a:solidFill>
                  <a:srgbClr val="494949"/>
                </a:solidFill>
              </a:rPr>
              <a:t>sanitização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b="1" dirty="0">
                <a:solidFill>
                  <a:srgbClr val="494949"/>
                </a:solidFill>
              </a:rPr>
              <a:t>dados de entrada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Verificações</a:t>
            </a:r>
            <a:r>
              <a:rPr lang="en-US" sz="3200" dirty="0">
                <a:solidFill>
                  <a:srgbClr val="494949"/>
                </a:solidFill>
              </a:rPr>
              <a:t> dos </a:t>
            </a:r>
            <a:r>
              <a:rPr lang="en-US" sz="3200" b="1" dirty="0" err="1">
                <a:solidFill>
                  <a:srgbClr val="494949"/>
                </a:solidFill>
              </a:rPr>
              <a:t>retornos</a:t>
            </a:r>
            <a:r>
              <a:rPr lang="en-US" sz="3200" b="1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produzidos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C7F035D9-41F8-BE1E-6FA5-8180A6E1B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01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713D-2D47-1328-B865-D713D602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67E5B-9326-87C4-42AE-03206666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LLM02:2025 – Sensitive Information Disclosure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07D37A-80C7-5E68-93BD-69AEA0931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Semantic Kernel + Filters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11D6560-3B41-629A-BBA9-BC5F58735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37" y="2735262"/>
            <a:ext cx="8357029" cy="3302170"/>
          </a:xfrm>
          <a:prstGeom prst="rect">
            <a:avLst/>
          </a:prstGeom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56565A72-9E48-5B94-5CFE-B86C7B22AFC4}"/>
              </a:ext>
            </a:extLst>
          </p:cNvPr>
          <p:cNvSpPr txBox="1">
            <a:spLocks/>
          </p:cNvSpPr>
          <p:nvPr/>
        </p:nvSpPr>
        <p:spPr>
          <a:xfrm>
            <a:off x="427037" y="6242897"/>
            <a:ext cx="11277600" cy="4062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494949"/>
                </a:solidFill>
                <a:hlinkClick r:id="rId4"/>
              </a:rPr>
              <a:t>https://learn.microsoft.com/en-us/semantic-kernel/concepts/enterprise-readiness/filters?pivots=programming-language-csharp</a:t>
            </a:r>
            <a:endParaRPr lang="pt-BR" sz="1600" b="1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1987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FA0A9-9861-76D9-81E3-03882CE3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1CCC9-65E1-063A-BD1C-E7B34225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LLM03:2025 – Supply Chain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70614A-0B74-26DD-F3A5-A2CC98E0C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31393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494949"/>
                </a:solidFill>
              </a:rPr>
              <a:t>Modelos</a:t>
            </a:r>
            <a:r>
              <a:rPr lang="en-US" sz="3200" b="1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desatualizados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ou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deprecated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Vulnerabilidades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modelos</a:t>
            </a:r>
            <a:r>
              <a:rPr lang="en-US" sz="3200" b="1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pré-treinados</a:t>
            </a: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Cuidados</a:t>
            </a:r>
            <a:r>
              <a:rPr lang="en-US" sz="3200" dirty="0">
                <a:solidFill>
                  <a:srgbClr val="494949"/>
                </a:solidFill>
              </a:rPr>
              <a:t> com </a:t>
            </a:r>
            <a:r>
              <a:rPr lang="en-US" sz="3200" dirty="0" err="1">
                <a:solidFill>
                  <a:srgbClr val="494949"/>
                </a:solidFill>
              </a:rPr>
              <a:t>modelos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abertos</a:t>
            </a: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Atenção</a:t>
            </a:r>
            <a:r>
              <a:rPr lang="en-US" sz="3200" dirty="0">
                <a:solidFill>
                  <a:srgbClr val="494949"/>
                </a:solidFill>
              </a:rPr>
              <a:t> com </a:t>
            </a:r>
            <a:r>
              <a:rPr lang="en-US" sz="3200" b="1" dirty="0" err="1">
                <a:solidFill>
                  <a:srgbClr val="494949"/>
                </a:solidFill>
              </a:rPr>
              <a:t>bibliotecas</a:t>
            </a:r>
            <a:r>
              <a:rPr lang="en-US" sz="3200" b="1" dirty="0">
                <a:solidFill>
                  <a:srgbClr val="494949"/>
                </a:solidFill>
              </a:rPr>
              <a:t>, frameworks</a:t>
            </a:r>
            <a:r>
              <a:rPr lang="en-US" sz="3200" dirty="0">
                <a:solidFill>
                  <a:srgbClr val="494949"/>
                </a:solidFill>
              </a:rPr>
              <a:t> e </a:t>
            </a:r>
            <a:r>
              <a:rPr lang="en-US" sz="3200" b="1" dirty="0" err="1">
                <a:solidFill>
                  <a:srgbClr val="494949"/>
                </a:solidFill>
              </a:rPr>
              <a:t>componentes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B0F10DB3-E986-3188-9EF3-9B2BC787B7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46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9B910-09A6-0C34-46C1-414BFF4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4B696-A444-8AB5-B527-81962F79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LLM04:2025 – Data and Model Poisoning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50D059-1C0E-6B8F-ED4A-F57A3E94B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437042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</a:t>
            </a:r>
            <a:r>
              <a:rPr lang="pt-BR" sz="3200" dirty="0" err="1">
                <a:solidFill>
                  <a:srgbClr val="494949"/>
                </a:solidFill>
              </a:rPr>
              <a:t>pré</a:t>
            </a:r>
            <a:r>
              <a:rPr lang="pt-BR" sz="3200" dirty="0">
                <a:solidFill>
                  <a:srgbClr val="494949"/>
                </a:solidFill>
              </a:rPr>
              <a:t>-treinados, que passaram por fine-</a:t>
            </a:r>
            <a:r>
              <a:rPr lang="pt-BR" sz="3200" dirty="0" err="1">
                <a:solidFill>
                  <a:srgbClr val="494949"/>
                </a:solidFill>
              </a:rPr>
              <a:t>tuning</a:t>
            </a:r>
            <a:r>
              <a:rPr lang="pt-BR" sz="3200" dirty="0">
                <a:solidFill>
                  <a:srgbClr val="494949"/>
                </a:solidFill>
              </a:rPr>
              <a:t> ou </a:t>
            </a:r>
            <a:r>
              <a:rPr lang="pt-BR" sz="3200" dirty="0" err="1">
                <a:solidFill>
                  <a:srgbClr val="494949"/>
                </a:solidFill>
              </a:rPr>
              <a:t>embeddings</a:t>
            </a:r>
            <a:r>
              <a:rPr lang="pt-BR" sz="3200" dirty="0">
                <a:solidFill>
                  <a:srgbClr val="494949"/>
                </a:solidFill>
              </a:rPr>
              <a:t> são manipulados para introduzir vulnerabilidades, </a:t>
            </a:r>
            <a:r>
              <a:rPr lang="pt-BR" sz="3200" dirty="0" err="1">
                <a:solidFill>
                  <a:srgbClr val="494949"/>
                </a:solidFill>
              </a:rPr>
              <a:t>backdoors</a:t>
            </a:r>
            <a:r>
              <a:rPr lang="pt-BR" sz="3200" dirty="0">
                <a:solidFill>
                  <a:srgbClr val="494949"/>
                </a:solidFill>
              </a:rPr>
              <a:t> ou </a:t>
            </a:r>
            <a:r>
              <a:rPr lang="pt-BR" sz="3200" dirty="0" err="1">
                <a:solidFill>
                  <a:srgbClr val="494949"/>
                </a:solidFill>
              </a:rPr>
              <a:t>biases</a:t>
            </a:r>
            <a:r>
              <a:rPr lang="pt-BR" sz="3200" dirty="0">
                <a:solidFill>
                  <a:srgbClr val="494949"/>
                </a:solidFill>
              </a:rPr>
              <a:t> (preconceitos, inclinações premeditadas)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Verificar e validar </a:t>
            </a:r>
            <a:r>
              <a:rPr lang="pt-BR" sz="3200" b="1" dirty="0">
                <a:solidFill>
                  <a:srgbClr val="494949"/>
                </a:solidFill>
              </a:rPr>
              <a:t>data </a:t>
            </a:r>
            <a:r>
              <a:rPr lang="pt-BR" sz="3200" b="1" dirty="0" err="1">
                <a:solidFill>
                  <a:srgbClr val="494949"/>
                </a:solidFill>
              </a:rPr>
              <a:t>sources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Sandboxing</a:t>
            </a:r>
            <a:r>
              <a:rPr lang="pt-BR" sz="3200" dirty="0">
                <a:solidFill>
                  <a:srgbClr val="494949"/>
                </a:solidFill>
              </a:rPr>
              <a:t> para validação de data </a:t>
            </a:r>
            <a:r>
              <a:rPr lang="pt-BR" sz="3200" dirty="0" err="1">
                <a:solidFill>
                  <a:srgbClr val="494949"/>
                </a:solidFill>
              </a:rPr>
              <a:t>sources</a:t>
            </a:r>
            <a:r>
              <a:rPr lang="pt-BR" sz="3200" dirty="0">
                <a:solidFill>
                  <a:srgbClr val="494949"/>
                </a:solidFill>
              </a:rPr>
              <a:t> e modelos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ABA0647D-63A2-678D-92A8-36D61E2985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613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0AFB-5FD0-C3AC-1C3C-AA8E41084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C95D-88DE-7978-AFA7-D593A9A7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LLM05:2025 – Improper Output Handling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9DD80-D97B-FB0D-1971-2CFF3E2F8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44689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Insuficiente validação, sanitização e tratamento de saídas geradas por </a:t>
            </a:r>
            <a:r>
              <a:rPr lang="pt-BR" sz="3200" b="1" dirty="0" err="1">
                <a:solidFill>
                  <a:srgbClr val="494949"/>
                </a:solidFill>
              </a:rPr>
              <a:t>LLMs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 </a:t>
            </a:r>
            <a:r>
              <a:rPr lang="pt-BR" sz="3200" b="1" dirty="0">
                <a:solidFill>
                  <a:srgbClr val="494949"/>
                </a:solidFill>
              </a:rPr>
              <a:t>SQL </a:t>
            </a:r>
            <a:r>
              <a:rPr lang="pt-BR" sz="3200" b="1" dirty="0" err="1">
                <a:solidFill>
                  <a:srgbClr val="494949"/>
                </a:solidFill>
              </a:rPr>
              <a:t>Injection</a:t>
            </a:r>
            <a:r>
              <a:rPr lang="pt-BR" sz="3200" dirty="0">
                <a:solidFill>
                  <a:srgbClr val="494949"/>
                </a:solidFill>
              </a:rPr>
              <a:t> em queries geradas via LLM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XSS (Cross-Site </a:t>
            </a:r>
            <a:r>
              <a:rPr lang="pt-BR" sz="3200" b="1" dirty="0" err="1">
                <a:solidFill>
                  <a:srgbClr val="494949"/>
                </a:solidFill>
              </a:rPr>
              <a:t>Scripting</a:t>
            </a:r>
            <a:r>
              <a:rPr lang="pt-BR" sz="3200" b="1" dirty="0">
                <a:solidFill>
                  <a:srgbClr val="494949"/>
                </a:solidFill>
              </a:rPr>
              <a:t>)</a:t>
            </a:r>
            <a:r>
              <a:rPr lang="pt-BR" sz="3200" dirty="0">
                <a:solidFill>
                  <a:srgbClr val="494949"/>
                </a:solidFill>
              </a:rPr>
              <a:t> na geração de respostas que contem </a:t>
            </a:r>
            <a:r>
              <a:rPr lang="pt-BR" sz="3200" b="1" dirty="0" err="1">
                <a:solidFill>
                  <a:srgbClr val="494949"/>
                </a:solidFill>
              </a:rPr>
              <a:t>JavaScript</a:t>
            </a:r>
            <a:r>
              <a:rPr lang="pt-BR" sz="3200" dirty="0">
                <a:solidFill>
                  <a:srgbClr val="494949"/>
                </a:solidFill>
              </a:rPr>
              <a:t> e/ou </a:t>
            </a:r>
            <a:r>
              <a:rPr lang="pt-BR" sz="3200" b="1" dirty="0" err="1">
                <a:solidFill>
                  <a:srgbClr val="494949"/>
                </a:solidFill>
              </a:rPr>
              <a:t>Markdown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Least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privilege</a:t>
            </a:r>
            <a:r>
              <a:rPr lang="pt-BR" sz="3200" dirty="0">
                <a:solidFill>
                  <a:srgbClr val="494949"/>
                </a:solidFill>
              </a:rPr>
              <a:t>, evitar execuções de funções desnecessárias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C6EBF383-FA48-DDF3-F93C-99BD81B1F9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846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51516-991E-A132-F660-031BF6104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4D85-B9D0-39BA-3900-099D1A1E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LLM06:2025 – Excessive Agency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B0466F-683C-3E55-58B2-4DB535490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592262"/>
            <a:ext cx="7696198" cy="44689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Execução de funcionalidades de forma inesperada ou maliciosa, produzindo resultados inesperados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Plugins</a:t>
            </a:r>
            <a:r>
              <a:rPr lang="pt-BR" sz="3200" dirty="0">
                <a:solidFill>
                  <a:srgbClr val="494949"/>
                </a:solidFill>
              </a:rPr>
              <a:t> com mais funcionalidades do que deveriam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Excesso de autonomia</a:t>
            </a:r>
            <a:r>
              <a:rPr lang="pt-BR" sz="3200" dirty="0">
                <a:solidFill>
                  <a:srgbClr val="494949"/>
                </a:solidFill>
              </a:rPr>
              <a:t>, produzindo ações danosas sem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 uso de </a:t>
            </a:r>
            <a:r>
              <a:rPr lang="pt-BR" sz="3200" b="1" dirty="0">
                <a:solidFill>
                  <a:srgbClr val="494949"/>
                </a:solidFill>
              </a:rPr>
              <a:t>MCP</a:t>
            </a:r>
            <a:r>
              <a:rPr lang="pt-BR" sz="3200" dirty="0">
                <a:solidFill>
                  <a:srgbClr val="494949"/>
                </a:solidFill>
              </a:rPr>
              <a:t> gera novos alertas neste sentido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44E467A7-E5B2-CEC5-321E-A26C48CAB4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8002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557B9-BEEE-3733-F6DB-717BBC05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84D42-71C9-D217-60FD-C78E4810E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LLM06:2025 – Excessive Agency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72B3E0-DF4A-3F97-EA90-40F5870DA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820862"/>
            <a:ext cx="7696198" cy="6278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94949"/>
                </a:solidFill>
              </a:rPr>
              <a:t>Semantic Kernel + Plugins</a:t>
            </a:r>
            <a:endParaRPr lang="pt-BR" sz="3200" b="1" dirty="0">
              <a:solidFill>
                <a:srgbClr val="494949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BFD83A34-A7B7-71BA-D6A3-325D5DFD1233}"/>
              </a:ext>
            </a:extLst>
          </p:cNvPr>
          <p:cNvSpPr txBox="1">
            <a:spLocks/>
          </p:cNvSpPr>
          <p:nvPr/>
        </p:nvSpPr>
        <p:spPr>
          <a:xfrm>
            <a:off x="427037" y="6242897"/>
            <a:ext cx="11277600" cy="4616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494949"/>
                </a:solidFill>
                <a:hlinkClick r:id="rId3"/>
              </a:rPr>
              <a:t>https://learn.microsoft.com/en-us/semantic-kernel/overview/</a:t>
            </a:r>
            <a:endParaRPr lang="pt-BR" sz="2000" b="1" dirty="0">
              <a:solidFill>
                <a:srgbClr val="494949"/>
              </a:solidFill>
            </a:endParaRPr>
          </a:p>
        </p:txBody>
      </p:sp>
      <p:pic>
        <p:nvPicPr>
          <p:cNvPr id="7" name="Imagem 6" descr="Tela de celular com mensagem de texto&#10;&#10;O conteúdo gerado por IA pode estar incorreto.">
            <a:extLst>
              <a:ext uri="{FF2B5EF4-FFF2-40B4-BE49-F238E27FC236}">
                <a16:creationId xmlns:a16="http://schemas.microsoft.com/office/drawing/2014/main" id="{45961C98-D81E-96C8-61B7-0A023068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437" y="1106657"/>
            <a:ext cx="5486682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690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BF60-09C8-8684-F632-41355FD36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6956C-16BB-A656-FCB5-19CFF8B5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LLM07:2025 – System Prompt Leakage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02628A-8048-D826-0D98-CED26043F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592262"/>
            <a:ext cx="7696198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System Prompts</a:t>
            </a:r>
            <a:r>
              <a:rPr lang="pt-BR" sz="2800" dirty="0">
                <a:solidFill>
                  <a:srgbClr val="494949"/>
                </a:solidFill>
              </a:rPr>
              <a:t> e instruções descrevendo o funcionamento do modelo podem resultar em vazamentos, exposição de regras de negócio, filtros, permissões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Evitar a presença de </a:t>
            </a:r>
            <a:r>
              <a:rPr lang="pt-BR" sz="2800" b="1" dirty="0">
                <a:solidFill>
                  <a:srgbClr val="494949"/>
                </a:solidFill>
              </a:rPr>
              <a:t>dados </a:t>
            </a:r>
            <a:r>
              <a:rPr lang="pt-BR" sz="2800" b="1" dirty="0" err="1">
                <a:solidFill>
                  <a:srgbClr val="494949"/>
                </a:solidFill>
              </a:rPr>
              <a:t>sensíves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em System Prompts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Evitar uma dependência de System Prompts para determinar o </a:t>
            </a:r>
            <a:r>
              <a:rPr lang="pt-BR" sz="2800" b="1" dirty="0">
                <a:solidFill>
                  <a:srgbClr val="494949"/>
                </a:solidFill>
              </a:rPr>
              <a:t>comportamento de um modelo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Controles de segurança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4F86AEAF-A72B-5D9F-CF2B-BF1CA0876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05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E293-60CE-2080-1740-A369468E6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1A683-7118-BFAE-EA88-F31B0A69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LLM08:2025 – Vector and Embedding Weakness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B94AE4-2B98-4715-5BB7-2594EF00D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178252"/>
            <a:ext cx="7696198" cy="307161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Dados vetoriais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embeddings</a:t>
            </a:r>
            <a:r>
              <a:rPr lang="pt-BR" sz="2800" dirty="0">
                <a:solidFill>
                  <a:srgbClr val="494949"/>
                </a:solidFill>
              </a:rPr>
              <a:t> podem ser fontes significativas de riscos ao utilizar </a:t>
            </a:r>
            <a:r>
              <a:rPr lang="pt-BR" sz="2800" b="1" dirty="0">
                <a:solidFill>
                  <a:srgbClr val="494949"/>
                </a:solidFill>
              </a:rPr>
              <a:t>RAG (</a:t>
            </a:r>
            <a:r>
              <a:rPr lang="pt-BR" sz="2800" b="1" dirty="0" err="1">
                <a:solidFill>
                  <a:srgbClr val="494949"/>
                </a:solidFill>
              </a:rPr>
              <a:t>Retrieval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Augmented</a:t>
            </a:r>
            <a:r>
              <a:rPr lang="pt-BR" sz="2800" b="1" dirty="0">
                <a:solidFill>
                  <a:srgbClr val="494949"/>
                </a:solidFill>
              </a:rPr>
              <a:t> Generation)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Data </a:t>
            </a:r>
            <a:r>
              <a:rPr lang="pt-BR" sz="2800" dirty="0" err="1">
                <a:solidFill>
                  <a:srgbClr val="494949"/>
                </a:solidFill>
              </a:rPr>
              <a:t>poisoning</a:t>
            </a:r>
            <a:r>
              <a:rPr lang="pt-BR" sz="2800" dirty="0">
                <a:solidFill>
                  <a:srgbClr val="494949"/>
                </a:solidFill>
              </a:rPr>
              <a:t>, alterar comportamentos do modelo, vazamentos de informações…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Importância de </a:t>
            </a:r>
            <a:r>
              <a:rPr lang="pt-BR" sz="2800" b="1" dirty="0">
                <a:solidFill>
                  <a:srgbClr val="494949"/>
                </a:solidFill>
              </a:rPr>
              <a:t>validações, controle de acesso, monitoramento, </a:t>
            </a:r>
            <a:r>
              <a:rPr lang="pt-BR" sz="2800" b="1" dirty="0" err="1">
                <a:solidFill>
                  <a:srgbClr val="494949"/>
                </a:solidFill>
              </a:rPr>
              <a:t>logging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AB39057F-5F64-F935-63BC-24BED0084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852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135062"/>
            <a:ext cx="7692721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APIsec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  <p:pic>
        <p:nvPicPr>
          <p:cNvPr id="8" name="Imagem 7" descr="Código QR&#10;&#10;O conteúdo gerado por IA pode estar incorreto.">
            <a:extLst>
              <a:ext uri="{FF2B5EF4-FFF2-40B4-BE49-F238E27FC236}">
                <a16:creationId xmlns:a16="http://schemas.microsoft.com/office/drawing/2014/main" id="{A34DD808-8EF3-F69C-34FC-10308833E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8719" y="4407456"/>
            <a:ext cx="2029698" cy="20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BE48F-8372-8C4E-52EB-4CD070388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E0042-C300-0B31-66C1-C2A13502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LLM08:2025 – Vector and Embedding Weakness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04B27914-F359-C092-1F82-5E65026948DD}"/>
              </a:ext>
            </a:extLst>
          </p:cNvPr>
          <p:cNvSpPr txBox="1">
            <a:spLocks/>
          </p:cNvSpPr>
          <p:nvPr/>
        </p:nvSpPr>
        <p:spPr>
          <a:xfrm>
            <a:off x="427037" y="6392862"/>
            <a:ext cx="11277600" cy="46166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494949"/>
                </a:solidFill>
                <a:hlinkClick r:id="rId3"/>
              </a:rPr>
              <a:t>https://devblogs.microsoft.com/semantic-kernel/observability-in-semantic-kernel/</a:t>
            </a:r>
            <a:endParaRPr lang="pt-BR" sz="2000" b="1" dirty="0">
              <a:solidFill>
                <a:srgbClr val="494949"/>
              </a:solidFill>
            </a:endParaRPr>
          </a:p>
        </p:txBody>
      </p:sp>
      <p:pic>
        <p:nvPicPr>
          <p:cNvPr id="9" name="Imagem 8" descr="Diagrama&#10;&#10;O conteúdo gerado por IA pode estar incorreto.">
            <a:extLst>
              <a:ext uri="{FF2B5EF4-FFF2-40B4-BE49-F238E27FC236}">
                <a16:creationId xmlns:a16="http://schemas.microsoft.com/office/drawing/2014/main" id="{E9BEE5F8-BB68-0053-824F-838DEDFBA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637" y="1066799"/>
            <a:ext cx="7010213" cy="52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307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67AC-F0F6-C0B9-372E-B3DBC08ED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F82A0-06FA-1F27-FC40-AAE686C3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LLM09:2025 – Misinformation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CD6410-C435-D341-F556-AE36122A9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535100"/>
            <a:ext cx="7696198" cy="40195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Informa</a:t>
            </a:r>
            <a:r>
              <a:rPr lang="en-US" sz="2800" dirty="0" err="1">
                <a:solidFill>
                  <a:srgbClr val="494949"/>
                </a:solidFill>
              </a:rPr>
              <a:t>ções</a:t>
            </a:r>
            <a:r>
              <a:rPr lang="en-US" sz="2800" dirty="0">
                <a:solidFill>
                  <a:srgbClr val="494949"/>
                </a:solidFill>
              </a:rPr>
              <a:t> falsas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errôneas</a:t>
            </a:r>
            <a:r>
              <a:rPr lang="en-US" sz="2800" dirty="0">
                <a:solidFill>
                  <a:srgbClr val="494949"/>
                </a:solidFill>
              </a:rPr>
              <a:t> que </a:t>
            </a:r>
            <a:r>
              <a:rPr lang="en-US" sz="2800" dirty="0" err="1">
                <a:solidFill>
                  <a:srgbClr val="494949"/>
                </a:solidFill>
              </a:rPr>
              <a:t>parecem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válidas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Danos à reputação da companhia, problemas legais…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Bibliotecas e plugins com vulnerabilidades podem contribuir para isto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RAG</a:t>
            </a:r>
            <a:r>
              <a:rPr lang="pt-BR" sz="2800" dirty="0">
                <a:solidFill>
                  <a:srgbClr val="494949"/>
                </a:solidFill>
              </a:rPr>
              <a:t> com informações verificadas pode evitar tais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Validações, boas práticas de segurança…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2C87B44B-D20F-BA7B-6DDB-68CEB9853B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5518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BD32-AB01-45B4-B848-630913BC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6BDF-4DEC-D72C-A3E4-9340AA15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LLM10:2025 – Unbounded Consumption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99FA74-5440-2A12-03A7-0A46F351A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2639071"/>
            <a:ext cx="7696198" cy="23821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4949"/>
                </a:solidFill>
              </a:rPr>
              <a:t>Ataques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comprometendo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responsividade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dirty="0">
                <a:solidFill>
                  <a:srgbClr val="494949"/>
                </a:solidFill>
              </a:rPr>
              <a:t>de </a:t>
            </a:r>
            <a:r>
              <a:rPr lang="en-US" sz="2800" dirty="0" err="1">
                <a:solidFill>
                  <a:srgbClr val="494949"/>
                </a:solidFill>
              </a:rPr>
              <a:t>serviços</a:t>
            </a:r>
            <a:r>
              <a:rPr lang="en-US" sz="2800" dirty="0">
                <a:solidFill>
                  <a:srgbClr val="494949"/>
                </a:solidFill>
              </a:rPr>
              <a:t> de 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Tentativas também de comprometer modelos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Rate </a:t>
            </a:r>
            <a:r>
              <a:rPr lang="pt-BR" sz="2800" dirty="0" err="1">
                <a:solidFill>
                  <a:srgbClr val="494949"/>
                </a:solidFill>
              </a:rPr>
              <a:t>limiting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Timeouts, </a:t>
            </a:r>
            <a:r>
              <a:rPr lang="pt-BR" sz="2800" dirty="0" err="1">
                <a:solidFill>
                  <a:srgbClr val="494949"/>
                </a:solidFill>
              </a:rPr>
              <a:t>throttling</a:t>
            </a:r>
            <a:r>
              <a:rPr lang="pt-BR" sz="2800" dirty="0">
                <a:solidFill>
                  <a:srgbClr val="494949"/>
                </a:solidFill>
              </a:rPr>
              <a:t>…</a:t>
            </a: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F0D9A96F-8386-57CE-6A0A-2C5CAF3CF1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897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D9801-4B4E-A7D6-C1E7-E02CB43D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8D3B94-6ED4-E286-D5ED-C90AFA86C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16" y="1135062"/>
            <a:ext cx="7692721" cy="5867400"/>
          </a:xfrm>
        </p:spPr>
        <p:txBody>
          <a:bodyPr>
            <a:noAutofit/>
          </a:bodyPr>
          <a:lstStyle/>
          <a:p>
            <a:r>
              <a:rPr lang="pt-BR" sz="2400" dirty="0"/>
              <a:t>Desenvolvedor </a:t>
            </a:r>
            <a:r>
              <a:rPr lang="pt-BR" sz="2400" dirty="0" err="1"/>
              <a:t>.net</a:t>
            </a:r>
            <a:r>
              <a:rPr lang="pt-BR" sz="2400" dirty="0"/>
              <a:t> há 18 anos participando de projetos de Segurança, Desktop, Services, Web e Mobile utilizando </a:t>
            </a:r>
            <a:r>
              <a:rPr lang="pt-BR" sz="2400" dirty="0" err="1"/>
              <a:t>Xamarin</a:t>
            </a:r>
            <a:r>
              <a:rPr lang="pt-BR" sz="2400" dirty="0"/>
              <a:t> / MAUI. </a:t>
            </a:r>
          </a:p>
          <a:p>
            <a:r>
              <a:rPr lang="pt-BR" sz="2400" dirty="0"/>
              <a:t>É  Microsoft MVP em </a:t>
            </a:r>
            <a:r>
              <a:rPr lang="pt-BR" sz="2400" dirty="0" err="1"/>
              <a:t>Developer</a:t>
            </a:r>
            <a:r>
              <a:rPr lang="pt-BR" sz="2400" dirty="0"/>
              <a:t> Technologies</a:t>
            </a:r>
          </a:p>
          <a:p>
            <a:r>
              <a:rPr lang="pt-BR" sz="2400" dirty="0"/>
              <a:t>É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APIsec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/>
          </a:p>
          <a:p>
            <a:r>
              <a:rPr lang="pt-BR" sz="2400" dirty="0"/>
              <a:t>É Head </a:t>
            </a:r>
            <a:r>
              <a:rPr lang="pt-BR" sz="2400" dirty="0" err="1"/>
              <a:t>of</a:t>
            </a:r>
            <a:r>
              <a:rPr lang="pt-BR" sz="2400" dirty="0"/>
              <a:t> Technology / Arquiteto e SSDLC Expert na NESS</a:t>
            </a:r>
          </a:p>
          <a:p>
            <a:r>
              <a:rPr lang="pt-BR" sz="2400" dirty="0"/>
              <a:t>Contribui para comunidade </a:t>
            </a:r>
            <a:r>
              <a:rPr lang="pt-BR" sz="2400" dirty="0" err="1"/>
              <a:t>.net</a:t>
            </a:r>
            <a:r>
              <a:rPr lang="pt-BR" sz="2400" dirty="0"/>
              <a:t> escrevendo artigos, compartilhando códigos, palestrando e criando pacotes </a:t>
            </a:r>
            <a:r>
              <a:rPr lang="pt-BR" sz="2400" dirty="0" err="1"/>
              <a:t>Nuget</a:t>
            </a:r>
            <a:r>
              <a:rPr lang="pt-BR" sz="24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B7058-2D75-BAED-0F80-F5C0F72B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Thiago Bertuzzzi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82F27CA-2277-C6EA-9F05-B5E92ADC4188}"/>
              </a:ext>
            </a:extLst>
          </p:cNvPr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90C5D9C-ABA3-21C0-AF43-539CA9785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7" y="3497262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5824B00E-E144-DFF7-E27F-977964BC4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637" y="2898446"/>
            <a:ext cx="1699365" cy="169936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F2D38D5-321F-0820-4BB5-54A16594E3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637" y="712225"/>
            <a:ext cx="1905000" cy="24551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1F562D3-A985-70AE-D7D2-EE1A5F7C1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1437" y="458216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OWASP: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94949"/>
                </a:solidFill>
              </a:rPr>
              <a:t>OWASP API Security Top 10: </a:t>
            </a:r>
            <a:r>
              <a:rPr lang="en-US" sz="3600" dirty="0" err="1">
                <a:solidFill>
                  <a:srgbClr val="494949"/>
                </a:solidFill>
              </a:rPr>
              <a:t>uma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visão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geral</a:t>
            </a:r>
            <a:endParaRPr lang="en-US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Forma&#10;&#10;Descrição gerada automaticamente com confiança média">
            <a:extLst>
              <a:ext uri="{FF2B5EF4-FFF2-40B4-BE49-F238E27FC236}">
                <a16:creationId xmlns:a16="http://schemas.microsoft.com/office/drawing/2014/main" id="{EC758C11-B3FC-5387-1AD7-CAE24B44DB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4648833" y="3497262"/>
            <a:ext cx="3062607" cy="31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98BA-88D4-9686-83A1-33083A24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855D-185C-79EB-DF0D-2BAF797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816198DA-D23A-F5F1-B5BA-6881527B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4" y="3268662"/>
            <a:ext cx="2734883" cy="10337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A55200-5982-7814-FA04-A1A16BA7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68" y="1145975"/>
            <a:ext cx="3733800" cy="5551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0D2A02-2065-7D30-E7C8-02E5B86E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037" y="1092345"/>
            <a:ext cx="3810000" cy="56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6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0DBF-BD4E-6DAE-837D-E46B13C9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7002-427A-71D8-BAD2-58167C25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58A9D83-AE48-BE20-D9E2-76201007E99D}"/>
              </a:ext>
            </a:extLst>
          </p:cNvPr>
          <p:cNvSpPr>
            <a:spLocks noGrp="1"/>
          </p:cNvSpPr>
          <p:nvPr/>
        </p:nvSpPr>
        <p:spPr>
          <a:xfrm>
            <a:off x="1227137" y="3878262"/>
            <a:ext cx="9982201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DCEC77E4-C47C-D0CD-31A6-5C8058A16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4852294"/>
            <a:ext cx="4326096" cy="1635264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A6D4ED6D-EBA3-31B8-1946-B9FB8B9F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1214437"/>
            <a:ext cx="250825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51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92B1-B4C6-7584-5A97-F67D4E4F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6102-6FB7-5680-B76A-95E04F2C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+ 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101766-9B3D-4F0F-0ABA-7FF9DA476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Docker </a:t>
            </a:r>
            <a:r>
              <a:rPr lang="pt-BR" sz="3200" b="1" dirty="0" err="1">
                <a:solidFill>
                  <a:srgbClr val="494949"/>
                </a:solidFill>
              </a:rPr>
              <a:t>GenAI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Catalog</a:t>
            </a:r>
            <a:r>
              <a:rPr lang="pt-BR" sz="3200" dirty="0">
                <a:solidFill>
                  <a:srgbClr val="494949"/>
                </a:solidFill>
              </a:rPr>
              <a:t>: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https://hub.docker.com/catalogs/gen-ai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Docker Model Runner</a:t>
            </a:r>
            <a:r>
              <a:rPr lang="en-US" sz="3200" dirty="0">
                <a:solidFill>
                  <a:srgbClr val="494949"/>
                </a:solidFill>
              </a:rPr>
              <a:t> (Beta)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9">
            <a:extLst>
              <a:ext uri="{FF2B5EF4-FFF2-40B4-BE49-F238E27FC236}">
                <a16:creationId xmlns:a16="http://schemas.microsoft.com/office/drawing/2014/main" id="{039ADA9E-A850-19A8-023E-6230D069E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1437" y="4335462"/>
            <a:ext cx="2436278" cy="19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02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409A-9A3F-AEE6-34D4-27BB84A1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8E1A-91E8-5E5E-DE93-DC792FD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Cybersecurity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BBF46-8D4C-041A-AB5D-34490736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2794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Surgimento de </a:t>
            </a:r>
            <a:r>
              <a:rPr lang="pt-BR" sz="3200" b="1" dirty="0">
                <a:solidFill>
                  <a:srgbClr val="494949"/>
                </a:solidFill>
              </a:rPr>
              <a:t>novos tipos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OWASP Top 10 for LLM Applications</a:t>
            </a:r>
            <a:r>
              <a:rPr lang="en-US" sz="3200" dirty="0">
                <a:solidFill>
                  <a:srgbClr val="494949"/>
                </a:solidFill>
              </a:rPr>
              <a:t>: </a:t>
            </a:r>
            <a:r>
              <a:rPr lang="en-US" sz="3200" dirty="0">
                <a:solidFill>
                  <a:srgbClr val="494949"/>
                </a:solidFill>
                <a:hlinkClick r:id="rId3"/>
              </a:rPr>
              <a:t>https://genai.owasp.org/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5CB487-6953-5102-2261-2559FA4A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37" y="4856629"/>
            <a:ext cx="530616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83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9" y="296414"/>
            <a:ext cx="11889564" cy="917575"/>
          </a:xfrm>
        </p:spPr>
        <p:txBody>
          <a:bodyPr/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LLM01:2025 – Prompt Injection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86343"/>
            <a:ext cx="7696198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Similar a </a:t>
            </a:r>
            <a:r>
              <a:rPr lang="pt-BR" sz="3200" b="1" dirty="0">
                <a:solidFill>
                  <a:srgbClr val="494949"/>
                </a:solidFill>
              </a:rPr>
              <a:t>SQL </a:t>
            </a:r>
            <a:r>
              <a:rPr lang="pt-BR" sz="3200" b="1" dirty="0" err="1">
                <a:solidFill>
                  <a:srgbClr val="494949"/>
                </a:solidFill>
              </a:rPr>
              <a:t>Injection</a:t>
            </a: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Adoção de boas práticas de desenvolvimento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de princípios de </a:t>
            </a:r>
            <a:r>
              <a:rPr lang="pt-BR" sz="3200" b="1" dirty="0" err="1">
                <a:solidFill>
                  <a:srgbClr val="494949"/>
                </a:solidFill>
              </a:rPr>
              <a:t>Least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Privilege</a:t>
            </a:r>
            <a:r>
              <a:rPr lang="pt-BR" sz="3200" dirty="0">
                <a:solidFill>
                  <a:srgbClr val="494949"/>
                </a:solidFill>
              </a:rPr>
              <a:t> ao utilizar </a:t>
            </a:r>
            <a:r>
              <a:rPr lang="pt-BR" sz="3200" b="1" dirty="0" err="1">
                <a:solidFill>
                  <a:srgbClr val="494949"/>
                </a:solidFill>
              </a:rPr>
              <a:t>LLMs</a:t>
            </a:r>
            <a:r>
              <a:rPr lang="pt-BR" sz="3200" dirty="0">
                <a:solidFill>
                  <a:srgbClr val="494949"/>
                </a:solidFill>
              </a:rPr>
              <a:t> e bancos de dados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Limitar os dados sensíveis a que um </a:t>
            </a:r>
            <a:r>
              <a:rPr lang="pt-BR" sz="3200" b="1" dirty="0">
                <a:solidFill>
                  <a:srgbClr val="494949"/>
                </a:solidFill>
              </a:rPr>
              <a:t>LLM</a:t>
            </a:r>
            <a:r>
              <a:rPr lang="pt-BR" sz="3200" dirty="0">
                <a:solidFill>
                  <a:srgbClr val="494949"/>
                </a:solidFill>
              </a:rPr>
              <a:t> pode acessar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Exigir </a:t>
            </a:r>
            <a:r>
              <a:rPr lang="pt-BR" sz="3200" b="1" dirty="0">
                <a:solidFill>
                  <a:srgbClr val="494949"/>
                </a:solidFill>
              </a:rPr>
              <a:t>aprova</a:t>
            </a:r>
            <a:r>
              <a:rPr lang="en-US" sz="3200" b="1" dirty="0" err="1">
                <a:solidFill>
                  <a:srgbClr val="494949"/>
                </a:solidFill>
              </a:rPr>
              <a:t>ção</a:t>
            </a:r>
            <a:r>
              <a:rPr lang="en-US" sz="3200" b="1" dirty="0">
                <a:solidFill>
                  <a:srgbClr val="494949"/>
                </a:solidFill>
              </a:rPr>
              <a:t> humana </a:t>
            </a:r>
            <a:r>
              <a:rPr lang="en-US" sz="3200" dirty="0">
                <a:solidFill>
                  <a:srgbClr val="494949"/>
                </a:solidFill>
              </a:rPr>
              <a:t>para </a:t>
            </a:r>
            <a:r>
              <a:rPr lang="en-US" sz="3200" dirty="0" err="1">
                <a:solidFill>
                  <a:srgbClr val="494949"/>
                </a:solidFill>
              </a:rPr>
              <a:t>funções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mais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críticas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Forma&#10;&#10;Descrição gerada automaticamente com confiança média">
            <a:extLst>
              <a:ext uri="{FF2B5EF4-FFF2-40B4-BE49-F238E27FC236}">
                <a16:creationId xmlns:a16="http://schemas.microsoft.com/office/drawing/2014/main" id="{E8B0235A-1BB9-BD0D-E8E0-571CFFA1C5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24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65806"/>
          <a:stretch/>
        </p:blipFill>
        <p:spPr>
          <a:xfrm>
            <a:off x="7666037" y="1668462"/>
            <a:ext cx="3886200" cy="39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569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1521</TotalTime>
  <Words>1457</Words>
  <Application>Microsoft Office PowerPoint</Application>
  <PresentationFormat>Personalizar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OWASP Top 10 LLM &amp; GenAI Security Risks Criando soluções de IA mais seguras</vt:lpstr>
      <vt:lpstr>Renato Groffe</vt:lpstr>
      <vt:lpstr>Thiago Bertuzzzi</vt:lpstr>
      <vt:lpstr>Agenda</vt:lpstr>
      <vt:lpstr>Certificações Gratuitas em Segurança</vt:lpstr>
      <vt:lpstr>Certificações Gratuitas em Segurança</vt:lpstr>
      <vt:lpstr>Docker + IA</vt:lpstr>
      <vt:lpstr>Cybersecurity + Inteligências Artificiais</vt:lpstr>
      <vt:lpstr>LLM01:2025 – Prompt Injection</vt:lpstr>
      <vt:lpstr>LLM01:2025 – Prompt Injection</vt:lpstr>
      <vt:lpstr>LLM02:2025 – Sensitive Information Disclosure</vt:lpstr>
      <vt:lpstr>LLM02:2025 – Sensitive Information Disclosure</vt:lpstr>
      <vt:lpstr>LLM03:2025 – Supply Chain</vt:lpstr>
      <vt:lpstr>LLM04:2025 – Data and Model Poisoning</vt:lpstr>
      <vt:lpstr>LLM05:2025 – Improper Output Handling</vt:lpstr>
      <vt:lpstr>LLM06:2025 – Excessive Agency</vt:lpstr>
      <vt:lpstr>LLM06:2025 – Excessive Agency</vt:lpstr>
      <vt:lpstr>LLM07:2025 – System Prompt Leakage</vt:lpstr>
      <vt:lpstr>LLM08:2025 – Vector and Embedding Weakness</vt:lpstr>
      <vt:lpstr>LLM08:2025 – Vector and Embedding Weakness</vt:lpstr>
      <vt:lpstr>LLM09:2025 – Misinformation</vt:lpstr>
      <vt:lpstr>LLM10:2025 – Unbounded Consumption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Thiago Bertuzzi</cp:lastModifiedBy>
  <cp:revision>509</cp:revision>
  <dcterms:created xsi:type="dcterms:W3CDTF">2016-08-05T22:03:34Z</dcterms:created>
  <dcterms:modified xsi:type="dcterms:W3CDTF">2025-07-10T21:42:51Z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