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7"/>
  </p:notesMasterIdLst>
  <p:handoutMasterIdLst>
    <p:handoutMasterId r:id="rId28"/>
  </p:handoutMasterIdLst>
  <p:sldIdLst>
    <p:sldId id="1393" r:id="rId8"/>
    <p:sldId id="1800" r:id="rId9"/>
    <p:sldId id="1707" r:id="rId10"/>
    <p:sldId id="1765" r:id="rId11"/>
    <p:sldId id="1518" r:id="rId12"/>
    <p:sldId id="1803" r:id="rId13"/>
    <p:sldId id="1804" r:id="rId14"/>
    <p:sldId id="1805" r:id="rId15"/>
    <p:sldId id="1806" r:id="rId16"/>
    <p:sldId id="1794" r:id="rId17"/>
    <p:sldId id="1779" r:id="rId18"/>
    <p:sldId id="1797" r:id="rId19"/>
    <p:sldId id="1807" r:id="rId20"/>
    <p:sldId id="1808" r:id="rId21"/>
    <p:sldId id="1809" r:id="rId22"/>
    <p:sldId id="1810" r:id="rId23"/>
    <p:sldId id="1811" r:id="rId24"/>
    <p:sldId id="1615" r:id="rId25"/>
    <p:sldId id="1753" r:id="rId2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800"/>
            <p14:sldId id="1707"/>
            <p14:sldId id="1765"/>
            <p14:sldId id="1518"/>
            <p14:sldId id="1803"/>
            <p14:sldId id="1804"/>
            <p14:sldId id="1805"/>
            <p14:sldId id="1806"/>
            <p14:sldId id="1794"/>
            <p14:sldId id="1779"/>
            <p14:sldId id="1797"/>
            <p14:sldId id="1807"/>
            <p14:sldId id="1808"/>
            <p14:sldId id="1809"/>
            <p14:sldId id="1810"/>
            <p14:sldId id="1811"/>
          </p14:sldIdLst>
        </p14:section>
        <p14:section name="Finalizando" id="{CF622469-3E87-46BA-8ED6-912C47B00EF3}">
          <p14:sldIdLst>
            <p14:sldId id="1615"/>
            <p14:sldId id="17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79472" autoAdjust="0"/>
  </p:normalViewPr>
  <p:slideViewPr>
    <p:cSldViewPr>
      <p:cViewPr varScale="1">
        <p:scale>
          <a:sx n="85" d="100"/>
          <a:sy n="85" d="100"/>
        </p:scale>
        <p:origin x="30" y="126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5/17/2025 9:06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5/17/2025 9:06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9:07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9:06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91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A5A05-8C16-021C-1A5C-53EB27C91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2FB7C0A-528E-4721-544D-DD67F4D4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96595E2-D69A-31D3-45D7-FDEFAF981E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1BABDAB4-B5C1-92E1-5B28-FB0D6057C560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2DCB78-FB51-5C10-A4B7-0B7DBED6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5070FF31-D8DF-FB72-42EF-7B3DFEE2F0D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9:06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CFF03B-C44C-3D74-A17A-0C3B98E56F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48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9:06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88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4D625-588F-30E7-C09B-92056AFA7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463540E-EDA0-3F1D-E96D-973A58F836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B60F385-048A-C64C-F736-75CE71973C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68139348-7228-EB31-484A-809722977182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8D640-8C8B-FDB5-A454-ED0FDCD3A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5AAD7B5F-372B-5186-C72E-B9EF3DE0AF0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9:06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F1C70B-6DC1-42EF-5D6F-39505795F6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44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EB734-4073-E41B-3380-D8E237379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8BACA7D-D14B-2AC4-930B-762ED36759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E6F569B-BEFF-FB9D-ECCF-459F0768F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A801EEDD-F855-4B37-B8FE-BF7AFB0BAB33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4BB942-F084-96CC-B222-C3E19016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B2B74F4-CC44-8C88-1DB4-839EF6483599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9:07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B07654-A7F5-F4BA-73DA-28EE866EF7D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60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00BD0-F552-AA9D-CA9F-3BE91DDB6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BAE1A8C-AD3D-DD13-F496-3DA09B1D02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97D2256-8B43-40EE-E26D-095276779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D9F1F2B3-C16C-5C40-EB6C-42C466967B51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F45D40-6789-7010-A666-24C47B66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CADFCE59-F996-60C8-B72D-54882A60EF07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9:10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B21B42-C56D-95E9-55D7-6BB06BCB04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03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66F53-91BA-654B-1B46-68519F831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B0EC024-E3F0-E601-7684-DFA78394F7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B240C1C-146F-A88F-205B-BB66141B3F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BD4F70D2-9CF9-A868-E718-1CBDD5DAF1BE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F187E9-44C0-8F13-59AC-A840CE0B7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CA0F611-0968-C8B4-4EA7-B0025730988E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9:15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F0E355-7F50-5622-73CC-4F7564E144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77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14F23-00F5-EE88-B1FF-CBF0BD8D5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FFD4BBB-C289-5BFD-39D4-DDC4E2A2D2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A25D47B-8A22-A40E-4539-6FC1D5A064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8BB915C7-8E37-F1F7-E19F-34E8664AAF2E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F18D93-8AC1-A19E-909B-E1B8D8D12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F14C11A0-E854-7CD6-73FC-207D489C66A7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9:31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8088B1-BB45-7A97-F29A-942AE2CF2BA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05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5/17/2025 9:06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5/17/2025 9:06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827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32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9:08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76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9:06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A5A05-8C16-021C-1A5C-53EB27C91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2FB7C0A-528E-4721-544D-DD67F4D4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96595E2-D69A-31D3-45D7-FDEFAF981E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1BABDAB4-B5C1-92E1-5B28-FB0D6057C560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2DCB78-FB51-5C10-A4B7-0B7DBED6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5070FF31-D8DF-FB72-42EF-7B3DFEE2F0D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9:06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CFF03B-C44C-3D74-A17A-0C3B98E56F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48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5999B-CAAE-E6DA-9527-B7B40B268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BD0C495-A744-D748-0A16-C830E2CD0E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F710FAF-67F5-1DAE-AD45-7632EE367C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E56DB16D-D62F-C1D4-A268-6F2B6CD42E59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BE3BBF-6C40-BE2C-54AE-7061A001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55C03BA-8890-AFA0-F02F-66BF48241FBE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9:06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0CA5B6-C19C-2504-1588-D9900133AA6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20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C9FB8-0889-8279-E325-7F0395775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F813E7F-A5CB-2750-E335-DFF6466C8A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0808997-5A17-ECA9-DCFD-D5FD7EBFE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6F9C4C8D-907E-04FD-5F5B-7DA48C44A01E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19BF66-40D5-9D1A-5F07-C78DC143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1D08AC8-D665-4B41-373A-84870868489D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9:06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1FBF38-701C-D1FF-9D04-74A9333D8E0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66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3E134-CEDA-10BF-1F5A-3150D4294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5BA33F4-D67D-C1C0-4768-10128679F3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5EDE898-CB98-0985-07E9-F073F189C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EFDEC896-440B-A632-D942-3431D01BA657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985A2C-3874-28FA-616A-0ED4A599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A62F9E03-602F-698D-EC8F-AD99A86F7261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5/17/2025 9:06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40A7CC-1536-6D91-0629-99657AD5538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94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rivy.dev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scout/" TargetMode="External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eckov.i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cs.io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eckov.io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ailed/popeye" TargetMode="External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hyperlink" Target="https://kubescape.io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bSF/Mobile-Security-Framework-MobS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heatsheetseries.owasp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754062"/>
            <a:ext cx="11201400" cy="1937956"/>
          </a:xfrm>
        </p:spPr>
        <p:txBody>
          <a:bodyPr/>
          <a:lstStyle/>
          <a:p>
            <a:r>
              <a:rPr lang="pt-BR" sz="4800" b="1" dirty="0"/>
              <a:t>Segurança em Containers</a:t>
            </a:r>
            <a:br>
              <a:rPr lang="pt-BR" sz="4800" b="1" dirty="0"/>
            </a:br>
            <a:r>
              <a:rPr lang="pt-BR" sz="4000" b="1" dirty="0"/>
              <a:t>Boas práticas, ferramentas, pontos de atenção...</a:t>
            </a:r>
            <a:endParaRPr lang="pt-BR" sz="4500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146455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2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D763268F-681D-935F-608E-D0C3A2EF6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0E36807F-BCE5-370A-BE0A-A490023D59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590" r="25492"/>
          <a:stretch/>
        </p:blipFill>
        <p:spPr>
          <a:xfrm>
            <a:off x="2713037" y="5946344"/>
            <a:ext cx="2405044" cy="785896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BB164BE6-D55C-0EB0-7763-2BD2B89247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9838" y="3063345"/>
            <a:ext cx="2261276" cy="178569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AC777DB-D77D-DF53-A6BF-FFEBE114039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358" r="31153" b="27022"/>
          <a:stretch/>
        </p:blipFill>
        <p:spPr>
          <a:xfrm>
            <a:off x="8845874" y="2887662"/>
            <a:ext cx="2367390" cy="2224278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960EB1D3-6D48-50B1-2EBE-C7804B34C3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26407" y="5886540"/>
            <a:ext cx="1135344" cy="940713"/>
          </a:xfrm>
          <a:prstGeom prst="rect">
            <a:avLst/>
          </a:prstGeom>
        </p:spPr>
      </p:pic>
      <p:pic>
        <p:nvPicPr>
          <p:cNvPr id="12" name="Imagem 11" descr="Placa azul com letras brancas&#10;&#10;O conteúdo gerado por IA pode estar incorreto.">
            <a:extLst>
              <a:ext uri="{FF2B5EF4-FFF2-40B4-BE49-F238E27FC236}">
                <a16:creationId xmlns:a16="http://schemas.microsoft.com/office/drawing/2014/main" id="{F25A1D1C-470B-DC73-B539-7C8E4FADAB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06682" y="5602590"/>
            <a:ext cx="1224663" cy="122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Trivy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uma alternativa para containers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839199" cy="457971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Scanning</a:t>
            </a:r>
            <a:r>
              <a:rPr lang="pt-BR" sz="2800" dirty="0">
                <a:solidFill>
                  <a:srgbClr val="494949"/>
                </a:solidFill>
              </a:rPr>
              <a:t> de </a:t>
            </a:r>
            <a:r>
              <a:rPr lang="pt-BR" sz="2800" b="1" dirty="0">
                <a:solidFill>
                  <a:srgbClr val="494949"/>
                </a:solidFill>
              </a:rPr>
              <a:t>imagens</a:t>
            </a:r>
            <a:r>
              <a:rPr lang="pt-BR" sz="2800" dirty="0">
                <a:solidFill>
                  <a:srgbClr val="494949"/>
                </a:solidFill>
              </a:rPr>
              <a:t>, </a:t>
            </a:r>
            <a:r>
              <a:rPr lang="pt-BR" sz="2800" b="1" dirty="0" err="1">
                <a:solidFill>
                  <a:srgbClr val="494949"/>
                </a:solidFill>
              </a:rPr>
              <a:t>Dockerfiles</a:t>
            </a:r>
            <a:r>
              <a:rPr lang="pt-BR" sz="2800" b="1" dirty="0">
                <a:solidFill>
                  <a:srgbClr val="494949"/>
                </a:solidFill>
              </a:rPr>
              <a:t>, </a:t>
            </a:r>
            <a:r>
              <a:rPr lang="pt-BR" sz="2800" b="1" dirty="0" err="1">
                <a:solidFill>
                  <a:srgbClr val="494949"/>
                </a:solidFill>
              </a:rPr>
              <a:t>Filesystem</a:t>
            </a:r>
            <a:r>
              <a:rPr lang="pt-BR" sz="2800" b="1" dirty="0">
                <a:solidFill>
                  <a:srgbClr val="494949"/>
                </a:solidFill>
              </a:rPr>
              <a:t>, </a:t>
            </a:r>
            <a:r>
              <a:rPr lang="pt-BR" sz="2800" b="1" dirty="0" err="1">
                <a:solidFill>
                  <a:srgbClr val="494949"/>
                </a:solidFill>
              </a:rPr>
              <a:t>Charts</a:t>
            </a:r>
            <a:r>
              <a:rPr lang="pt-BR" sz="2800" b="1" dirty="0">
                <a:solidFill>
                  <a:srgbClr val="494949"/>
                </a:solidFill>
              </a:rPr>
              <a:t> Helm, clusters</a:t>
            </a:r>
            <a:r>
              <a:rPr lang="pt-BR" sz="2800" dirty="0">
                <a:solidFill>
                  <a:srgbClr val="494949"/>
                </a:solidFill>
              </a:rPr>
              <a:t> (ainda em modo experimental)</a:t>
            </a:r>
            <a:r>
              <a:rPr lang="pt-BR" sz="2800" b="1" dirty="0">
                <a:solidFill>
                  <a:srgbClr val="494949"/>
                </a:solidFill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Identificação de vulnerabilidades como </a:t>
            </a:r>
            <a:r>
              <a:rPr lang="pt-BR" sz="2800" b="1" dirty="0">
                <a:solidFill>
                  <a:srgbClr val="494949"/>
                </a:solidFill>
              </a:rPr>
              <a:t>dependências desatualizadas</a:t>
            </a:r>
            <a:r>
              <a:rPr lang="pt-BR" sz="2800" dirty="0">
                <a:solidFill>
                  <a:srgbClr val="494949"/>
                </a:solidFill>
              </a:rPr>
              <a:t> (</a:t>
            </a:r>
            <a:r>
              <a:rPr lang="pt-BR" sz="2800" b="1" dirty="0">
                <a:solidFill>
                  <a:srgbClr val="494949"/>
                </a:solidFill>
              </a:rPr>
              <a:t>aplicação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>
                <a:solidFill>
                  <a:srgbClr val="494949"/>
                </a:solidFill>
              </a:rPr>
              <a:t>sistema operacional</a:t>
            </a:r>
            <a:r>
              <a:rPr lang="pt-BR" sz="2800" dirty="0">
                <a:solidFill>
                  <a:srgbClr val="494949"/>
                </a:solidFill>
              </a:rPr>
              <a:t>), </a:t>
            </a:r>
            <a:r>
              <a:rPr lang="pt-BR" sz="2800" b="1" dirty="0">
                <a:solidFill>
                  <a:srgbClr val="494949"/>
                </a:solidFill>
              </a:rPr>
              <a:t>configurações</a:t>
            </a:r>
            <a:r>
              <a:rPr lang="pt-BR" sz="2800" dirty="0">
                <a:solidFill>
                  <a:srgbClr val="494949"/>
                </a:solidFill>
              </a:rPr>
              <a:t> e até mesmo alguns tipos de </a:t>
            </a:r>
            <a:r>
              <a:rPr lang="pt-BR" sz="2800" b="1" dirty="0" err="1">
                <a:solidFill>
                  <a:srgbClr val="494949"/>
                </a:solidFill>
              </a:rPr>
              <a:t>secrets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Projeto </a:t>
            </a:r>
            <a:r>
              <a:rPr lang="pt-BR" sz="2800" b="1" dirty="0">
                <a:solidFill>
                  <a:srgbClr val="494949"/>
                </a:solidFill>
              </a:rPr>
              <a:t>open </a:t>
            </a:r>
            <a:r>
              <a:rPr lang="pt-BR" sz="2800" b="1" dirty="0" err="1">
                <a:solidFill>
                  <a:srgbClr val="494949"/>
                </a:solidFill>
              </a:rPr>
              <a:t>source</a:t>
            </a:r>
            <a:r>
              <a:rPr lang="pt-BR" sz="2800" dirty="0">
                <a:solidFill>
                  <a:srgbClr val="494949"/>
                </a:solidFill>
              </a:rPr>
              <a:t> mantido pela </a:t>
            </a:r>
            <a:r>
              <a:rPr lang="pt-BR" sz="2800" b="1" dirty="0" err="1">
                <a:solidFill>
                  <a:srgbClr val="494949"/>
                </a:solidFill>
              </a:rPr>
              <a:t>Acqua</a:t>
            </a:r>
            <a:r>
              <a:rPr lang="pt-BR" sz="2800" b="1" dirty="0">
                <a:solidFill>
                  <a:srgbClr val="494949"/>
                </a:solidFill>
              </a:rPr>
              <a:t> Security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Site: </a:t>
            </a:r>
            <a:r>
              <a:rPr lang="pt-BR" sz="2800" dirty="0">
                <a:solidFill>
                  <a:srgbClr val="494949"/>
                </a:solidFill>
                <a:hlinkClick r:id="rId3"/>
              </a:rPr>
              <a:t>https://trivy.dev/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6" name="Imagem 5" descr="Gráfico, Logotipo, Gráfico de explosão solar&#10;&#10;Descrição gerada automaticamente">
            <a:extLst>
              <a:ext uri="{FF2B5EF4-FFF2-40B4-BE49-F238E27FC236}">
                <a16:creationId xmlns:a16="http://schemas.microsoft.com/office/drawing/2014/main" id="{CC3614DF-0E9F-72FC-6E8C-A1922462E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415" y="1439863"/>
            <a:ext cx="3689060" cy="387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1159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0B63F-D44E-1932-7612-701D63054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16A00-2E31-E929-255A-E2252133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Docker Scout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C1C4B8-AF7C-1B8D-D4B3-33197E1998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443198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494949"/>
                </a:solidFill>
              </a:rPr>
              <a:t>Análise de vulnerabilidades em imagens de containers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4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494949"/>
                </a:solidFill>
              </a:rPr>
              <a:t>Similar ao projeto </a:t>
            </a:r>
            <a:r>
              <a:rPr lang="pt-BR" sz="2400" b="1" dirty="0" err="1">
                <a:solidFill>
                  <a:srgbClr val="494949"/>
                </a:solidFill>
              </a:rPr>
              <a:t>Trivy</a:t>
            </a:r>
            <a:endParaRPr lang="pt-BR" sz="24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4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494949"/>
                </a:solidFill>
              </a:rPr>
              <a:t>Execução via </a:t>
            </a:r>
            <a:r>
              <a:rPr lang="pt-BR" sz="2400" b="1" dirty="0">
                <a:solidFill>
                  <a:srgbClr val="494949"/>
                </a:solidFill>
              </a:rPr>
              <a:t>CLI</a:t>
            </a:r>
            <a:r>
              <a:rPr lang="pt-BR" sz="2400" dirty="0">
                <a:solidFill>
                  <a:srgbClr val="494949"/>
                </a:solidFill>
              </a:rPr>
              <a:t> ou </a:t>
            </a:r>
            <a:r>
              <a:rPr lang="pt-BR" sz="2400" b="1" dirty="0">
                <a:solidFill>
                  <a:srgbClr val="494949"/>
                </a:solidFill>
              </a:rPr>
              <a:t>container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4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494949"/>
                </a:solidFill>
              </a:rPr>
              <a:t>Resultados podem ser publicados em formatos como </a:t>
            </a:r>
            <a:r>
              <a:rPr lang="pt-BR" sz="2400" b="1" dirty="0">
                <a:solidFill>
                  <a:srgbClr val="494949"/>
                </a:solidFill>
              </a:rPr>
              <a:t>SARIF (</a:t>
            </a:r>
            <a:r>
              <a:rPr lang="pt-BR" sz="2400" b="1" dirty="0" err="1">
                <a:solidFill>
                  <a:srgbClr val="494949"/>
                </a:solidFill>
              </a:rPr>
              <a:t>Static</a:t>
            </a:r>
            <a:r>
              <a:rPr lang="pt-BR" sz="2400" b="1" dirty="0">
                <a:solidFill>
                  <a:srgbClr val="494949"/>
                </a:solidFill>
              </a:rPr>
              <a:t> </a:t>
            </a:r>
            <a:r>
              <a:rPr lang="pt-BR" sz="2400" b="1" dirty="0" err="1">
                <a:solidFill>
                  <a:srgbClr val="494949"/>
                </a:solidFill>
              </a:rPr>
              <a:t>Analysis</a:t>
            </a:r>
            <a:r>
              <a:rPr lang="pt-BR" sz="2400" b="1" dirty="0">
                <a:solidFill>
                  <a:srgbClr val="494949"/>
                </a:solidFill>
              </a:rPr>
              <a:t> </a:t>
            </a:r>
            <a:r>
              <a:rPr lang="pt-BR" sz="2400" b="1" dirty="0" err="1">
                <a:solidFill>
                  <a:srgbClr val="494949"/>
                </a:solidFill>
              </a:rPr>
              <a:t>Results</a:t>
            </a:r>
            <a:r>
              <a:rPr lang="pt-BR" sz="2400" b="1" dirty="0">
                <a:solidFill>
                  <a:srgbClr val="494949"/>
                </a:solidFill>
              </a:rPr>
              <a:t> </a:t>
            </a:r>
            <a:r>
              <a:rPr lang="pt-BR" sz="2400" b="1" dirty="0" err="1">
                <a:solidFill>
                  <a:srgbClr val="494949"/>
                </a:solidFill>
              </a:rPr>
              <a:t>Interchange</a:t>
            </a:r>
            <a:r>
              <a:rPr lang="pt-BR" sz="2400" b="1" dirty="0">
                <a:solidFill>
                  <a:srgbClr val="494949"/>
                </a:solidFill>
              </a:rPr>
              <a:t> Format)</a:t>
            </a:r>
            <a:r>
              <a:rPr lang="pt-BR" sz="2400" dirty="0">
                <a:solidFill>
                  <a:srgbClr val="494949"/>
                </a:solidFill>
              </a:rPr>
              <a:t> e </a:t>
            </a:r>
            <a:r>
              <a:rPr lang="pt-BR" sz="2400" b="1" dirty="0" err="1">
                <a:solidFill>
                  <a:srgbClr val="494949"/>
                </a:solidFill>
              </a:rPr>
              <a:t>Markdown</a:t>
            </a:r>
            <a:endParaRPr lang="pt-BR" sz="24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4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494949"/>
                </a:solidFill>
              </a:rPr>
              <a:t>Site:</a:t>
            </a:r>
            <a:r>
              <a:rPr lang="pt-BR" sz="2400" dirty="0">
                <a:solidFill>
                  <a:srgbClr val="494949"/>
                </a:solidFill>
              </a:rPr>
              <a:t> </a:t>
            </a:r>
            <a:r>
              <a:rPr lang="pt-BR" sz="2400" dirty="0">
                <a:solidFill>
                  <a:srgbClr val="494949"/>
                </a:solidFill>
                <a:hlinkClick r:id="rId3"/>
              </a:rPr>
              <a:t>https://docs.docker.com/scout/</a:t>
            </a:r>
            <a:endParaRPr lang="pt-BR" sz="2400" b="1" dirty="0">
              <a:solidFill>
                <a:srgbClr val="494949"/>
              </a:solidFill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6C936B1B-A555-A0A7-44E8-3D70F82CC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7237" y="1668935"/>
            <a:ext cx="2261276" cy="178569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96DB7876-85ED-E716-73BC-C166846CAC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51837" y="3415237"/>
            <a:ext cx="1892988" cy="18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951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Checkov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testando seu código de infraestrutura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839199" cy="380411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Scanning</a:t>
            </a:r>
            <a:r>
              <a:rPr lang="pt-BR" sz="2800" dirty="0">
                <a:solidFill>
                  <a:srgbClr val="494949"/>
                </a:solidFill>
              </a:rPr>
              <a:t> voltado a </a:t>
            </a:r>
            <a:r>
              <a:rPr lang="pt-BR" sz="2800" b="1" dirty="0" err="1">
                <a:solidFill>
                  <a:srgbClr val="494949"/>
                </a:solidFill>
              </a:rPr>
              <a:t>IaC</a:t>
            </a:r>
            <a:r>
              <a:rPr lang="pt-BR" sz="2800" b="1" dirty="0">
                <a:solidFill>
                  <a:srgbClr val="494949"/>
                </a:solidFill>
              </a:rPr>
              <a:t> (</a:t>
            </a:r>
            <a:r>
              <a:rPr lang="pt-BR" sz="2800" b="1" dirty="0" err="1">
                <a:solidFill>
                  <a:srgbClr val="494949"/>
                </a:solidFill>
              </a:rPr>
              <a:t>Infrastructure</a:t>
            </a:r>
            <a:r>
              <a:rPr lang="pt-BR" sz="2800" b="1" dirty="0">
                <a:solidFill>
                  <a:srgbClr val="494949"/>
                </a:solidFill>
              </a:rPr>
              <a:t> as </a:t>
            </a:r>
            <a:r>
              <a:rPr lang="pt-BR" sz="2800" b="1" dirty="0" err="1">
                <a:solidFill>
                  <a:srgbClr val="494949"/>
                </a:solidFill>
              </a:rPr>
              <a:t>Code</a:t>
            </a:r>
            <a:r>
              <a:rPr lang="pt-BR" sz="2800" b="1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Suporte a </a:t>
            </a:r>
            <a:r>
              <a:rPr lang="pt-BR" sz="2800" b="1" dirty="0" err="1">
                <a:solidFill>
                  <a:srgbClr val="494949"/>
                </a:solidFill>
              </a:rPr>
              <a:t>Kubernetes</a:t>
            </a:r>
            <a:r>
              <a:rPr lang="pt-BR" sz="2800" b="1" dirty="0">
                <a:solidFill>
                  <a:srgbClr val="494949"/>
                </a:solidFill>
              </a:rPr>
              <a:t> (YAML), </a:t>
            </a:r>
            <a:r>
              <a:rPr lang="pt-BR" sz="2800" b="1" dirty="0" err="1">
                <a:solidFill>
                  <a:srgbClr val="494949"/>
                </a:solidFill>
              </a:rPr>
              <a:t>Terraform</a:t>
            </a:r>
            <a:r>
              <a:rPr lang="pt-BR" sz="2800" b="1" dirty="0">
                <a:solidFill>
                  <a:srgbClr val="494949"/>
                </a:solidFill>
              </a:rPr>
              <a:t>, AWS Cloud </a:t>
            </a:r>
            <a:r>
              <a:rPr lang="pt-BR" sz="2800" b="1" dirty="0" err="1">
                <a:solidFill>
                  <a:srgbClr val="494949"/>
                </a:solidFill>
              </a:rPr>
              <a:t>Formation</a:t>
            </a:r>
            <a:r>
              <a:rPr lang="pt-BR" sz="2800" b="1" dirty="0">
                <a:solidFill>
                  <a:srgbClr val="494949"/>
                </a:solidFill>
              </a:rPr>
              <a:t>, Azure ARM </a:t>
            </a:r>
            <a:r>
              <a:rPr lang="pt-BR" sz="2800" b="1" dirty="0" err="1">
                <a:solidFill>
                  <a:srgbClr val="494949"/>
                </a:solidFill>
              </a:rPr>
              <a:t>Templates</a:t>
            </a:r>
            <a:r>
              <a:rPr lang="pt-BR" sz="2800" b="1" dirty="0">
                <a:solidFill>
                  <a:srgbClr val="494949"/>
                </a:solidFill>
              </a:rPr>
              <a:t>, </a:t>
            </a:r>
            <a:r>
              <a:rPr lang="pt-BR" sz="2800" b="1" dirty="0" err="1">
                <a:solidFill>
                  <a:srgbClr val="494949"/>
                </a:solidFill>
              </a:rPr>
              <a:t>Dockerfile</a:t>
            </a:r>
            <a:r>
              <a:rPr lang="pt-BR" sz="2800" dirty="0">
                <a:solidFill>
                  <a:srgbClr val="494949"/>
                </a:solidFill>
              </a:rPr>
              <a:t>...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Projeto </a:t>
            </a:r>
            <a:r>
              <a:rPr lang="pt-BR" sz="2800" b="1" dirty="0">
                <a:solidFill>
                  <a:srgbClr val="494949"/>
                </a:solidFill>
              </a:rPr>
              <a:t>open </a:t>
            </a:r>
            <a:r>
              <a:rPr lang="pt-BR" sz="2800" b="1" dirty="0" err="1">
                <a:solidFill>
                  <a:srgbClr val="494949"/>
                </a:solidFill>
              </a:rPr>
              <a:t>source</a:t>
            </a:r>
            <a:r>
              <a:rPr lang="pt-BR" sz="2800" dirty="0">
                <a:solidFill>
                  <a:srgbClr val="494949"/>
                </a:solidFill>
              </a:rPr>
              <a:t> mantido pela </a:t>
            </a:r>
            <a:r>
              <a:rPr lang="pt-BR" sz="2800" b="1" dirty="0">
                <a:solidFill>
                  <a:srgbClr val="494949"/>
                </a:solidFill>
              </a:rPr>
              <a:t>Prisma Cloud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Site: </a:t>
            </a:r>
            <a:r>
              <a:rPr lang="pt-BR" sz="2800" dirty="0">
                <a:solidFill>
                  <a:srgbClr val="494949"/>
                </a:solidFill>
                <a:hlinkClick r:id="rId3"/>
              </a:rPr>
              <a:t>https://www.checkov.io/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5" name="Imagem 4" descr="Uma imagem contendo roda, desenho, relógio&#10;&#10;Descrição gerada automaticamente">
            <a:extLst>
              <a:ext uri="{FF2B5EF4-FFF2-40B4-BE49-F238E27FC236}">
                <a16:creationId xmlns:a16="http://schemas.microsoft.com/office/drawing/2014/main" id="{28FD8F96-8B87-3F19-C826-F2A9EE1FB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2926" y="3197205"/>
            <a:ext cx="2998038" cy="60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8618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CD29B-4786-50B1-0BD9-33E9D2AAE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129A7-EC79-5236-CBB4-E01FEA94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KICS: uma alternativa para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IaC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51BFF7-2D31-FE2F-CCDE-8372D64B3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6781799" cy="535531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Scanning</a:t>
            </a:r>
            <a:r>
              <a:rPr lang="pt-BR" sz="2800" dirty="0">
                <a:solidFill>
                  <a:srgbClr val="494949"/>
                </a:solidFill>
              </a:rPr>
              <a:t> voltado a </a:t>
            </a:r>
            <a:r>
              <a:rPr lang="pt-BR" sz="2800" b="1" dirty="0" err="1">
                <a:solidFill>
                  <a:srgbClr val="494949"/>
                </a:solidFill>
              </a:rPr>
              <a:t>IaC</a:t>
            </a:r>
            <a:r>
              <a:rPr lang="pt-BR" sz="2800" b="1" dirty="0">
                <a:solidFill>
                  <a:srgbClr val="494949"/>
                </a:solidFill>
              </a:rPr>
              <a:t> (</a:t>
            </a:r>
            <a:r>
              <a:rPr lang="pt-BR" sz="2800" b="1" dirty="0" err="1">
                <a:solidFill>
                  <a:srgbClr val="494949"/>
                </a:solidFill>
              </a:rPr>
              <a:t>Infrastructure</a:t>
            </a:r>
            <a:r>
              <a:rPr lang="pt-BR" sz="2800" b="1" dirty="0">
                <a:solidFill>
                  <a:srgbClr val="494949"/>
                </a:solidFill>
              </a:rPr>
              <a:t> as </a:t>
            </a:r>
            <a:r>
              <a:rPr lang="pt-BR" sz="2800" b="1" dirty="0" err="1">
                <a:solidFill>
                  <a:srgbClr val="494949"/>
                </a:solidFill>
              </a:rPr>
              <a:t>Code</a:t>
            </a:r>
            <a:r>
              <a:rPr lang="pt-BR" sz="2800" b="1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Suporte a </a:t>
            </a:r>
            <a:r>
              <a:rPr lang="pt-BR" sz="2800" b="1" dirty="0" err="1">
                <a:solidFill>
                  <a:srgbClr val="494949"/>
                </a:solidFill>
              </a:rPr>
              <a:t>Kubernetes</a:t>
            </a:r>
            <a:r>
              <a:rPr lang="pt-BR" sz="2800" b="1" dirty="0">
                <a:solidFill>
                  <a:srgbClr val="494949"/>
                </a:solidFill>
              </a:rPr>
              <a:t> (YAML), </a:t>
            </a:r>
            <a:r>
              <a:rPr lang="pt-BR" sz="2800" b="1" dirty="0" err="1">
                <a:solidFill>
                  <a:srgbClr val="494949"/>
                </a:solidFill>
              </a:rPr>
              <a:t>Terraform</a:t>
            </a:r>
            <a:r>
              <a:rPr lang="pt-BR" sz="2800" b="1" dirty="0">
                <a:solidFill>
                  <a:srgbClr val="494949"/>
                </a:solidFill>
              </a:rPr>
              <a:t>, AWS Cloud </a:t>
            </a:r>
            <a:r>
              <a:rPr lang="pt-BR" sz="2800" b="1" dirty="0" err="1">
                <a:solidFill>
                  <a:srgbClr val="494949"/>
                </a:solidFill>
              </a:rPr>
              <a:t>Formation</a:t>
            </a:r>
            <a:r>
              <a:rPr lang="pt-BR" sz="2800" b="1" dirty="0">
                <a:solidFill>
                  <a:srgbClr val="494949"/>
                </a:solidFill>
              </a:rPr>
              <a:t>, Azure ARM </a:t>
            </a:r>
            <a:r>
              <a:rPr lang="pt-BR" sz="2800" b="1" dirty="0" err="1">
                <a:solidFill>
                  <a:srgbClr val="494949"/>
                </a:solidFill>
              </a:rPr>
              <a:t>Templates</a:t>
            </a:r>
            <a:r>
              <a:rPr lang="pt-BR" sz="2800" b="1" dirty="0">
                <a:solidFill>
                  <a:srgbClr val="494949"/>
                </a:solidFill>
              </a:rPr>
              <a:t>, </a:t>
            </a:r>
            <a:r>
              <a:rPr lang="pt-BR" sz="2800" b="1" dirty="0" err="1">
                <a:solidFill>
                  <a:srgbClr val="494949"/>
                </a:solidFill>
              </a:rPr>
              <a:t>Dockerfile</a:t>
            </a:r>
            <a:r>
              <a:rPr lang="pt-BR" sz="2800" b="1" dirty="0">
                <a:solidFill>
                  <a:srgbClr val="494949"/>
                </a:solidFill>
              </a:rPr>
              <a:t>, </a:t>
            </a:r>
            <a:r>
              <a:rPr lang="pt-BR" sz="2800" b="1" dirty="0" err="1">
                <a:solidFill>
                  <a:srgbClr val="494949"/>
                </a:solidFill>
              </a:rPr>
              <a:t>OpenAPI</a:t>
            </a:r>
            <a:r>
              <a:rPr lang="pt-BR" sz="2800" dirty="0">
                <a:solidFill>
                  <a:srgbClr val="494949"/>
                </a:solidFill>
              </a:rPr>
              <a:t>...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Projeto </a:t>
            </a:r>
            <a:r>
              <a:rPr lang="pt-BR" sz="2800" b="1" dirty="0">
                <a:solidFill>
                  <a:srgbClr val="494949"/>
                </a:solidFill>
              </a:rPr>
              <a:t>open </a:t>
            </a:r>
            <a:r>
              <a:rPr lang="pt-BR" sz="2800" b="1" dirty="0" err="1">
                <a:solidFill>
                  <a:srgbClr val="494949"/>
                </a:solidFill>
              </a:rPr>
              <a:t>source</a:t>
            </a:r>
            <a:r>
              <a:rPr lang="pt-BR" sz="2800" dirty="0">
                <a:solidFill>
                  <a:srgbClr val="494949"/>
                </a:solidFill>
              </a:rPr>
              <a:t> mantido pela </a:t>
            </a:r>
            <a:r>
              <a:rPr lang="pt-BR" sz="2800" b="1" dirty="0" err="1">
                <a:solidFill>
                  <a:srgbClr val="494949"/>
                </a:solidFill>
              </a:rPr>
              <a:t>Checkmarx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Site: </a:t>
            </a:r>
            <a:r>
              <a:rPr lang="pt-BR" sz="2800" dirty="0">
                <a:solidFill>
                  <a:srgbClr val="494949"/>
                </a:solidFill>
                <a:hlinkClick r:id="rId3"/>
              </a:rPr>
              <a:t>https://www.kics.io/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CC9FD154-87D3-1BBA-6E18-1E91833DA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237" y="2325037"/>
            <a:ext cx="6218238" cy="242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8239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A7BBF-10BE-2F53-8CD2-6BB475DD8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4848E-7BCF-1B99-83CF-A3B0AA3C9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Checkov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testando seu código de infraestrutura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836DCD-DCF8-A0CC-59B3-A2F50640D0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839199" cy="380411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Scanning</a:t>
            </a:r>
            <a:r>
              <a:rPr lang="pt-BR" sz="2800" dirty="0">
                <a:solidFill>
                  <a:srgbClr val="494949"/>
                </a:solidFill>
              </a:rPr>
              <a:t> voltado a </a:t>
            </a:r>
            <a:r>
              <a:rPr lang="pt-BR" sz="2800" b="1" dirty="0" err="1">
                <a:solidFill>
                  <a:srgbClr val="494949"/>
                </a:solidFill>
              </a:rPr>
              <a:t>IaC</a:t>
            </a:r>
            <a:r>
              <a:rPr lang="pt-BR" sz="2800" b="1" dirty="0">
                <a:solidFill>
                  <a:srgbClr val="494949"/>
                </a:solidFill>
              </a:rPr>
              <a:t> (</a:t>
            </a:r>
            <a:r>
              <a:rPr lang="pt-BR" sz="2800" b="1" dirty="0" err="1">
                <a:solidFill>
                  <a:srgbClr val="494949"/>
                </a:solidFill>
              </a:rPr>
              <a:t>Infrastructure</a:t>
            </a:r>
            <a:r>
              <a:rPr lang="pt-BR" sz="2800" b="1" dirty="0">
                <a:solidFill>
                  <a:srgbClr val="494949"/>
                </a:solidFill>
              </a:rPr>
              <a:t> as </a:t>
            </a:r>
            <a:r>
              <a:rPr lang="pt-BR" sz="2800" b="1" dirty="0" err="1">
                <a:solidFill>
                  <a:srgbClr val="494949"/>
                </a:solidFill>
              </a:rPr>
              <a:t>Code</a:t>
            </a:r>
            <a:r>
              <a:rPr lang="pt-BR" sz="2800" b="1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Suporte a </a:t>
            </a:r>
            <a:r>
              <a:rPr lang="pt-BR" sz="2800" b="1" dirty="0" err="1">
                <a:solidFill>
                  <a:srgbClr val="494949"/>
                </a:solidFill>
              </a:rPr>
              <a:t>Kubernetes</a:t>
            </a:r>
            <a:r>
              <a:rPr lang="pt-BR" sz="2800" b="1" dirty="0">
                <a:solidFill>
                  <a:srgbClr val="494949"/>
                </a:solidFill>
              </a:rPr>
              <a:t> (YAML), </a:t>
            </a:r>
            <a:r>
              <a:rPr lang="pt-BR" sz="2800" b="1" dirty="0" err="1">
                <a:solidFill>
                  <a:srgbClr val="494949"/>
                </a:solidFill>
              </a:rPr>
              <a:t>Terraform</a:t>
            </a:r>
            <a:r>
              <a:rPr lang="pt-BR" sz="2800" b="1" dirty="0">
                <a:solidFill>
                  <a:srgbClr val="494949"/>
                </a:solidFill>
              </a:rPr>
              <a:t>, AWS Cloud </a:t>
            </a:r>
            <a:r>
              <a:rPr lang="pt-BR" sz="2800" b="1" dirty="0" err="1">
                <a:solidFill>
                  <a:srgbClr val="494949"/>
                </a:solidFill>
              </a:rPr>
              <a:t>Formation</a:t>
            </a:r>
            <a:r>
              <a:rPr lang="pt-BR" sz="2800" b="1" dirty="0">
                <a:solidFill>
                  <a:srgbClr val="494949"/>
                </a:solidFill>
              </a:rPr>
              <a:t>, Azure ARM </a:t>
            </a:r>
            <a:r>
              <a:rPr lang="pt-BR" sz="2800" b="1" dirty="0" err="1">
                <a:solidFill>
                  <a:srgbClr val="494949"/>
                </a:solidFill>
              </a:rPr>
              <a:t>Templates</a:t>
            </a:r>
            <a:r>
              <a:rPr lang="pt-BR" sz="2800" b="1" dirty="0">
                <a:solidFill>
                  <a:srgbClr val="494949"/>
                </a:solidFill>
              </a:rPr>
              <a:t>, </a:t>
            </a:r>
            <a:r>
              <a:rPr lang="pt-BR" sz="2800" b="1" dirty="0" err="1">
                <a:solidFill>
                  <a:srgbClr val="494949"/>
                </a:solidFill>
              </a:rPr>
              <a:t>Dockerfile</a:t>
            </a:r>
            <a:r>
              <a:rPr lang="pt-BR" sz="2800" dirty="0">
                <a:solidFill>
                  <a:srgbClr val="494949"/>
                </a:solidFill>
              </a:rPr>
              <a:t>...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Projeto </a:t>
            </a:r>
            <a:r>
              <a:rPr lang="pt-BR" sz="2800" b="1" dirty="0">
                <a:solidFill>
                  <a:srgbClr val="494949"/>
                </a:solidFill>
              </a:rPr>
              <a:t>open </a:t>
            </a:r>
            <a:r>
              <a:rPr lang="pt-BR" sz="2800" b="1" dirty="0" err="1">
                <a:solidFill>
                  <a:srgbClr val="494949"/>
                </a:solidFill>
              </a:rPr>
              <a:t>source</a:t>
            </a:r>
            <a:r>
              <a:rPr lang="pt-BR" sz="2800" dirty="0">
                <a:solidFill>
                  <a:srgbClr val="494949"/>
                </a:solidFill>
              </a:rPr>
              <a:t> mantido pela </a:t>
            </a:r>
            <a:r>
              <a:rPr lang="pt-BR" sz="2800" b="1" dirty="0">
                <a:solidFill>
                  <a:srgbClr val="494949"/>
                </a:solidFill>
              </a:rPr>
              <a:t>Prisma Cloud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Site: </a:t>
            </a:r>
            <a:r>
              <a:rPr lang="pt-BR" sz="2800" dirty="0">
                <a:solidFill>
                  <a:srgbClr val="494949"/>
                </a:solidFill>
                <a:hlinkClick r:id="rId3"/>
              </a:rPr>
              <a:t>https://www.checkov.io/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5" name="Imagem 4" descr="Uma imagem contendo roda, desenho, relógio&#10;&#10;Descrição gerada automaticamente">
            <a:extLst>
              <a:ext uri="{FF2B5EF4-FFF2-40B4-BE49-F238E27FC236}">
                <a16:creationId xmlns:a16="http://schemas.microsoft.com/office/drawing/2014/main" id="{81328762-5213-F60E-B4D2-011E8701E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2926" y="3197205"/>
            <a:ext cx="2998038" cy="60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8092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2B50D-1EC0-4388-5121-5239BD5CF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E9922-DA78-AFC2-5C14-0C6B41AC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Vulnerabilidades em clusters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D93ED6-F2A3-79F7-F0E6-84E2832B5A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11506199" cy="294234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Análises detectando falhas de configuração e vulnerabilidade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Popeye: </a:t>
            </a:r>
            <a:r>
              <a:rPr lang="pt-BR" sz="2800" b="1" dirty="0">
                <a:solidFill>
                  <a:srgbClr val="494949"/>
                </a:solidFill>
                <a:hlinkClick r:id="rId3"/>
              </a:rPr>
              <a:t>https://github.com/derailed/popeye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Kubescape</a:t>
            </a:r>
            <a:r>
              <a:rPr lang="pt-BR" sz="2800" b="1" dirty="0">
                <a:solidFill>
                  <a:srgbClr val="494949"/>
                </a:solidFill>
              </a:rPr>
              <a:t>: </a:t>
            </a:r>
            <a:r>
              <a:rPr lang="pt-BR" sz="2800" b="1" dirty="0">
                <a:solidFill>
                  <a:srgbClr val="494949"/>
                </a:solidFill>
                <a:hlinkClick r:id="rId4"/>
              </a:rPr>
              <a:t>https://kubescape.io/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6360DF9-12A1-2AC5-9AE9-32D97890C5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94037" y="4259262"/>
            <a:ext cx="2307980" cy="192881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3F4BAFB-3C7A-A0DE-6F10-BE36A164D3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7659" y="4226547"/>
            <a:ext cx="1866901" cy="186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4492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54E5F-F0FA-ABB9-5053-CA4B595DC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1C60C-9DED-8B6D-D5D8-079882DA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Vulnerabilidades em Apps Mobile: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MobSF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A67447-9AD2-ED03-5B5E-C876CEF15E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11506199" cy="333014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Mobile Security Framework (</a:t>
            </a:r>
            <a:r>
              <a:rPr lang="pt-BR" sz="2800" b="1" dirty="0" err="1">
                <a:solidFill>
                  <a:srgbClr val="494949"/>
                </a:solidFill>
              </a:rPr>
              <a:t>MobSF</a:t>
            </a:r>
            <a:r>
              <a:rPr lang="pt-BR" sz="2800" b="1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Análises detectando problemas de implementação, sistemas operacionais (</a:t>
            </a:r>
            <a:r>
              <a:rPr lang="pt-BR" sz="2800" b="1" dirty="0">
                <a:solidFill>
                  <a:srgbClr val="494949"/>
                </a:solidFill>
              </a:rPr>
              <a:t>Android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>
                <a:solidFill>
                  <a:srgbClr val="494949"/>
                </a:solidFill>
              </a:rPr>
              <a:t>iOS</a:t>
            </a:r>
            <a:r>
              <a:rPr lang="pt-BR" sz="2800" dirty="0">
                <a:solidFill>
                  <a:srgbClr val="494949"/>
                </a:solidFill>
              </a:rPr>
              <a:t>), </a:t>
            </a:r>
            <a:r>
              <a:rPr lang="pt-BR" sz="2800" dirty="0" err="1">
                <a:solidFill>
                  <a:srgbClr val="494949"/>
                </a:solidFill>
              </a:rPr>
              <a:t>packages</a:t>
            </a:r>
            <a:r>
              <a:rPr lang="pt-BR" sz="2800" dirty="0">
                <a:solidFill>
                  <a:srgbClr val="494949"/>
                </a:solidFill>
              </a:rPr>
              <a:t> desatualizados...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Site: </a:t>
            </a:r>
            <a:r>
              <a:rPr lang="pt-BR" sz="2800" b="1" dirty="0">
                <a:solidFill>
                  <a:srgbClr val="494949"/>
                </a:solidFill>
                <a:hlinkClick r:id="rId3"/>
              </a:rPr>
              <a:t>https://github.com/MobSF/Mobile-Security-Framework-MobSF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EBC268F-A396-870D-5FF8-93813734C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837" y="4631976"/>
            <a:ext cx="5219700" cy="180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2294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A4E57-86B3-ECCC-42D4-62922FFF6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58A65-AB48-9D0D-8A28-1D6AF9D9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99490AA7-6588-1DCD-DAB9-7711EEDD338D}"/>
              </a:ext>
            </a:extLst>
          </p:cNvPr>
          <p:cNvSpPr>
            <a:spLocks noGrp="1"/>
          </p:cNvSpPr>
          <p:nvPr/>
        </p:nvSpPr>
        <p:spPr>
          <a:xfrm>
            <a:off x="1227137" y="3617497"/>
            <a:ext cx="9982201" cy="572464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800" b="1" dirty="0">
                <a:solidFill>
                  <a:schemeClr val="bg1"/>
                </a:solidFill>
              </a:rPr>
              <a:t>github.com/renatogroffe/seguranca-containers_senai-2025-05</a:t>
            </a:r>
            <a:endParaRPr lang="pt-BR" sz="2400" b="1" dirty="0">
              <a:solidFill>
                <a:schemeClr val="bg1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9ACFAA9E-679F-4827-D1C5-362A8DA1C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2200" y="4470506"/>
            <a:ext cx="2261276" cy="17856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D10DC61-FB9C-349A-6874-4BAB6431B8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358" r="31153" b="27022"/>
          <a:stretch/>
        </p:blipFill>
        <p:spPr>
          <a:xfrm>
            <a:off x="6218236" y="4294823"/>
            <a:ext cx="2367390" cy="222427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4BE4469-BEC7-DBAC-4034-705A98796E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2837" y="974752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5663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237" y="2125359"/>
            <a:ext cx="4876800" cy="2179058"/>
          </a:xfrm>
        </p:spPr>
        <p:txBody>
          <a:bodyPr/>
          <a:lstStyle/>
          <a:p>
            <a:pPr algn="ctr"/>
            <a:r>
              <a:rPr lang="pt-BR" dirty="0"/>
              <a:t>EXEMPLOS PRÁTICOS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AF0F90FE-8A00-22E9-EC76-7035CF729F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4819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820862"/>
            <a:ext cx="76927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Captain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APISEC U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Ambassador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+20 anos de experiência na área de Tecnologia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33" y="4142337"/>
            <a:ext cx="1403451" cy="14034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C07B8D-D885-A29F-54DF-949F73653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9155" y="4836355"/>
            <a:ext cx="1600799" cy="1600799"/>
          </a:xfrm>
          <a:prstGeom prst="rect">
            <a:avLst/>
          </a:prstGeom>
        </p:spPr>
      </p:pic>
      <p:pic>
        <p:nvPicPr>
          <p:cNvPr id="7" name="Imagem 6" descr="Placa azul com letras brancas&#10;&#10;O conteúdo gerado por IA pode estar incorreto.">
            <a:extLst>
              <a:ext uri="{FF2B5EF4-FFF2-40B4-BE49-F238E27FC236}">
                <a16:creationId xmlns:a16="http://schemas.microsoft.com/office/drawing/2014/main" id="{CAB713EA-9E3B-51D0-845C-81E073A9D4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5735" y="3702897"/>
            <a:ext cx="1699365" cy="169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8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439861"/>
            <a:ext cx="11426521" cy="49800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50000"/>
                  </a:schemeClr>
                </a:solidFill>
              </a:rPr>
              <a:t>Eventos online e gratuitos</a:t>
            </a:r>
            <a:br>
              <a:rPr lang="pt-BR" sz="3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pt-BR" sz="3200" b="1" u="sng" dirty="0">
                <a:solidFill>
                  <a:schemeClr val="tx1">
                    <a:lumMod val="50000"/>
                  </a:schemeClr>
                </a:solidFill>
              </a:rPr>
              <a:t>https://www.meetup.com/dotnet-Sao-Paulo/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b="1" u="sn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10820400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Participe de nossas iniciativas gratuitas</a:t>
            </a:r>
          </a:p>
        </p:txBody>
      </p:sp>
      <p:pic>
        <p:nvPicPr>
          <p:cNvPr id="5" name="Imagem 4" descr="Código QR&#10;&#10;Descrição gerada automaticamente">
            <a:extLst>
              <a:ext uri="{FF2B5EF4-FFF2-40B4-BE49-F238E27FC236}">
                <a16:creationId xmlns:a16="http://schemas.microsoft.com/office/drawing/2014/main" id="{FB8779B3-73CC-6E2D-176A-FE27BD34E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137" y="3497262"/>
            <a:ext cx="2362200" cy="23622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ED8B22-7603-A627-207A-9628AA026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837" y="1363662"/>
            <a:ext cx="2113260" cy="132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3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/>
        </p:nvSpPr>
        <p:spPr>
          <a:xfrm>
            <a:off x="1227137" y="3617497"/>
            <a:ext cx="9982201" cy="572464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800" b="1" dirty="0">
                <a:solidFill>
                  <a:schemeClr val="bg1"/>
                </a:solidFill>
              </a:rPr>
              <a:t>github.com/renatogroffe/seguranca-containers_senai-2025-05</a:t>
            </a:r>
            <a:endParaRPr lang="pt-BR" sz="2400" b="1" dirty="0">
              <a:solidFill>
                <a:schemeClr val="bg1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8BA92746-C440-0216-202E-2D12E8D02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2200" y="4470506"/>
            <a:ext cx="2261276" cy="17856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132F65F-B760-0368-590C-6A1A2DBFF1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358" r="31153" b="27022"/>
          <a:stretch/>
        </p:blipFill>
        <p:spPr>
          <a:xfrm>
            <a:off x="6218236" y="4294823"/>
            <a:ext cx="2367390" cy="222427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327EE38-8762-D9FD-4768-2B0F658212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2837" y="974752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1793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897062"/>
            <a:ext cx="11810999" cy="12926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Segurança na utilização de containers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Ferramentas e exemplos práticos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E43C2B92-AD53-46D6-6863-C8D2150D3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2200" y="4470506"/>
            <a:ext cx="2261276" cy="178569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6DF4E7B-ECF7-E13E-4A67-9AF40F6A0C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358" r="31153" b="27022"/>
          <a:stretch/>
        </p:blipFill>
        <p:spPr>
          <a:xfrm>
            <a:off x="6218236" y="4294823"/>
            <a:ext cx="2367390" cy="222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0B63F-D44E-1932-7612-701D63054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16A00-2E31-E929-255A-E2252133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Problemas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segurança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em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containers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C1C4B8-AF7C-1B8D-D4B3-33197E1998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7693834" cy="488133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Imagens desatualizadas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Vulnerabilidades em </a:t>
            </a:r>
            <a:r>
              <a:rPr lang="pt-BR" sz="2800" b="1" dirty="0">
                <a:solidFill>
                  <a:srgbClr val="494949"/>
                </a:solidFill>
              </a:rPr>
              <a:t>distribuições de sistemas operacionais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Packages</a:t>
            </a:r>
            <a:r>
              <a:rPr lang="pt-BR" sz="2800" b="1" dirty="0">
                <a:solidFill>
                  <a:srgbClr val="494949"/>
                </a:solidFill>
              </a:rPr>
              <a:t> desatualizados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Falhas envolvendo </a:t>
            </a:r>
            <a:r>
              <a:rPr lang="pt-BR" sz="2800" b="1" dirty="0">
                <a:solidFill>
                  <a:srgbClr val="494949"/>
                </a:solidFill>
              </a:rPr>
              <a:t>configurações </a:t>
            </a:r>
            <a:r>
              <a:rPr lang="pt-BR" sz="2800" dirty="0">
                <a:solidFill>
                  <a:srgbClr val="494949"/>
                </a:solidFill>
              </a:rPr>
              <a:t>(</a:t>
            </a:r>
            <a:r>
              <a:rPr lang="pt-BR" sz="2800" b="1" dirty="0" err="1">
                <a:solidFill>
                  <a:srgbClr val="494949"/>
                </a:solidFill>
              </a:rPr>
              <a:t>secrets</a:t>
            </a:r>
            <a:r>
              <a:rPr lang="pt-BR" sz="2800" dirty="0">
                <a:solidFill>
                  <a:srgbClr val="494949"/>
                </a:solidFill>
              </a:rPr>
              <a:t>, </a:t>
            </a:r>
            <a:r>
              <a:rPr lang="pt-BR" sz="2800" b="1" dirty="0">
                <a:solidFill>
                  <a:srgbClr val="494949"/>
                </a:solidFill>
              </a:rPr>
              <a:t>itens de configuração</a:t>
            </a:r>
            <a:r>
              <a:rPr lang="pt-BR" sz="2800" dirty="0">
                <a:solidFill>
                  <a:srgbClr val="494949"/>
                </a:solidFill>
              </a:rPr>
              <a:t>)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Equívocos com </a:t>
            </a:r>
            <a:r>
              <a:rPr lang="pt-BR" sz="2800" b="1" dirty="0" err="1">
                <a:solidFill>
                  <a:srgbClr val="494949"/>
                </a:solidFill>
              </a:rPr>
              <a:t>permissionamento</a:t>
            </a:r>
            <a:r>
              <a:rPr lang="pt-BR" sz="2800" dirty="0">
                <a:solidFill>
                  <a:srgbClr val="494949"/>
                </a:solidFill>
              </a:rPr>
              <a:t> em ambientes que hospedam aplicações </a:t>
            </a:r>
            <a:r>
              <a:rPr lang="pt-BR" sz="2800" dirty="0" err="1">
                <a:solidFill>
                  <a:srgbClr val="494949"/>
                </a:solidFill>
              </a:rPr>
              <a:t>containerizadas</a:t>
            </a:r>
            <a:r>
              <a:rPr lang="pt-BR" sz="2800" dirty="0">
                <a:solidFill>
                  <a:srgbClr val="494949"/>
                </a:solidFill>
              </a:rPr>
              <a:t> (</a:t>
            </a:r>
            <a:r>
              <a:rPr lang="pt-BR" sz="2800" b="1" dirty="0" err="1">
                <a:solidFill>
                  <a:srgbClr val="494949"/>
                </a:solidFill>
              </a:rPr>
              <a:t>Kubernetes</a:t>
            </a:r>
            <a:r>
              <a:rPr lang="pt-BR" sz="2800" b="1" dirty="0">
                <a:solidFill>
                  <a:srgbClr val="494949"/>
                </a:solidFill>
              </a:rPr>
              <a:t>, nuvem...</a:t>
            </a:r>
            <a:r>
              <a:rPr lang="pt-BR" sz="2800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Exposição de </a:t>
            </a:r>
            <a:r>
              <a:rPr lang="pt-BR" sz="2800" b="1" dirty="0">
                <a:solidFill>
                  <a:srgbClr val="494949"/>
                </a:solidFill>
              </a:rPr>
              <a:t>portas especiais </a:t>
            </a:r>
            <a:r>
              <a:rPr lang="pt-BR" sz="2800" dirty="0">
                <a:solidFill>
                  <a:srgbClr val="494949"/>
                </a:solidFill>
              </a:rPr>
              <a:t>(</a:t>
            </a:r>
            <a:r>
              <a:rPr lang="pt-BR" sz="2800" b="1" dirty="0">
                <a:solidFill>
                  <a:srgbClr val="494949"/>
                </a:solidFill>
              </a:rPr>
              <a:t>80</a:t>
            </a:r>
            <a:r>
              <a:rPr lang="pt-BR" sz="2800" dirty="0">
                <a:solidFill>
                  <a:srgbClr val="494949"/>
                </a:solidFill>
              </a:rPr>
              <a:t>, por exemplo)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6C936B1B-A555-A0A7-44E8-3D70F82CC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7237" y="1668935"/>
            <a:ext cx="2261276" cy="178569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96DB7876-85ED-E716-73BC-C166846CAC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1837" y="3415237"/>
            <a:ext cx="1892988" cy="18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2757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3BF42-1A31-7522-778E-A546C6E36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742EF-9E90-9C5B-06E3-77D8B435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Recomendações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para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maior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segurança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27274D-E78F-1E6E-A362-535402CA7E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7922434" cy="505369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Imagens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 err="1">
                <a:solidFill>
                  <a:srgbClr val="494949"/>
                </a:solidFill>
              </a:rPr>
              <a:t>packages</a:t>
            </a:r>
            <a:r>
              <a:rPr lang="pt-BR" sz="2800" b="1" dirty="0">
                <a:solidFill>
                  <a:srgbClr val="494949"/>
                </a:solidFill>
              </a:rPr>
              <a:t> atualizados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Uso de </a:t>
            </a:r>
            <a:r>
              <a:rPr lang="pt-BR" sz="2800" b="1" dirty="0">
                <a:solidFill>
                  <a:srgbClr val="494949"/>
                </a:solidFill>
              </a:rPr>
              <a:t>imagens oficiais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Evitar o uso de imagens com </a:t>
            </a:r>
            <a:r>
              <a:rPr lang="pt-BR" sz="2800" dirty="0" err="1">
                <a:solidFill>
                  <a:srgbClr val="494949"/>
                </a:solidFill>
              </a:rPr>
              <a:t>tag</a:t>
            </a:r>
            <a:r>
              <a:rPr lang="pt-BR" sz="2800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latest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Cuidados com portas que são expostas (</a:t>
            </a:r>
            <a:r>
              <a:rPr lang="pt-BR" sz="2800" b="1" dirty="0">
                <a:solidFill>
                  <a:srgbClr val="494949"/>
                </a:solidFill>
              </a:rPr>
              <a:t>8080 </a:t>
            </a:r>
            <a:r>
              <a:rPr lang="pt-BR" sz="2800" dirty="0">
                <a:solidFill>
                  <a:srgbClr val="494949"/>
                </a:solidFill>
              </a:rPr>
              <a:t>ao invés de </a:t>
            </a:r>
            <a:r>
              <a:rPr lang="pt-BR" sz="2800" b="1" dirty="0">
                <a:solidFill>
                  <a:srgbClr val="494949"/>
                </a:solidFill>
              </a:rPr>
              <a:t>80</a:t>
            </a:r>
            <a:r>
              <a:rPr lang="pt-BR" sz="2800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Adoção de </a:t>
            </a:r>
            <a:r>
              <a:rPr lang="pt-BR" sz="2800" b="1" dirty="0">
                <a:solidFill>
                  <a:srgbClr val="494949"/>
                </a:solidFill>
              </a:rPr>
              <a:t>ferramentas de </a:t>
            </a:r>
            <a:r>
              <a:rPr lang="pt-BR" sz="2800" b="1" dirty="0" err="1">
                <a:solidFill>
                  <a:srgbClr val="494949"/>
                </a:solidFill>
              </a:rPr>
              <a:t>scanning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Definir corretamente </a:t>
            </a:r>
            <a:r>
              <a:rPr lang="pt-BR" sz="2800" b="1" dirty="0">
                <a:solidFill>
                  <a:srgbClr val="494949"/>
                </a:solidFill>
              </a:rPr>
              <a:t>permissões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Configurações definidas em </a:t>
            </a:r>
            <a:r>
              <a:rPr lang="pt-BR" sz="2800" b="1" dirty="0">
                <a:solidFill>
                  <a:srgbClr val="494949"/>
                </a:solidFill>
              </a:rPr>
              <a:t>variáveis de ambiente</a:t>
            </a:r>
            <a:r>
              <a:rPr lang="pt-BR" sz="2800" dirty="0">
                <a:solidFill>
                  <a:srgbClr val="494949"/>
                </a:solidFill>
              </a:rPr>
              <a:t>, </a:t>
            </a:r>
            <a:r>
              <a:rPr lang="pt-BR" sz="2800" b="1" dirty="0" err="1">
                <a:solidFill>
                  <a:srgbClr val="494949"/>
                </a:solidFill>
              </a:rPr>
              <a:t>secrets</a:t>
            </a:r>
            <a:r>
              <a:rPr lang="pt-BR" sz="2800" dirty="0">
                <a:solidFill>
                  <a:srgbClr val="494949"/>
                </a:solidFill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Definir limites para execução de </a:t>
            </a:r>
            <a:r>
              <a:rPr lang="pt-BR" sz="2800" b="1" dirty="0">
                <a:solidFill>
                  <a:srgbClr val="494949"/>
                </a:solidFill>
              </a:rPr>
              <a:t>containers, </a:t>
            </a:r>
            <a:r>
              <a:rPr lang="pt-BR" sz="2800" b="1" dirty="0" err="1">
                <a:solidFill>
                  <a:srgbClr val="494949"/>
                </a:solidFill>
              </a:rPr>
              <a:t>Pods</a:t>
            </a:r>
            <a:r>
              <a:rPr lang="pt-BR" sz="2800" dirty="0">
                <a:solidFill>
                  <a:srgbClr val="494949"/>
                </a:solidFill>
              </a:rPr>
              <a:t>...</a:t>
            </a: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CF205BC3-52F3-5965-F36E-3A618E919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7237" y="1668935"/>
            <a:ext cx="2261276" cy="178569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D004E0BA-3B4B-A4CC-482F-6124F016FA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1837" y="3415237"/>
            <a:ext cx="1892988" cy="18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9034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291F1-FDE7-D8D5-40C4-748F167DD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D4EC3-7214-C77B-E44A-46B5BE5A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A importância de ferramentas de automação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C45470-623B-0735-371E-67ADC0070D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437" y="1520658"/>
            <a:ext cx="8839199" cy="496751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494949"/>
                </a:solidFill>
              </a:rPr>
              <a:t>Execução</a:t>
            </a:r>
            <a:r>
              <a:rPr lang="en-US" sz="2800" b="1" dirty="0">
                <a:solidFill>
                  <a:srgbClr val="494949"/>
                </a:solidFill>
              </a:rPr>
              <a:t> </a:t>
            </a:r>
            <a:r>
              <a:rPr lang="en-US" sz="2800" b="1" dirty="0" err="1">
                <a:solidFill>
                  <a:srgbClr val="494949"/>
                </a:solidFill>
              </a:rPr>
              <a:t>pré-agendada</a:t>
            </a:r>
            <a:r>
              <a:rPr lang="en-US" sz="2800" dirty="0">
                <a:solidFill>
                  <a:srgbClr val="494949"/>
                </a:solidFill>
              </a:rPr>
              <a:t> de </a:t>
            </a:r>
            <a:r>
              <a:rPr lang="en-US" sz="2800" dirty="0" err="1">
                <a:solidFill>
                  <a:srgbClr val="494949"/>
                </a:solidFill>
              </a:rPr>
              <a:t>análises</a:t>
            </a:r>
            <a:r>
              <a:rPr lang="en-US" sz="2800" dirty="0">
                <a:solidFill>
                  <a:srgbClr val="494949"/>
                </a:solidFill>
              </a:rPr>
              <a:t> </a:t>
            </a:r>
            <a:r>
              <a:rPr lang="en-US" sz="2800" dirty="0" err="1">
                <a:solidFill>
                  <a:srgbClr val="494949"/>
                </a:solidFill>
              </a:rPr>
              <a:t>ou</a:t>
            </a:r>
            <a:r>
              <a:rPr lang="en-US" sz="2800" dirty="0">
                <a:solidFill>
                  <a:srgbClr val="494949"/>
                </a:solidFill>
              </a:rPr>
              <a:t> a </a:t>
            </a:r>
            <a:r>
              <a:rPr lang="en-US" sz="2800" dirty="0" err="1">
                <a:solidFill>
                  <a:srgbClr val="494949"/>
                </a:solidFill>
              </a:rPr>
              <a:t>partir</a:t>
            </a:r>
            <a:r>
              <a:rPr lang="en-US" sz="2800" dirty="0">
                <a:solidFill>
                  <a:srgbClr val="494949"/>
                </a:solidFill>
              </a:rPr>
              <a:t> de </a:t>
            </a:r>
            <a:r>
              <a:rPr lang="en-US" sz="2800" b="1" dirty="0" err="1">
                <a:solidFill>
                  <a:srgbClr val="494949"/>
                </a:solidFill>
              </a:rPr>
              <a:t>esteiras</a:t>
            </a:r>
            <a:r>
              <a:rPr lang="en-US" sz="2800" b="1" dirty="0">
                <a:solidFill>
                  <a:srgbClr val="494949"/>
                </a:solidFill>
              </a:rPr>
              <a:t> de CI</a:t>
            </a:r>
            <a:r>
              <a:rPr lang="en-US" sz="2800" b="1">
                <a:solidFill>
                  <a:srgbClr val="494949"/>
                </a:solidFill>
              </a:rPr>
              <a:t>/CD</a:t>
            </a:r>
            <a:endParaRPr lang="en-US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494949"/>
                </a:solidFill>
              </a:rPr>
              <a:t>Azure DevOps</a:t>
            </a:r>
            <a:r>
              <a:rPr lang="en-US" sz="2800" dirty="0">
                <a:solidFill>
                  <a:srgbClr val="494949"/>
                </a:solidFill>
              </a:rPr>
              <a:t>, </a:t>
            </a:r>
            <a:r>
              <a:rPr lang="en-US" sz="2800" b="1" dirty="0">
                <a:solidFill>
                  <a:srgbClr val="494949"/>
                </a:solidFill>
              </a:rPr>
              <a:t>GitHub Actions</a:t>
            </a:r>
            <a:r>
              <a:rPr lang="en-US" sz="2800" dirty="0">
                <a:solidFill>
                  <a:srgbClr val="494949"/>
                </a:solidFill>
              </a:rPr>
              <a:t>, </a:t>
            </a:r>
            <a:r>
              <a:rPr lang="en-US" sz="2800" b="1" dirty="0">
                <a:solidFill>
                  <a:srgbClr val="494949"/>
                </a:solidFill>
              </a:rPr>
              <a:t>GitLab</a:t>
            </a:r>
            <a:r>
              <a:rPr lang="en-US" sz="2800" dirty="0">
                <a:solidFill>
                  <a:srgbClr val="494949"/>
                </a:solidFill>
              </a:rPr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494949"/>
                </a:solidFill>
              </a:rPr>
              <a:t>Existe</a:t>
            </a:r>
            <a:r>
              <a:rPr lang="en-US" sz="2800" dirty="0">
                <a:solidFill>
                  <a:srgbClr val="494949"/>
                </a:solidFill>
              </a:rPr>
              <a:t> um </a:t>
            </a:r>
            <a:r>
              <a:rPr lang="en-US" sz="2800" b="1" dirty="0" err="1">
                <a:solidFill>
                  <a:srgbClr val="494949"/>
                </a:solidFill>
              </a:rPr>
              <a:t>formato</a:t>
            </a:r>
            <a:r>
              <a:rPr lang="en-US" sz="2800" b="1" dirty="0">
                <a:solidFill>
                  <a:srgbClr val="494949"/>
                </a:solidFill>
              </a:rPr>
              <a:t> </a:t>
            </a:r>
            <a:r>
              <a:rPr lang="en-US" sz="2800" b="1" dirty="0" err="1">
                <a:solidFill>
                  <a:srgbClr val="494949"/>
                </a:solidFill>
              </a:rPr>
              <a:t>padronizado</a:t>
            </a:r>
            <a:r>
              <a:rPr lang="en-US" sz="2800" dirty="0">
                <a:solidFill>
                  <a:srgbClr val="494949"/>
                </a:solidFill>
              </a:rPr>
              <a:t> para a </a:t>
            </a:r>
            <a:r>
              <a:rPr lang="en-US" sz="2800" dirty="0" err="1">
                <a:solidFill>
                  <a:srgbClr val="494949"/>
                </a:solidFill>
              </a:rPr>
              <a:t>apresentação</a:t>
            </a:r>
            <a:r>
              <a:rPr lang="en-US" sz="2800" dirty="0">
                <a:solidFill>
                  <a:srgbClr val="494949"/>
                </a:solidFill>
              </a:rPr>
              <a:t> de </a:t>
            </a:r>
            <a:r>
              <a:rPr lang="en-US" sz="2800" dirty="0" err="1">
                <a:solidFill>
                  <a:srgbClr val="494949"/>
                </a:solidFill>
              </a:rPr>
              <a:t>resultados</a:t>
            </a:r>
            <a:r>
              <a:rPr lang="en-US" sz="2800" dirty="0">
                <a:solidFill>
                  <a:srgbClr val="494949"/>
                </a:solidFill>
              </a:rPr>
              <a:t> → </a:t>
            </a:r>
            <a:r>
              <a:rPr lang="en-US" sz="2800" b="1" dirty="0">
                <a:solidFill>
                  <a:srgbClr val="494949"/>
                </a:solidFill>
              </a:rPr>
              <a:t>SARIF (Static Analysis Results Interchange Format)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94949"/>
                </a:solidFill>
              </a:rPr>
              <a:t>Uso de </a:t>
            </a:r>
            <a:r>
              <a:rPr lang="en-US" sz="2800" b="1" dirty="0">
                <a:solidFill>
                  <a:srgbClr val="494949"/>
                </a:solidFill>
              </a:rPr>
              <a:t>CLI</a:t>
            </a:r>
            <a:r>
              <a:rPr lang="en-US" sz="2800" dirty="0">
                <a:solidFill>
                  <a:srgbClr val="494949"/>
                </a:solidFill>
              </a:rPr>
              <a:t> </a:t>
            </a:r>
            <a:r>
              <a:rPr lang="en-US" sz="2800" dirty="0" err="1">
                <a:solidFill>
                  <a:srgbClr val="494949"/>
                </a:solidFill>
              </a:rPr>
              <a:t>ou</a:t>
            </a:r>
            <a:r>
              <a:rPr lang="en-US" sz="2800" dirty="0">
                <a:solidFill>
                  <a:srgbClr val="494949"/>
                </a:solidFill>
              </a:rPr>
              <a:t> </a:t>
            </a:r>
            <a:r>
              <a:rPr lang="en-US" sz="2800" b="1" dirty="0">
                <a:solidFill>
                  <a:srgbClr val="494949"/>
                </a:solidFill>
              </a:rPr>
              <a:t>containers</a:t>
            </a:r>
            <a:r>
              <a:rPr lang="en-US" sz="2800" dirty="0">
                <a:solidFill>
                  <a:srgbClr val="494949"/>
                </a:solidFill>
              </a:rPr>
              <a:t> para </a:t>
            </a:r>
            <a:r>
              <a:rPr lang="en-US" sz="2800" dirty="0" err="1">
                <a:solidFill>
                  <a:srgbClr val="494949"/>
                </a:solidFill>
              </a:rPr>
              <a:t>execução</a:t>
            </a:r>
            <a:r>
              <a:rPr lang="en-US" sz="2800" dirty="0">
                <a:solidFill>
                  <a:srgbClr val="494949"/>
                </a:solidFill>
              </a:rPr>
              <a:t> de </a:t>
            </a:r>
            <a:r>
              <a:rPr lang="en-US" sz="2800" dirty="0" err="1">
                <a:solidFill>
                  <a:srgbClr val="494949"/>
                </a:solidFill>
              </a:rPr>
              <a:t>análises</a:t>
            </a:r>
            <a:r>
              <a:rPr lang="en-US" sz="2800" dirty="0">
                <a:solidFill>
                  <a:srgbClr val="494949"/>
                </a:solidFill>
              </a:rPr>
              <a:t> de </a:t>
            </a:r>
            <a:r>
              <a:rPr lang="en-US" sz="2800" dirty="0" err="1">
                <a:solidFill>
                  <a:srgbClr val="494949"/>
                </a:solidFill>
              </a:rPr>
              <a:t>segurança</a:t>
            </a:r>
            <a:r>
              <a:rPr lang="en-US" sz="2800" dirty="0">
                <a:solidFill>
                  <a:srgbClr val="494949"/>
                </a:solidFill>
              </a:rPr>
              <a:t> a </a:t>
            </a:r>
            <a:r>
              <a:rPr lang="en-US" sz="2800" dirty="0" err="1">
                <a:solidFill>
                  <a:srgbClr val="494949"/>
                </a:solidFill>
              </a:rPr>
              <a:t>partir</a:t>
            </a:r>
            <a:r>
              <a:rPr lang="en-US" sz="2800" dirty="0">
                <a:solidFill>
                  <a:srgbClr val="494949"/>
                </a:solidFill>
              </a:rPr>
              <a:t> de ferramentas </a:t>
            </a:r>
            <a:r>
              <a:rPr lang="en-US" sz="2800" dirty="0" err="1">
                <a:solidFill>
                  <a:srgbClr val="494949"/>
                </a:solidFill>
              </a:rPr>
              <a:t>específicas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1C9825D-8B22-637E-0DF3-8AE454856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37636" y="1913786"/>
            <a:ext cx="1583476" cy="1583476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7D2C42AA-0906-2880-AD2A-E215F1DFE0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04437" y="3878262"/>
            <a:ext cx="1513763" cy="15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63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FE15B-B043-1A95-8286-CF4D781E6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7A8E0-FBB7-DBDD-D797-B24DBFFC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OWASP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Cheat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Sheet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Series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35086E-3609-F97A-7F65-40B1BAE029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2185050"/>
            <a:ext cx="7467599" cy="268381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Recomendações para uso seguro de inúmeras tecnologias, incluindo </a:t>
            </a:r>
            <a:r>
              <a:rPr lang="pt-BR" sz="2800" b="1" dirty="0">
                <a:solidFill>
                  <a:srgbClr val="494949"/>
                </a:solidFill>
              </a:rPr>
              <a:t>containers</a:t>
            </a:r>
            <a:r>
              <a:rPr lang="pt-BR" sz="2800" dirty="0">
                <a:solidFill>
                  <a:srgbClr val="494949"/>
                </a:solidFill>
              </a:rPr>
              <a:t>, </a:t>
            </a:r>
            <a:r>
              <a:rPr lang="pt-BR" sz="2800" b="1" dirty="0" err="1">
                <a:solidFill>
                  <a:srgbClr val="494949"/>
                </a:solidFill>
              </a:rPr>
              <a:t>Kubernetes</a:t>
            </a:r>
            <a:r>
              <a:rPr lang="pt-BR" sz="2800" dirty="0">
                <a:solidFill>
                  <a:srgbClr val="494949"/>
                </a:solidFill>
              </a:rPr>
              <a:t>, soluções de </a:t>
            </a:r>
            <a:r>
              <a:rPr lang="pt-BR" sz="2800" b="1" dirty="0">
                <a:solidFill>
                  <a:srgbClr val="494949"/>
                </a:solidFill>
              </a:rPr>
              <a:t>CI/CD</a:t>
            </a:r>
            <a:r>
              <a:rPr lang="pt-BR" sz="2800" dirty="0">
                <a:solidFill>
                  <a:srgbClr val="494949"/>
                </a:solidFill>
              </a:rPr>
              <a:t>, </a:t>
            </a:r>
            <a:r>
              <a:rPr lang="pt-BR" sz="2800" b="1" dirty="0">
                <a:solidFill>
                  <a:srgbClr val="494949"/>
                </a:solidFill>
              </a:rPr>
              <a:t>serviços em nuvem</a:t>
            </a:r>
            <a:r>
              <a:rPr lang="pt-BR" sz="2800" dirty="0">
                <a:solidFill>
                  <a:srgbClr val="494949"/>
                </a:solidFill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Site: </a:t>
            </a:r>
            <a:r>
              <a:rPr lang="pt-BR" sz="2800" dirty="0">
                <a:solidFill>
                  <a:srgbClr val="494949"/>
                </a:solidFill>
                <a:hlinkClick r:id="rId3"/>
              </a:rPr>
              <a:t>https://cheatsheetseries.owasp.org/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EFCDECA2-B3D1-D578-5C04-16E28E06D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505" y="1592262"/>
            <a:ext cx="4639442" cy="357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098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1462</TotalTime>
  <Words>1238</Words>
  <Application>Microsoft Office PowerPoint</Application>
  <PresentationFormat>Personalizar</PresentationFormat>
  <Paragraphs>176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19</vt:i4>
      </vt:variant>
    </vt:vector>
  </HeadingPairs>
  <TitlesOfParts>
    <vt:vector size="28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Segurança em Containers Boas práticas, ferramentas, pontos de atenção...</vt:lpstr>
      <vt:lpstr>Renato Groffe</vt:lpstr>
      <vt:lpstr>Participe de nossas iniciativas gratuitas</vt:lpstr>
      <vt:lpstr>Conteúdos desta apresentação</vt:lpstr>
      <vt:lpstr>Agenda</vt:lpstr>
      <vt:lpstr>Problemas de segurança em containers</vt:lpstr>
      <vt:lpstr>Recomendações para uma maior segurança</vt:lpstr>
      <vt:lpstr>A importância de ferramentas de automação</vt:lpstr>
      <vt:lpstr>OWASP Cheat Sheet Series</vt:lpstr>
      <vt:lpstr>Trivy: uma alternativa para containers</vt:lpstr>
      <vt:lpstr>Docker Scout</vt:lpstr>
      <vt:lpstr>Checkov: testando seu código de infraestrutura</vt:lpstr>
      <vt:lpstr>KICS: uma alternativa para IaC</vt:lpstr>
      <vt:lpstr>Checkov: testando seu código de infraestrutura</vt:lpstr>
      <vt:lpstr>Vulnerabilidades em clusters Kubernetes</vt:lpstr>
      <vt:lpstr>Vulnerabilidades em Apps Mobile: MobSF</vt:lpstr>
      <vt:lpstr>Conteúdos desta apresentação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Palestrantre3</cp:lastModifiedBy>
  <cp:revision>518</cp:revision>
  <dcterms:created xsi:type="dcterms:W3CDTF">2016-08-05T22:03:34Z</dcterms:created>
  <dcterms:modified xsi:type="dcterms:W3CDTF">2025-05-17T12:31:45Z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