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2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theme/theme3.xml" ContentType="application/vnd.openxmlformats-officedocument.theme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29" r:id="rId4"/>
    <p:sldMasterId id="2147484404" r:id="rId5"/>
    <p:sldMasterId id="2147484428" r:id="rId6"/>
    <p:sldMasterId id="2147484455" r:id="rId7"/>
  </p:sldMasterIdLst>
  <p:notesMasterIdLst>
    <p:notesMasterId r:id="rId28"/>
  </p:notesMasterIdLst>
  <p:handoutMasterIdLst>
    <p:handoutMasterId r:id="rId29"/>
  </p:handoutMasterIdLst>
  <p:sldIdLst>
    <p:sldId id="1393" r:id="rId8"/>
    <p:sldId id="1800" r:id="rId9"/>
    <p:sldId id="1765" r:id="rId10"/>
    <p:sldId id="1518" r:id="rId11"/>
    <p:sldId id="1767" r:id="rId12"/>
    <p:sldId id="1776" r:id="rId13"/>
    <p:sldId id="1777" r:id="rId14"/>
    <p:sldId id="1778" r:id="rId15"/>
    <p:sldId id="1779" r:id="rId16"/>
    <p:sldId id="1781" r:id="rId17"/>
    <p:sldId id="1782" r:id="rId18"/>
    <p:sldId id="1821" r:id="rId19"/>
    <p:sldId id="1820" r:id="rId20"/>
    <p:sldId id="1822" r:id="rId21"/>
    <p:sldId id="1816" r:id="rId22"/>
    <p:sldId id="1823" r:id="rId23"/>
    <p:sldId id="1824" r:id="rId24"/>
    <p:sldId id="1784" r:id="rId25"/>
    <p:sldId id="1825" r:id="rId26"/>
    <p:sldId id="1766" r:id="rId27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gnite 2016 Template Light" id="{A073DAE3-B461-442F-A3D3-6642BD875E45}">
          <p14:sldIdLst>
            <p14:sldId id="1393"/>
            <p14:sldId id="1800"/>
            <p14:sldId id="1765"/>
            <p14:sldId id="1518"/>
            <p14:sldId id="1767"/>
            <p14:sldId id="1776"/>
            <p14:sldId id="1777"/>
            <p14:sldId id="1778"/>
            <p14:sldId id="1779"/>
            <p14:sldId id="1781"/>
            <p14:sldId id="1782"/>
            <p14:sldId id="1821"/>
            <p14:sldId id="1820"/>
            <p14:sldId id="1822"/>
            <p14:sldId id="1816"/>
            <p14:sldId id="1823"/>
            <p14:sldId id="1824"/>
          </p14:sldIdLst>
        </p14:section>
        <p14:section name="Finalizando" id="{CF622469-3E87-46BA-8ED6-912C47B00EF3}">
          <p14:sldIdLst>
            <p14:sldId id="1784"/>
            <p14:sldId id="1825"/>
            <p14:sldId id="176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03">
          <p15:clr>
            <a:srgbClr val="A4A3A4"/>
          </p15:clr>
        </p15:guide>
        <p15:guide id="2" pos="391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/>
  <p:cmAuthor id="3" name="Mary Feil-Jacobs" initials="MF" lastIdx="22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B2B2B2"/>
    <a:srgbClr val="EAEAEA"/>
    <a:srgbClr val="F8F8F8"/>
    <a:srgbClr val="FFFFCC"/>
    <a:srgbClr val="CCECFF"/>
    <a:srgbClr val="3366CC"/>
    <a:srgbClr val="008080"/>
    <a:srgbClr val="FFFBD9"/>
    <a:srgbClr val="4949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31" autoAdjust="0"/>
    <p:restoredTop sz="79472" autoAdjust="0"/>
  </p:normalViewPr>
  <p:slideViewPr>
    <p:cSldViewPr>
      <p:cViewPr varScale="1">
        <p:scale>
          <a:sx n="85" d="100"/>
          <a:sy n="85" d="100"/>
        </p:scale>
        <p:origin x="30" y="126"/>
      </p:cViewPr>
      <p:guideLst>
        <p:guide orient="horz" pos="2203"/>
        <p:guide pos="391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7152"/>
    </p:cViewPr>
  </p:sorterViewPr>
  <p:notesViewPr>
    <p:cSldViewPr showGuides="1">
      <p:cViewPr varScale="1">
        <p:scale>
          <a:sx n="83" d="100"/>
          <a:sy n="83" d="100"/>
        </p:scale>
        <p:origin x="232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" Type="http://schemas.openxmlformats.org/officeDocument/2006/relationships/customXml" Target="../customXml/item3.xml"/><Relationship Id="rId21" Type="http://schemas.openxmlformats.org/officeDocument/2006/relationships/slide" Target="slides/slide14.xml"/><Relationship Id="rId34" Type="http://schemas.openxmlformats.org/officeDocument/2006/relationships/tableStyles" Target="tableStyles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>
                <a:latin typeface="Segoe UI" pitchFamily="34" charset="0"/>
              </a:rPr>
              <a:t>Microsoft Ignite 2016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8D045D-9A66-44E7-900A-FC6D0BD4E54A}" type="datetime8">
              <a:rPr lang="en-US" smtClean="0">
                <a:latin typeface="Segoe UI" pitchFamily="34" charset="0"/>
              </a:rPr>
              <a:t>6/7/2025 9:35 AM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‹nº›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r>
              <a:rPr lang="en-US" dirty="0"/>
              <a:t>Microsoft Ignite 2016</a:t>
            </a:r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38EEC551-8CDA-4EB6-89BB-2A86C9F091C8}" type="datetime8">
              <a:rPr lang="en-US" smtClean="0"/>
              <a:t>6/7/2025 9:35 AM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6/7/2025 9:35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16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D53339-F7D7-CD3D-4196-377F2F7DEB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439B650B-DDDA-7937-B275-78356427B49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18C5DA13-0758-6B34-33B8-A8A9A6A55A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>
            <a:extLst>
              <a:ext uri="{FF2B5EF4-FFF2-40B4-BE49-F238E27FC236}">
                <a16:creationId xmlns:a16="http://schemas.microsoft.com/office/drawing/2014/main" id="{CDE6EEB4-3D98-5EC8-1C04-CE094C63EB1B}"/>
              </a:ext>
            </a:extLst>
          </p:cNvPr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3D4AC92-79CA-7A02-4227-2DB5FF683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A7D99AB8-D1E3-98AF-0946-4BD1C0ADFCEE}"/>
              </a:ext>
            </a:extLst>
          </p:cNvPr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6/7/2025 9:35 AM</a:t>
            </a:fld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483FE3F-6DF2-405A-4D1A-999895AF85A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2066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BF0E37-7E0E-B05F-A356-E5359C535D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8CBE0400-E127-3525-1ED8-098C0DFB815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1011A937-1A95-6078-90E7-D65B6A37FF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>
            <a:extLst>
              <a:ext uri="{FF2B5EF4-FFF2-40B4-BE49-F238E27FC236}">
                <a16:creationId xmlns:a16="http://schemas.microsoft.com/office/drawing/2014/main" id="{7287087A-7558-AC7A-5464-E4502612A762}"/>
              </a:ext>
            </a:extLst>
          </p:cNvPr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2E6BD39-2D96-008B-9DB2-CB373C157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EBCBE1A8-711D-EC90-4143-EC39BF0816CF}"/>
              </a:ext>
            </a:extLst>
          </p:cNvPr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6/7/2025 9:35 AM</a:t>
            </a:fld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9F15306-794C-2992-E477-1AC3C4FBC73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5689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F7220F-B7D0-4018-2D5D-BEE93020FD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931CAD3A-5BE0-E96A-549C-FE061745577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A833088F-CAD1-BA14-ED79-6FF0064C93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>
            <a:extLst>
              <a:ext uri="{FF2B5EF4-FFF2-40B4-BE49-F238E27FC236}">
                <a16:creationId xmlns:a16="http://schemas.microsoft.com/office/drawing/2014/main" id="{000B27EE-24E4-9AB8-1D48-7DCD9D701261}"/>
              </a:ext>
            </a:extLst>
          </p:cNvPr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9C806EA-8E4C-1D5F-905D-B33C72B09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9B02D824-59A6-274B-E277-62BA100D1334}"/>
              </a:ext>
            </a:extLst>
          </p:cNvPr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6/7/2025 9:35 AM</a:t>
            </a:fld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1122E17-7F52-2F48-E7EB-EAE32CCB787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1754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8F6C9A-8DA8-DF54-8A7A-573CD37E59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ED66A7FA-4F55-CAFB-C102-D9F89F94F0A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C78FB96D-29DC-2BAC-239A-98FA7DF868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>
            <a:extLst>
              <a:ext uri="{FF2B5EF4-FFF2-40B4-BE49-F238E27FC236}">
                <a16:creationId xmlns:a16="http://schemas.microsoft.com/office/drawing/2014/main" id="{33DA7F7D-13DF-6A97-B0B2-A20C0A494578}"/>
              </a:ext>
            </a:extLst>
          </p:cNvPr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334B122-EE05-D02B-B3C5-F9DE78BCB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27B88476-C46A-4202-D1BE-EC2B3D8F1BC5}"/>
              </a:ext>
            </a:extLst>
          </p:cNvPr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6/7/2025 9:35 AM</a:t>
            </a:fld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1047B0B-6AD4-60F4-BA78-7FBA4C4D473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9598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026528-98CE-E234-948D-984AA92285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8E04071E-54C1-C606-7836-5FEE91D49EA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5D64D60A-F067-A071-1F3F-1164191BCC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>
            <a:extLst>
              <a:ext uri="{FF2B5EF4-FFF2-40B4-BE49-F238E27FC236}">
                <a16:creationId xmlns:a16="http://schemas.microsoft.com/office/drawing/2014/main" id="{4A9CD1D9-7F56-9E48-0141-29B099FE7B0D}"/>
              </a:ext>
            </a:extLst>
          </p:cNvPr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F2581CC-F2AA-6D4B-6412-ACBFB6082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FE9E7944-7939-73EB-E7CF-53CAA03BD83A}"/>
              </a:ext>
            </a:extLst>
          </p:cNvPr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6/7/2025 9:35 AM</a:t>
            </a:fld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8DD7362-AA7C-E189-6FEA-1581152B0E7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6410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7C0026-45AA-519F-346F-FFA3797242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D39378C6-A486-2AF8-DBA6-64993571B78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46E49CB2-6730-1B88-A5B4-D0A24AD760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>
            <a:extLst>
              <a:ext uri="{FF2B5EF4-FFF2-40B4-BE49-F238E27FC236}">
                <a16:creationId xmlns:a16="http://schemas.microsoft.com/office/drawing/2014/main" id="{14D28189-4AD9-B890-A2D9-3806E5AF5F5E}"/>
              </a:ext>
            </a:extLst>
          </p:cNvPr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5BA62E7-40F1-07AE-BCE5-F492E4C37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B7531B03-A448-1A00-8858-049C8CD28897}"/>
              </a:ext>
            </a:extLst>
          </p:cNvPr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6/7/2025 9:35 AM</a:t>
            </a:fld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B22082E-8AA7-AE50-D0B0-F4BAEF2219B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1981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16983C-638B-E738-BDA9-EAADE69A0E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576796A7-E3C9-843A-54B8-8A993B63B8B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B84904A5-935C-22B9-1DFE-AA47A7987D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>
            <a:extLst>
              <a:ext uri="{FF2B5EF4-FFF2-40B4-BE49-F238E27FC236}">
                <a16:creationId xmlns:a16="http://schemas.microsoft.com/office/drawing/2014/main" id="{53D718DE-B501-9439-BB1C-27FB57E7A396}"/>
              </a:ext>
            </a:extLst>
          </p:cNvPr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1710B8D-C4E1-54B8-8F20-EA38BF3C6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08646C27-68D1-DDAD-211B-03698AEE6E11}"/>
              </a:ext>
            </a:extLst>
          </p:cNvPr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6/7/2025 9:35 AM</a:t>
            </a:fld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471C0D3-DDA0-EC64-A6AE-293DBD4E5A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8592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02A2DB-940F-6490-5A99-663F8531C8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FEBACD78-06A5-312D-FC61-560E4EB8956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2E2C57AB-FB20-710B-E8C5-DA38D51A78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>
            <a:extLst>
              <a:ext uri="{FF2B5EF4-FFF2-40B4-BE49-F238E27FC236}">
                <a16:creationId xmlns:a16="http://schemas.microsoft.com/office/drawing/2014/main" id="{DF460CD2-C4B3-E0BC-4BDB-767C2D61132E}"/>
              </a:ext>
            </a:extLst>
          </p:cNvPr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8E77166-8E0A-5DFF-423D-DC9C04D3E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21DB54BD-7A35-AC25-8BC4-5B28885EDF5F}"/>
              </a:ext>
            </a:extLst>
          </p:cNvPr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6/7/2025 9:35 AM</a:t>
            </a:fld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3AB7997-88F6-C005-4023-2B017EB4CB2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74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23A99B-BEAD-FDF7-618B-0F1A61407B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668C5602-0876-8EBB-65D4-87186865FA4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78B296E3-EBFC-BC4C-6D10-B031BB73E6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>
            <a:extLst>
              <a:ext uri="{FF2B5EF4-FFF2-40B4-BE49-F238E27FC236}">
                <a16:creationId xmlns:a16="http://schemas.microsoft.com/office/drawing/2014/main" id="{DE2E20B1-FFC0-683F-4D3E-5BDDD95B6D35}"/>
              </a:ext>
            </a:extLst>
          </p:cNvPr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0677769-5CE9-CAA3-A56D-49C69C842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F7D58F2E-7595-1FF2-9B72-53EDF14418D0}"/>
              </a:ext>
            </a:extLst>
          </p:cNvPr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6/7/2025 9:35 AM</a:t>
            </a:fld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FD2A550-AD49-DCBB-1DEC-89C5C7A62B2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4679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Microsoft Build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defTabSz="914099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6/7/2025 9:35 AM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6220733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5951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6/7/2025 9:35 AM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5768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6/7/2025 9:35 AM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9340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6/7/2025 9:35 AM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8775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64EED2-491E-4FD4-AC3B-1396DA9EEF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08547B38-84B7-3BDD-5720-F65112D3EE7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4213D8CE-88A0-DC69-AAD1-30BB41B5F3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>
            <a:extLst>
              <a:ext uri="{FF2B5EF4-FFF2-40B4-BE49-F238E27FC236}">
                <a16:creationId xmlns:a16="http://schemas.microsoft.com/office/drawing/2014/main" id="{89CB23FB-A9CD-B16A-904F-9CC85EE3DF40}"/>
              </a:ext>
            </a:extLst>
          </p:cNvPr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322E14F-6D5C-D0BE-DD06-BFBD711DF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757DB50B-0B28-19E9-EA45-1D0F180A4AA1}"/>
              </a:ext>
            </a:extLst>
          </p:cNvPr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6/7/2025 9:35 AM</a:t>
            </a:fld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70124F7-AEF3-4DA9-FE7E-081BC037223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2464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E76265-DF63-C12D-9099-F8D15610F6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B12310CD-C1F9-E115-32F2-8AE0FEFE998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40FDE301-903D-7E9C-2DB7-BE6F27FADC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>
            <a:extLst>
              <a:ext uri="{FF2B5EF4-FFF2-40B4-BE49-F238E27FC236}">
                <a16:creationId xmlns:a16="http://schemas.microsoft.com/office/drawing/2014/main" id="{5D26B900-94D1-8903-13DB-7CD0927845FF}"/>
              </a:ext>
            </a:extLst>
          </p:cNvPr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76641FF-8C80-8455-C77B-BA3CCB08C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7975CF28-939A-FFAE-D7BB-2F7CEE1F99A1}"/>
              </a:ext>
            </a:extLst>
          </p:cNvPr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6/7/2025 9:35 AM</a:t>
            </a:fld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DA5ECA7-3042-D6FF-B560-CD40CEEE01A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6756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ED4B5F-8B80-C520-84C9-6D90541DD3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EC08D174-BD52-E4AE-2AFF-E610E83A110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2D738357-50E1-2D3E-86A9-BFBA5E5992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>
            <a:extLst>
              <a:ext uri="{FF2B5EF4-FFF2-40B4-BE49-F238E27FC236}">
                <a16:creationId xmlns:a16="http://schemas.microsoft.com/office/drawing/2014/main" id="{84341452-FBCE-2925-65C2-C49447A24E80}"/>
              </a:ext>
            </a:extLst>
          </p:cNvPr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9016A58-39D5-29F2-69BE-750B6C9D2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538DBF62-F971-5A18-EAF8-CF90189064DF}"/>
              </a:ext>
            </a:extLst>
          </p:cNvPr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6/7/2025 9:35 AM</a:t>
            </a:fld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1566382-4CF3-3E93-2573-044390DD9CE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5194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1F2DB3-948A-F90C-5BA6-D8FF5CA318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6FD5E50B-CED6-4F5C-C635-E1CB6030EB0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23AC422A-A8E5-A890-FBB9-C51AB499D0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>
            <a:extLst>
              <a:ext uri="{FF2B5EF4-FFF2-40B4-BE49-F238E27FC236}">
                <a16:creationId xmlns:a16="http://schemas.microsoft.com/office/drawing/2014/main" id="{1297BE08-E84F-0090-58FD-E6BB540C60D3}"/>
              </a:ext>
            </a:extLst>
          </p:cNvPr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324E3C4-E296-0B07-0926-05E5D9E71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684EDD55-BE45-F2AC-8551-4791D4CD6137}"/>
              </a:ext>
            </a:extLst>
          </p:cNvPr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6/7/2025 9:35 AM</a:t>
            </a:fld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A7FDBB7-A9EE-6254-0384-BAB7CB80261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68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4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Walkin">
    <p:bg bwMode="gray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274638" y="2119164"/>
            <a:ext cx="6400800" cy="274970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46501" y="1965643"/>
            <a:ext cx="7899548" cy="214884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5871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9467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3355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82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82295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897602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95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619">
                      <a:schemeClr val="tx1"/>
                    </a:gs>
                    <a:gs pos="2654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1784147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9086985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6753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01599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962453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79425"/>
            <a:ext cx="1449939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274702" y="1679645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274701" y="3509753"/>
            <a:ext cx="73151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6850104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9100929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- Microso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288989" y="6072577"/>
            <a:ext cx="3002232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#</a:t>
            </a:r>
            <a:r>
              <a:rPr lang="en-US" sz="2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aspnetConference</a:t>
            </a: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‬</a:t>
            </a:r>
          </a:p>
        </p:txBody>
      </p:sp>
    </p:spTree>
    <p:extLst>
      <p:ext uri="{BB962C8B-B14F-4D97-AF65-F5344CB8AC3E}">
        <p14:creationId xmlns:p14="http://schemas.microsoft.com/office/powerpoint/2010/main" val="23427406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E4A19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1824" y="6482892"/>
            <a:ext cx="2901844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03BBCC4F-8F06-4D2A-BAEF-085061C7429D}" type="datetimeFigureOut">
              <a:rPr lang="pt-BR" smtClean="0"/>
              <a:t>07/06/2025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49129" y="6482892"/>
            <a:ext cx="3938217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12809" y="6482892"/>
            <a:ext cx="2901844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63E0E13C-003D-4B40-A941-409C05DCCE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761741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Walkin">
    <p:bg bwMode="gray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274638" y="2119164"/>
            <a:ext cx="6400800" cy="274970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46501" y="1965643"/>
            <a:ext cx="7899548" cy="214884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9012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274702" y="1679645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274701" y="3509753"/>
            <a:ext cx="73151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7375033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6178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75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510697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001250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0562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1155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8198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7625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2667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4670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er Evidence Slide">
    <p:bg bwMode="gray"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gradFill>
                  <a:gsLst>
                    <a:gs pos="18584">
                      <a:schemeClr val="tx2"/>
                    </a:gs>
                    <a:gs pos="57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Customer evidence slide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 bwMode="gray">
          <a:xfrm>
            <a:off x="274638" y="1434069"/>
            <a:ext cx="5486400" cy="1827214"/>
          </a:xfrm>
          <a:blipFill>
            <a:blip r:embed="rId2"/>
            <a:stretch>
              <a:fillRect/>
            </a:stretch>
          </a:blip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lang="en-US" sz="2400" kern="1200" spc="0" baseline="0" dirty="0">
                <a:noFill/>
                <a:latin typeface="+mn-lt"/>
                <a:ea typeface="+mn-ea"/>
                <a:cs typeface="+mn-cs"/>
              </a:defRPr>
            </a:lvl1pPr>
            <a:lvl2pPr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6218237" y="4868863"/>
            <a:ext cx="5945966" cy="18288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82880" tIns="146304" rIns="182880" bIns="146304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</a:endParaRP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6218237" y="1434069"/>
            <a:ext cx="5943601" cy="3433208"/>
          </a:xfrm>
          <a:blipFill>
            <a:blip r:embed="rId3"/>
            <a:stretch>
              <a:fillRect/>
            </a:stretch>
          </a:blip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algn="ctr"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Your image here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5989638" y="1836883"/>
            <a:ext cx="0" cy="4754828"/>
          </a:xfrm>
          <a:prstGeom prst="line">
            <a:avLst/>
          </a:prstGeom>
          <a:ln w="3175">
            <a:solidFill>
              <a:schemeClr val="tx1">
                <a:alpha val="2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274638" y="3260725"/>
            <a:ext cx="5486400" cy="3436938"/>
          </a:xfrm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sz="24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6218238" y="4868863"/>
            <a:ext cx="5943600" cy="1827214"/>
          </a:xfrm>
        </p:spPr>
        <p:txBody>
          <a:bodyPr lIns="182880" tIns="146304" rIns="182880" bIns="146304" anchor="ctr">
            <a:noAutofit/>
          </a:bodyPr>
          <a:lstStyle>
            <a:lvl1pPr marL="0" indent="0" algn="ctr">
              <a:buNone/>
              <a:defRPr sz="3200">
                <a:gradFill>
                  <a:gsLst>
                    <a:gs pos="27434">
                      <a:srgbClr val="FFFFFF"/>
                    </a:gs>
                    <a:gs pos="54000">
                      <a:srgbClr val="FFFFFF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91979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82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82295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6622457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95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619">
                      <a:schemeClr val="tx1"/>
                    </a:gs>
                    <a:gs pos="2654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18088892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5074031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7324579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3099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02240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87528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978516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79425"/>
            <a:ext cx="1449939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5893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7698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icroso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</p:spTree>
    <p:extLst>
      <p:ext uri="{BB962C8B-B14F-4D97-AF65-F5344CB8AC3E}">
        <p14:creationId xmlns:p14="http://schemas.microsoft.com/office/powerpoint/2010/main" val="18478249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9181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3277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017002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324043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04948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949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1071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3849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6823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5796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01436" y="2963862"/>
            <a:ext cx="10235966" cy="917575"/>
          </a:xfrm>
        </p:spPr>
        <p:txBody>
          <a:bodyPr anchor="ctr" anchorCtr="0"/>
          <a:lstStyle>
            <a:lvl1pPr algn="l"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899830"/>
      </p:ext>
    </p:extLst>
  </p:cSld>
  <p:clrMapOvr>
    <a:masterClrMapping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4000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24779">
                      <a:srgbClr val="000000"/>
                    </a:gs>
                    <a:gs pos="70000">
                      <a:srgbClr val="000000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91439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24779">
                      <a:srgbClr val="000000"/>
                    </a:gs>
                    <a:gs pos="70000">
                      <a:srgbClr val="000000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5227934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39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14317953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0777934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032684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92035">
                      <a:srgbClr val="000000"/>
                    </a:gs>
                    <a:gs pos="75000">
                      <a:srgbClr val="000000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957370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1529599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0892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59365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099056"/>
      </p:ext>
    </p:extLst>
  </p:cSld>
  <p:clrMapOvr>
    <a:masterClrMapping/>
  </p:clrMapOvr>
  <p:transition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64013" y="479425"/>
            <a:ext cx="1436313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060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2310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1824" y="6482892"/>
            <a:ext cx="2901844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03BBCC4F-8F06-4D2A-BAEF-085061C7429D}" type="datetimeFigureOut">
              <a:rPr lang="pt-BR" smtClean="0"/>
              <a:t>07/06/2025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49129" y="6482892"/>
            <a:ext cx="3938217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12809" y="6482892"/>
            <a:ext cx="2901844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63E0E13C-003D-4B40-A941-409C05DCCE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0909939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872E4-1EB3-4AD0-8A8C-9ACF3E188437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7ADA7-AC71-4BF6-BCA0-0FC767D2894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589799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Only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9038" y="2125663"/>
            <a:ext cx="10058399" cy="1828800"/>
          </a:xfrm>
        </p:spPr>
        <p:txBody>
          <a:bodyPr/>
          <a:lstStyle>
            <a:lvl1pPr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349299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9778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Only_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1189039" y="2125663"/>
            <a:ext cx="10058400" cy="912813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93884749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icroso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90736"/>
            <a:ext cx="1449939" cy="306604"/>
          </a:xfrm>
          <a:prstGeom prst="rect">
            <a:avLst/>
          </a:prstGeom>
        </p:spPr>
      </p:pic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288989" y="6072577"/>
            <a:ext cx="1900200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#Build2016</a:t>
            </a:r>
          </a:p>
        </p:txBody>
      </p:sp>
    </p:spTree>
    <p:extLst>
      <p:ext uri="{BB962C8B-B14F-4D97-AF65-F5344CB8AC3E}">
        <p14:creationId xmlns:p14="http://schemas.microsoft.com/office/powerpoint/2010/main" val="31960782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uild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  <p:sp>
        <p:nvSpPr>
          <p:cNvPr id="8" name="Freeform 7"/>
          <p:cNvSpPr>
            <a:spLocks noChangeAspect="1" noEditPoints="1"/>
          </p:cNvSpPr>
          <p:nvPr userDrawn="1"/>
        </p:nvSpPr>
        <p:spPr bwMode="black">
          <a:xfrm>
            <a:off x="457200" y="490736"/>
            <a:ext cx="1239006" cy="310896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404040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288989" y="6072577"/>
            <a:ext cx="1900200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#Build2016</a:t>
            </a:r>
          </a:p>
        </p:txBody>
      </p:sp>
    </p:spTree>
    <p:extLst>
      <p:ext uri="{BB962C8B-B14F-4D97-AF65-F5344CB8AC3E}">
        <p14:creationId xmlns:p14="http://schemas.microsoft.com/office/powerpoint/2010/main" val="7126633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6518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4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44371038"/>
      </p:ext>
    </p:extLst>
  </p:cSld>
  <p:clrMapOvr>
    <a:masterClrMapping/>
  </p:clrMapOvr>
  <p:transition>
    <p:fade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24141863"/>
      </p:ext>
    </p:extLst>
  </p:cSld>
  <p:clrMapOvr>
    <a:masterClrMapping/>
  </p:clrMapOvr>
  <p:transition>
    <p:fade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82081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4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82081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4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09870677"/>
      </p:ext>
    </p:extLst>
  </p:cSld>
  <p:clrMapOvr>
    <a:masterClrMapping/>
  </p:clrMapOvr>
  <p:transition>
    <p:fade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60772207"/>
      </p:ext>
    </p:extLst>
  </p:cSld>
  <p:clrMapOvr>
    <a:masterClrMapping/>
  </p:clrMapOvr>
  <p:transition>
    <p:fade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22742498"/>
      </p:ext>
    </p:extLst>
  </p:cSld>
  <p:clrMapOvr>
    <a:masterClrMapping/>
  </p:clrMapOvr>
  <p:transition>
    <p:fade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01436" y="2963862"/>
            <a:ext cx="10235966" cy="917575"/>
          </a:xfrm>
        </p:spPr>
        <p:txBody>
          <a:bodyPr anchor="ctr" anchorCtr="0"/>
          <a:lstStyle>
            <a:lvl1pPr algn="l"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58247077"/>
      </p:ext>
    </p:extLst>
  </p:cSld>
  <p:clrMapOvr>
    <a:masterClrMapping/>
  </p:clrMapOvr>
  <p:transition>
    <p:fade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4000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6195">
                      <a:schemeClr val="tx1"/>
                    </a:gs>
                    <a:gs pos="2477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91439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6195">
                      <a:schemeClr val="tx1"/>
                    </a:gs>
                    <a:gs pos="24779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7895686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599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39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41404170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8182568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21239">
                      <a:srgbClr val="FFFFFF"/>
                    </a:gs>
                    <a:gs pos="52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5069896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842250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Dark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4892327"/>
      </p:ext>
    </p:extLst>
  </p:cSld>
  <p:clrMapOvr>
    <a:masterClrMapping/>
  </p:clrMapOvr>
  <p:transition>
    <p:fade/>
  </p:transition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0768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21596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369321"/>
      </p:ext>
    </p:extLst>
  </p:cSld>
  <p:clrMapOvr>
    <a:masterClrMapping/>
  </p:clrMapOvr>
  <p:transition>
    <p:fade/>
  </p:transition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79425"/>
            <a:ext cx="1449939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6402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1729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5684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1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44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40.xml"/><Relationship Id="rId2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39.xml"/><Relationship Id="rId2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33.xml"/><Relationship Id="rId19" Type="http://schemas.openxmlformats.org/officeDocument/2006/relationships/slideLayout" Target="../slideLayouts/slideLayout42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Relationship Id="rId22" Type="http://schemas.openxmlformats.org/officeDocument/2006/relationships/slideLayout" Target="../slideLayouts/slideLayout4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13" Type="http://schemas.openxmlformats.org/officeDocument/2006/relationships/slideLayout" Target="../slideLayouts/slideLayout58.xml"/><Relationship Id="rId18" Type="http://schemas.openxmlformats.org/officeDocument/2006/relationships/slideLayout" Target="../slideLayouts/slideLayout63.xml"/><Relationship Id="rId26" Type="http://schemas.openxmlformats.org/officeDocument/2006/relationships/theme" Target="../theme/theme3.xml"/><Relationship Id="rId3" Type="http://schemas.openxmlformats.org/officeDocument/2006/relationships/slideLayout" Target="../slideLayouts/slideLayout48.xml"/><Relationship Id="rId21" Type="http://schemas.openxmlformats.org/officeDocument/2006/relationships/slideLayout" Target="../slideLayouts/slideLayout66.xml"/><Relationship Id="rId7" Type="http://schemas.openxmlformats.org/officeDocument/2006/relationships/slideLayout" Target="../slideLayouts/slideLayout52.xml"/><Relationship Id="rId12" Type="http://schemas.openxmlformats.org/officeDocument/2006/relationships/slideLayout" Target="../slideLayouts/slideLayout57.xml"/><Relationship Id="rId17" Type="http://schemas.openxmlformats.org/officeDocument/2006/relationships/slideLayout" Target="../slideLayouts/slideLayout62.xml"/><Relationship Id="rId25" Type="http://schemas.openxmlformats.org/officeDocument/2006/relationships/slideLayout" Target="../slideLayouts/slideLayout70.xml"/><Relationship Id="rId2" Type="http://schemas.openxmlformats.org/officeDocument/2006/relationships/slideLayout" Target="../slideLayouts/slideLayout47.xml"/><Relationship Id="rId16" Type="http://schemas.openxmlformats.org/officeDocument/2006/relationships/slideLayout" Target="../slideLayouts/slideLayout61.xml"/><Relationship Id="rId20" Type="http://schemas.openxmlformats.org/officeDocument/2006/relationships/slideLayout" Target="../slideLayouts/slideLayout65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24" Type="http://schemas.openxmlformats.org/officeDocument/2006/relationships/slideLayout" Target="../slideLayouts/slideLayout69.xml"/><Relationship Id="rId5" Type="http://schemas.openxmlformats.org/officeDocument/2006/relationships/slideLayout" Target="../slideLayouts/slideLayout50.xml"/><Relationship Id="rId15" Type="http://schemas.openxmlformats.org/officeDocument/2006/relationships/slideLayout" Target="../slideLayouts/slideLayout60.xml"/><Relationship Id="rId23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55.xml"/><Relationship Id="rId19" Type="http://schemas.openxmlformats.org/officeDocument/2006/relationships/slideLayout" Target="../slideLayouts/slideLayout64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Relationship Id="rId14" Type="http://schemas.openxmlformats.org/officeDocument/2006/relationships/slideLayout" Target="../slideLayouts/slideLayout59.xml"/><Relationship Id="rId22" Type="http://schemas.openxmlformats.org/officeDocument/2006/relationships/slideLayout" Target="../slideLayouts/slideLayout6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8.xml"/><Relationship Id="rId13" Type="http://schemas.openxmlformats.org/officeDocument/2006/relationships/slideLayout" Target="../slideLayouts/slideLayout83.xml"/><Relationship Id="rId18" Type="http://schemas.openxmlformats.org/officeDocument/2006/relationships/slideLayout" Target="../slideLayouts/slideLayout88.xml"/><Relationship Id="rId3" Type="http://schemas.openxmlformats.org/officeDocument/2006/relationships/slideLayout" Target="../slideLayouts/slideLayout73.xml"/><Relationship Id="rId7" Type="http://schemas.openxmlformats.org/officeDocument/2006/relationships/slideLayout" Target="../slideLayouts/slideLayout77.xml"/><Relationship Id="rId12" Type="http://schemas.openxmlformats.org/officeDocument/2006/relationships/slideLayout" Target="../slideLayouts/slideLayout82.xml"/><Relationship Id="rId17" Type="http://schemas.openxmlformats.org/officeDocument/2006/relationships/slideLayout" Target="../slideLayouts/slideLayout87.xml"/><Relationship Id="rId2" Type="http://schemas.openxmlformats.org/officeDocument/2006/relationships/slideLayout" Target="../slideLayouts/slideLayout72.xml"/><Relationship Id="rId16" Type="http://schemas.openxmlformats.org/officeDocument/2006/relationships/slideLayout" Target="../slideLayouts/slideLayout86.xml"/><Relationship Id="rId20" Type="http://schemas.openxmlformats.org/officeDocument/2006/relationships/theme" Target="../theme/theme4.xml"/><Relationship Id="rId1" Type="http://schemas.openxmlformats.org/officeDocument/2006/relationships/slideLayout" Target="../slideLayouts/slideLayout71.xml"/><Relationship Id="rId6" Type="http://schemas.openxmlformats.org/officeDocument/2006/relationships/slideLayout" Target="../slideLayouts/slideLayout76.xml"/><Relationship Id="rId11" Type="http://schemas.openxmlformats.org/officeDocument/2006/relationships/slideLayout" Target="../slideLayouts/slideLayout81.xml"/><Relationship Id="rId5" Type="http://schemas.openxmlformats.org/officeDocument/2006/relationships/slideLayout" Target="../slideLayouts/slideLayout75.xml"/><Relationship Id="rId15" Type="http://schemas.openxmlformats.org/officeDocument/2006/relationships/slideLayout" Target="../slideLayouts/slideLayout85.xml"/><Relationship Id="rId10" Type="http://schemas.openxmlformats.org/officeDocument/2006/relationships/slideLayout" Target="../slideLayouts/slideLayout80.xml"/><Relationship Id="rId19" Type="http://schemas.openxmlformats.org/officeDocument/2006/relationships/slideLayout" Target="../slideLayouts/slideLayout89.xml"/><Relationship Id="rId4" Type="http://schemas.openxmlformats.org/officeDocument/2006/relationships/slideLayout" Target="../slideLayouts/slideLayout74.xml"/><Relationship Id="rId9" Type="http://schemas.openxmlformats.org/officeDocument/2006/relationships/slideLayout" Target="../slideLayouts/slideLayout79.xml"/><Relationship Id="rId14" Type="http://schemas.openxmlformats.org/officeDocument/2006/relationships/slideLayout" Target="../slideLayouts/slideLayout8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12618967" y="0"/>
            <a:ext cx="952401" cy="5766967"/>
            <a:chOff x="12618967" y="0"/>
            <a:chExt cx="952401" cy="5766967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4220" y="1040742"/>
              <a:ext cx="2698730" cy="629236"/>
              <a:chOff x="1584344" y="4543426"/>
              <a:chExt cx="2698730" cy="629236"/>
            </a:xfrm>
          </p:grpSpPr>
          <p:sp>
            <p:nvSpPr>
              <p:cNvPr id="37" name="Rectangle 36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Oragen</a:t>
                </a:r>
                <a:endPara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endParaRP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  <a:endParaRPr lang="en-US" sz="5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3413144" y="4543426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R:80 G:80 B:80</a:t>
                </a: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2498744" y="4882896"/>
                <a:ext cx="869930" cy="289766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Yellow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G:185 B:0</a:t>
                </a: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3413144" y="4882895"/>
                <a:ext cx="869930" cy="289766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Orange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G:140 B:0</a:t>
                </a:r>
              </a:p>
            </p:txBody>
          </p:sp>
          <p:sp>
            <p:nvSpPr>
              <p:cNvPr id="45" name="Rectangle 44"/>
              <p:cNvSpPr/>
              <p:nvPr userDrawn="1"/>
            </p:nvSpPr>
            <p:spPr bwMode="auto">
              <a:xfrm>
                <a:off x="158434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500" dirty="0">
                  <a:gradFill>
                    <a:gsLst>
                      <a:gs pos="37168">
                        <a:srgbClr val="292929"/>
                      </a:gs>
                      <a:gs pos="72000">
                        <a:srgbClr val="292929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Secondary colors (use only when necessary)</a:t>
              </a:r>
            </a:p>
          </p:txBody>
        </p:sp>
        <p:sp>
          <p:nvSpPr>
            <p:cNvPr id="22" name="Rectangle 21"/>
            <p:cNvSpPr/>
            <p:nvPr userDrawn="1"/>
          </p:nvSpPr>
          <p:spPr bwMode="auto">
            <a:xfrm rot="5400000">
              <a:off x="12328888" y="5187119"/>
              <a:ext cx="869930" cy="289766"/>
            </a:xfrm>
            <a:prstGeom prst="rect">
              <a:avLst/>
            </a:prstGeom>
            <a:solidFill>
              <a:srgbClr val="A8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Red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168 G:0 B:0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Rectangle 22"/>
            <p:cNvSpPr/>
            <p:nvPr userDrawn="1"/>
          </p:nvSpPr>
          <p:spPr bwMode="auto">
            <a:xfrm rot="5400000">
              <a:off x="12328888" y="3353997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Light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R:16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G:124 B:16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" name="Rectangle 23"/>
            <p:cNvSpPr/>
            <p:nvPr userDrawn="1"/>
          </p:nvSpPr>
          <p:spPr bwMode="auto">
            <a:xfrm rot="5400000">
              <a:off x="12328888" y="4272719"/>
              <a:ext cx="869930" cy="289766"/>
            </a:xfrm>
            <a:prstGeom prst="rect">
              <a:avLst/>
            </a:prstGeom>
            <a:solidFill>
              <a:srgbClr val="002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R0 G32 B80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38" r:id="rId1"/>
    <p:sldLayoutId id="2147484300" r:id="rId2"/>
    <p:sldLayoutId id="2147484295" r:id="rId3"/>
    <p:sldLayoutId id="2147484240" r:id="rId4"/>
    <p:sldLayoutId id="2147484296" r:id="rId5"/>
    <p:sldLayoutId id="2147484241" r:id="rId6"/>
    <p:sldLayoutId id="2147484297" r:id="rId7"/>
    <p:sldLayoutId id="2147484244" r:id="rId8"/>
    <p:sldLayoutId id="2147484298" r:id="rId9"/>
    <p:sldLayoutId id="2147484245" r:id="rId10"/>
    <p:sldLayoutId id="2147484247" r:id="rId11"/>
    <p:sldLayoutId id="2147484249" r:id="rId12"/>
    <p:sldLayoutId id="2147484301" r:id="rId13"/>
    <p:sldLayoutId id="2147484251" r:id="rId14"/>
    <p:sldLayoutId id="2147484252" r:id="rId15"/>
    <p:sldLayoutId id="2147484257" r:id="rId16"/>
    <p:sldLayoutId id="2147484258" r:id="rId17"/>
    <p:sldLayoutId id="2147484260" r:id="rId18"/>
    <p:sldLayoutId id="2147484299" r:id="rId19"/>
    <p:sldLayoutId id="2147484263" r:id="rId20"/>
    <p:sldLayoutId id="2147484403" r:id="rId21"/>
    <p:sldLayoutId id="2147484477" r:id="rId22"/>
    <p:sldLayoutId id="2147484478" r:id="rId23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 userDrawn="1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 userDrawn="1">
          <p15:clr>
            <a:srgbClr val="C35EA4"/>
          </p15:clr>
        </p15:guide>
        <p15:guide id="17" pos="7546" userDrawn="1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 userDrawn="1">
          <p15:clr>
            <a:srgbClr val="5ACBF0"/>
          </p15:clr>
        </p15:guide>
        <p15:guide id="25" orient="horz" pos="302" userDrawn="1">
          <p15:clr>
            <a:srgbClr val="C35EA4"/>
          </p15:clr>
        </p15:guide>
        <p15:guide id="26" orient="horz" pos="4104" userDrawn="1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12618967" y="0"/>
            <a:ext cx="952401" cy="5766967"/>
            <a:chOff x="12618967" y="0"/>
            <a:chExt cx="952401" cy="5766967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4220" y="1040742"/>
              <a:ext cx="2698730" cy="629236"/>
              <a:chOff x="1584344" y="4543426"/>
              <a:chExt cx="2698730" cy="629236"/>
            </a:xfrm>
          </p:grpSpPr>
          <p:sp>
            <p:nvSpPr>
              <p:cNvPr id="37" name="Rectangle 36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Oragen</a:t>
                </a:r>
                <a:endPara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endParaRP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  <a:endParaRPr lang="en-US" sz="5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3413144" y="4543426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R:80 G:80 B:80</a:t>
                </a: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2498744" y="4882896"/>
                <a:ext cx="869930" cy="289766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Yellow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G:185 B:0</a:t>
                </a: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3413144" y="4882895"/>
                <a:ext cx="869930" cy="289766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Orange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G:140 B:0</a:t>
                </a:r>
              </a:p>
            </p:txBody>
          </p:sp>
          <p:sp>
            <p:nvSpPr>
              <p:cNvPr id="45" name="Rectangle 44"/>
              <p:cNvSpPr/>
              <p:nvPr userDrawn="1"/>
            </p:nvSpPr>
            <p:spPr bwMode="auto">
              <a:xfrm>
                <a:off x="158434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500" dirty="0">
                  <a:gradFill>
                    <a:gsLst>
                      <a:gs pos="37168">
                        <a:srgbClr val="292929"/>
                      </a:gs>
                      <a:gs pos="72000">
                        <a:srgbClr val="292929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Secondary colors (use only when necessary)</a:t>
              </a:r>
            </a:p>
          </p:txBody>
        </p:sp>
        <p:sp>
          <p:nvSpPr>
            <p:cNvPr id="22" name="Rectangle 21"/>
            <p:cNvSpPr/>
            <p:nvPr userDrawn="1"/>
          </p:nvSpPr>
          <p:spPr bwMode="auto">
            <a:xfrm rot="5400000">
              <a:off x="12328888" y="5187119"/>
              <a:ext cx="869930" cy="289766"/>
            </a:xfrm>
            <a:prstGeom prst="rect">
              <a:avLst/>
            </a:prstGeom>
            <a:solidFill>
              <a:srgbClr val="A8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Red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168 G:0 B:0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Rectangle 22"/>
            <p:cNvSpPr/>
            <p:nvPr userDrawn="1"/>
          </p:nvSpPr>
          <p:spPr bwMode="auto">
            <a:xfrm rot="5400000">
              <a:off x="12328888" y="3353997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Light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R:16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G:124 B:16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" name="Rectangle 23"/>
            <p:cNvSpPr/>
            <p:nvPr userDrawn="1"/>
          </p:nvSpPr>
          <p:spPr bwMode="auto">
            <a:xfrm rot="5400000">
              <a:off x="12328888" y="4272719"/>
              <a:ext cx="869930" cy="289766"/>
            </a:xfrm>
            <a:prstGeom prst="rect">
              <a:avLst/>
            </a:prstGeom>
            <a:solidFill>
              <a:srgbClr val="002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R0 G32 B80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1828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05" r:id="rId1"/>
    <p:sldLayoutId id="2147484406" r:id="rId2"/>
    <p:sldLayoutId id="2147484407" r:id="rId3"/>
    <p:sldLayoutId id="2147484408" r:id="rId4"/>
    <p:sldLayoutId id="2147484409" r:id="rId5"/>
    <p:sldLayoutId id="2147484410" r:id="rId6"/>
    <p:sldLayoutId id="2147484411" r:id="rId7"/>
    <p:sldLayoutId id="2147484412" r:id="rId8"/>
    <p:sldLayoutId id="2147484413" r:id="rId9"/>
    <p:sldLayoutId id="2147484414" r:id="rId10"/>
    <p:sldLayoutId id="2147484415" r:id="rId11"/>
    <p:sldLayoutId id="2147484416" r:id="rId12"/>
    <p:sldLayoutId id="2147484417" r:id="rId13"/>
    <p:sldLayoutId id="2147484418" r:id="rId14"/>
    <p:sldLayoutId id="2147484419" r:id="rId15"/>
    <p:sldLayoutId id="2147484420" r:id="rId16"/>
    <p:sldLayoutId id="2147484421" r:id="rId17"/>
    <p:sldLayoutId id="2147484422" r:id="rId18"/>
    <p:sldLayoutId id="2147484423" r:id="rId19"/>
    <p:sldLayoutId id="2147484424" r:id="rId20"/>
    <p:sldLayoutId id="2147484425" r:id="rId21"/>
    <p:sldLayoutId id="2147484426" r:id="rId22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12618967" y="0"/>
            <a:ext cx="952401" cy="5766965"/>
            <a:chOff x="12618967" y="0"/>
            <a:chExt cx="952401" cy="5766965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2059" y="1045293"/>
              <a:ext cx="2703052" cy="629236"/>
              <a:chOff x="1586734" y="4543426"/>
              <a:chExt cx="2703052" cy="629236"/>
            </a:xfrm>
          </p:grpSpPr>
          <p:sp>
            <p:nvSpPr>
              <p:cNvPr id="45" name="Rectangle 44"/>
              <p:cNvSpPr/>
              <p:nvPr userDrawn="1"/>
            </p:nvSpPr>
            <p:spPr bwMode="auto">
              <a:xfrm>
                <a:off x="1586734" y="4543427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G:120 B:215</a:t>
                </a:r>
                <a:endParaRPr lang="en-US" sz="50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7" name="Rectangle 36"/>
              <p:cNvSpPr/>
              <p:nvPr userDrawn="1"/>
            </p:nvSpPr>
            <p:spPr bwMode="auto">
              <a:xfrm>
                <a:off x="3419856" y="4543428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Cyan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G:188 B:242</a:t>
                </a:r>
                <a:endParaRPr lang="en-US" sz="50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158673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500">
                  <a:gradFill>
                    <a:gsLst>
                      <a:gs pos="92035">
                        <a:srgbClr val="505050"/>
                      </a:gs>
                      <a:gs pos="27000">
                        <a:srgbClr val="50505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2505456" y="4543426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Blue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G:32 B:80</a:t>
                </a:r>
                <a:endParaRPr lang="en-US" sz="50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3413144" y="4882896"/>
                <a:ext cx="869930" cy="289766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80 G:80 B:80</a:t>
                </a:r>
                <a:endParaRPr lang="en-US" sz="50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2505456" y="4882895"/>
                <a:ext cx="869930" cy="289766"/>
              </a:xfrm>
              <a:prstGeom prst="rect">
                <a:avLst/>
              </a:prstGeom>
              <a:solidFill>
                <a:srgbClr val="73737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115 G:115 B:115</a:t>
                </a:r>
                <a:endParaRPr lang="en-US" sz="50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27" name="Group 26"/>
            <p:cNvGrpSpPr/>
            <p:nvPr userDrawn="1"/>
          </p:nvGrpSpPr>
          <p:grpSpPr>
            <a:xfrm rot="5400000">
              <a:off x="11412325" y="4270556"/>
              <a:ext cx="2703052" cy="289766"/>
              <a:chOff x="4476564" y="4543426"/>
              <a:chExt cx="2703052" cy="289766"/>
            </a:xfrm>
          </p:grpSpPr>
          <p:sp>
            <p:nvSpPr>
              <p:cNvPr id="33" name="Rectangle 32"/>
              <p:cNvSpPr/>
              <p:nvPr userDrawn="1"/>
            </p:nvSpPr>
            <p:spPr bwMode="auto">
              <a:xfrm>
                <a:off x="5395286" y="4543426"/>
                <a:ext cx="869930" cy="289766"/>
              </a:xfrm>
              <a:prstGeom prst="rect">
                <a:avLst/>
              </a:prstGeom>
              <a:solidFill>
                <a:srgbClr val="5C2D9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Purple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R:92 G:45 B:145</a:t>
                </a:r>
              </a:p>
            </p:txBody>
          </p:sp>
          <p:sp>
            <p:nvSpPr>
              <p:cNvPr id="34" name="Rectangle 33"/>
              <p:cNvSpPr/>
              <p:nvPr userDrawn="1"/>
            </p:nvSpPr>
            <p:spPr bwMode="auto">
              <a:xfrm>
                <a:off x="6309686" y="4543426"/>
                <a:ext cx="869930" cy="289766"/>
              </a:xfrm>
              <a:prstGeom prst="rect">
                <a:avLst/>
              </a:prstGeom>
              <a:solidFill>
                <a:srgbClr val="D83B0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Orange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</a:p>
            </p:txBody>
          </p:sp>
          <p:sp>
            <p:nvSpPr>
              <p:cNvPr id="35" name="Rectangle 34"/>
              <p:cNvSpPr/>
              <p:nvPr userDrawn="1"/>
            </p:nvSpPr>
            <p:spPr bwMode="auto">
              <a:xfrm>
                <a:off x="4476564" y="4543426"/>
                <a:ext cx="869930" cy="289766"/>
              </a:xfrm>
              <a:prstGeom prst="rect">
                <a:avLst/>
              </a:prstGeom>
              <a:solidFill>
                <a:srgbClr val="107C1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Green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16 G:124 B:16</a:t>
                </a:r>
                <a:endParaRPr lang="en-US" sz="50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Secondary colors (use only when</a:t>
              </a:r>
              <a:r>
                <a:rPr lang="en-US" sz="1000" baseline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 necessary)</a:t>
              </a:r>
              <a:endParaRPr lang="en-US" sz="10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77989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29" r:id="rId1"/>
    <p:sldLayoutId id="2147484430" r:id="rId2"/>
    <p:sldLayoutId id="2147484431" r:id="rId3"/>
    <p:sldLayoutId id="2147484432" r:id="rId4"/>
    <p:sldLayoutId id="2147484433" r:id="rId5"/>
    <p:sldLayoutId id="2147484434" r:id="rId6"/>
    <p:sldLayoutId id="2147484435" r:id="rId7"/>
    <p:sldLayoutId id="2147484436" r:id="rId8"/>
    <p:sldLayoutId id="2147484437" r:id="rId9"/>
    <p:sldLayoutId id="2147484438" r:id="rId10"/>
    <p:sldLayoutId id="2147484439" r:id="rId11"/>
    <p:sldLayoutId id="2147484440" r:id="rId12"/>
    <p:sldLayoutId id="2147484441" r:id="rId13"/>
    <p:sldLayoutId id="2147484442" r:id="rId14"/>
    <p:sldLayoutId id="2147484443" r:id="rId15"/>
    <p:sldLayoutId id="2147484444" r:id="rId16"/>
    <p:sldLayoutId id="2147484445" r:id="rId17"/>
    <p:sldLayoutId id="2147484446" r:id="rId18"/>
    <p:sldLayoutId id="2147484447" r:id="rId19"/>
    <p:sldLayoutId id="2147484448" r:id="rId20"/>
    <p:sldLayoutId id="2147484449" r:id="rId21"/>
    <p:sldLayoutId id="2147484450" r:id="rId22"/>
    <p:sldLayoutId id="2147484451" r:id="rId23"/>
    <p:sldLayoutId id="2147484452" r:id="rId24"/>
    <p:sldLayoutId id="2147484453" r:id="rId25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marL="342900" marR="0" lvl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</a:pPr>
            <a:r>
              <a:rPr lang="en-US" dirty="0"/>
              <a:t>Click to edit Master text styles</a:t>
            </a:r>
          </a:p>
          <a:p>
            <a:pPr marL="584200" marR="0" lvl="1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</a:pPr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42" name="Group 41"/>
          <p:cNvGrpSpPr/>
          <p:nvPr userDrawn="1"/>
        </p:nvGrpSpPr>
        <p:grpSpPr>
          <a:xfrm>
            <a:off x="12618967" y="0"/>
            <a:ext cx="952401" cy="5766965"/>
            <a:chOff x="12618967" y="0"/>
            <a:chExt cx="952401" cy="5766965"/>
          </a:xfrm>
        </p:grpSpPr>
        <p:grpSp>
          <p:nvGrpSpPr>
            <p:cNvPr id="43" name="Group 42"/>
            <p:cNvGrpSpPr/>
            <p:nvPr userDrawn="1"/>
          </p:nvGrpSpPr>
          <p:grpSpPr>
            <a:xfrm rot="5400000">
              <a:off x="11582059" y="1045293"/>
              <a:ext cx="2703052" cy="629236"/>
              <a:chOff x="1586734" y="4543426"/>
              <a:chExt cx="2703052" cy="629236"/>
            </a:xfrm>
          </p:grpSpPr>
          <p:sp>
            <p:nvSpPr>
              <p:cNvPr id="50" name="Rectangle 49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rgbClr val="0078D7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51" name="Rectangle 50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rgbClr val="00BCF2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8319">
                          <a:srgbClr val="505050"/>
                        </a:gs>
                        <a:gs pos="79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Cyan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8319">
                          <a:srgbClr val="505050"/>
                        </a:gs>
                        <a:gs pos="79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G:188 B:242</a:t>
                </a:r>
              </a:p>
            </p:txBody>
          </p:sp>
          <p:sp>
            <p:nvSpPr>
              <p:cNvPr id="52" name="Rectangle 51"/>
              <p:cNvSpPr/>
              <p:nvPr userDrawn="1"/>
            </p:nvSpPr>
            <p:spPr bwMode="auto">
              <a:xfrm>
                <a:off x="1586734" y="4882896"/>
                <a:ext cx="869930" cy="289766"/>
              </a:xfrm>
              <a:prstGeom prst="rect">
                <a:avLst/>
              </a:prstGeom>
              <a:solidFill>
                <a:srgbClr val="D2D2D2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R:210 G:210 B:210</a:t>
                </a:r>
              </a:p>
            </p:txBody>
          </p:sp>
          <p:sp>
            <p:nvSpPr>
              <p:cNvPr id="53" name="Rectangle 52"/>
              <p:cNvSpPr/>
              <p:nvPr userDrawn="1"/>
            </p:nvSpPr>
            <p:spPr bwMode="auto">
              <a:xfrm>
                <a:off x="3419856" y="4543426"/>
                <a:ext cx="869930" cy="289766"/>
              </a:xfrm>
              <a:prstGeom prst="rect">
                <a:avLst/>
              </a:prstGeom>
              <a:solidFill>
                <a:srgbClr val="002050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Dark Blue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G:32 B:80</a:t>
                </a:r>
              </a:p>
            </p:txBody>
          </p:sp>
          <p:sp>
            <p:nvSpPr>
              <p:cNvPr id="54" name="Rectangle 53"/>
              <p:cNvSpPr/>
              <p:nvPr userDrawn="1"/>
            </p:nvSpPr>
            <p:spPr bwMode="auto">
              <a:xfrm>
                <a:off x="3413144" y="4882896"/>
                <a:ext cx="869930" cy="289766"/>
              </a:xfrm>
              <a:prstGeom prst="rect">
                <a:avLst/>
              </a:prstGeom>
              <a:solidFill>
                <a:srgbClr val="323232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R:50 G:50 B:50</a:t>
                </a:r>
              </a:p>
            </p:txBody>
          </p:sp>
          <p:sp>
            <p:nvSpPr>
              <p:cNvPr id="55" name="Rectangle 54"/>
              <p:cNvSpPr/>
              <p:nvPr userDrawn="1"/>
            </p:nvSpPr>
            <p:spPr bwMode="auto">
              <a:xfrm>
                <a:off x="2505456" y="4882895"/>
                <a:ext cx="869930" cy="289766"/>
              </a:xfrm>
              <a:prstGeom prst="rect">
                <a:avLst/>
              </a:prstGeom>
              <a:solidFill>
                <a:srgbClr val="737373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Gray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R:115 G:115 B:115</a:t>
                </a:r>
              </a:p>
            </p:txBody>
          </p:sp>
        </p:grpSp>
        <p:grpSp>
          <p:nvGrpSpPr>
            <p:cNvPr id="44" name="Group 43"/>
            <p:cNvGrpSpPr/>
            <p:nvPr userDrawn="1"/>
          </p:nvGrpSpPr>
          <p:grpSpPr>
            <a:xfrm rot="5400000">
              <a:off x="11412325" y="4270556"/>
              <a:ext cx="2703052" cy="289766"/>
              <a:chOff x="4476564" y="4543426"/>
              <a:chExt cx="2703052" cy="289766"/>
            </a:xfrm>
          </p:grpSpPr>
          <p:sp>
            <p:nvSpPr>
              <p:cNvPr id="47" name="Rectangle 46"/>
              <p:cNvSpPr/>
              <p:nvPr userDrawn="1"/>
            </p:nvSpPr>
            <p:spPr bwMode="auto">
              <a:xfrm>
                <a:off x="5395286" y="4543426"/>
                <a:ext cx="869930" cy="289766"/>
              </a:xfrm>
              <a:prstGeom prst="rect">
                <a:avLst/>
              </a:prstGeom>
              <a:solidFill>
                <a:srgbClr val="5C2D9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baseline="0" noProof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Purple</a:t>
                </a:r>
              </a:p>
              <a:p>
                <a:pPr lvl="0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R:92 G:45 B:145</a:t>
                </a:r>
              </a:p>
            </p:txBody>
          </p:sp>
          <p:sp>
            <p:nvSpPr>
              <p:cNvPr id="48" name="Rectangle 47"/>
              <p:cNvSpPr/>
              <p:nvPr userDrawn="1"/>
            </p:nvSpPr>
            <p:spPr bwMode="auto">
              <a:xfrm>
                <a:off x="6309686" y="4543426"/>
                <a:ext cx="869930" cy="289766"/>
              </a:xfrm>
              <a:prstGeom prst="rect">
                <a:avLst/>
              </a:prstGeom>
              <a:solidFill>
                <a:srgbClr val="D83B01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Orange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R:216 G:59 B:1</a:t>
                </a:r>
              </a:p>
            </p:txBody>
          </p:sp>
          <p:sp>
            <p:nvSpPr>
              <p:cNvPr id="49" name="Rectangle 48"/>
              <p:cNvSpPr/>
              <p:nvPr userDrawn="1"/>
            </p:nvSpPr>
            <p:spPr bwMode="auto">
              <a:xfrm>
                <a:off x="4476564" y="4543426"/>
                <a:ext cx="869930" cy="289766"/>
              </a:xfrm>
              <a:prstGeom prst="rect">
                <a:avLst/>
              </a:prstGeom>
              <a:solidFill>
                <a:srgbClr val="107C10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Green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R:16 G:124 B:16</a:t>
                </a:r>
              </a:p>
            </p:txBody>
          </p:sp>
        </p:grpSp>
        <p:sp>
          <p:nvSpPr>
            <p:cNvPr id="45" name="TextBox 44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</a:rPr>
                <a:t>Main colors</a:t>
              </a:r>
            </a:p>
          </p:txBody>
        </p:sp>
        <p:sp>
          <p:nvSpPr>
            <p:cNvPr id="46" name="TextBox 45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</a:rPr>
                <a:t>Secondary colors (use only when necessary)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929367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456" r:id="rId1"/>
    <p:sldLayoutId id="2147484457" r:id="rId2"/>
    <p:sldLayoutId id="2147484458" r:id="rId3"/>
    <p:sldLayoutId id="2147484459" r:id="rId4"/>
    <p:sldLayoutId id="2147484460" r:id="rId5"/>
    <p:sldLayoutId id="2147484461" r:id="rId6"/>
    <p:sldLayoutId id="2147484462" r:id="rId7"/>
    <p:sldLayoutId id="2147484463" r:id="rId8"/>
    <p:sldLayoutId id="2147484464" r:id="rId9"/>
    <p:sldLayoutId id="2147484465" r:id="rId10"/>
    <p:sldLayoutId id="2147484466" r:id="rId11"/>
    <p:sldLayoutId id="2147484467" r:id="rId12"/>
    <p:sldLayoutId id="2147484468" r:id="rId13"/>
    <p:sldLayoutId id="2147484469" r:id="rId14"/>
    <p:sldLayoutId id="2147484470" r:id="rId15"/>
    <p:sldLayoutId id="2147484471" r:id="rId16"/>
    <p:sldLayoutId id="2147484472" r:id="rId17"/>
    <p:sldLayoutId id="2147484473" r:id="rId18"/>
    <p:sldLayoutId id="2147484474" r:id="rId19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lang="en-US" sz="4000" kern="1200" spc="0" baseline="0" dirty="0" smtClean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lang="en-US" sz="2400" kern="1200" spc="0" baseline="0" dirty="0" smtClean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7.svg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7.svg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enai.owasp.org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hub.docker.com/catalogs/gen-ai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5.svg"/><Relationship Id="rId4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5.jp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semantic-kernel/overview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7.svg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7.sv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05982" y="819973"/>
            <a:ext cx="11201400" cy="1872045"/>
          </a:xfrm>
        </p:spPr>
        <p:txBody>
          <a:bodyPr/>
          <a:lstStyle/>
          <a:p>
            <a:r>
              <a:rPr lang="pt-BR" sz="4800" b="1" dirty="0"/>
              <a:t>Utilizando seus Dados em Bases Relacionais com </a:t>
            </a:r>
            <a:r>
              <a:rPr lang="pt-BR" sz="4800" b="1" dirty="0" err="1"/>
              <a:t>IAs</a:t>
            </a:r>
            <a:r>
              <a:rPr lang="pt-BR" sz="4800" b="1" dirty="0"/>
              <a:t> Generativas</a:t>
            </a:r>
            <a:br>
              <a:rPr lang="pt-BR" sz="6600" b="1" dirty="0"/>
            </a:br>
            <a:r>
              <a:rPr lang="pt-BR" sz="3600" b="1" dirty="0"/>
              <a:t>Um exemplo prático e rápido com </a:t>
            </a:r>
            <a:r>
              <a:rPr lang="pt-BR" sz="3600" b="1" dirty="0" err="1"/>
              <a:t>Semantic</a:t>
            </a:r>
            <a:r>
              <a:rPr lang="pt-BR" sz="3600" b="1" dirty="0"/>
              <a:t> Kernel!</a:t>
            </a:r>
            <a:endParaRPr lang="pt-BR" sz="2000" dirty="0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9E586154-1869-4CFD-B96A-0D02C9051EF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84237" y="3344862"/>
            <a:ext cx="6111478" cy="1872045"/>
          </a:xfrm>
        </p:spPr>
        <p:txBody>
          <a:bodyPr/>
          <a:lstStyle/>
          <a:p>
            <a:r>
              <a:rPr lang="en-US" b="1" dirty="0"/>
              <a:t>Renato </a:t>
            </a:r>
            <a:r>
              <a:rPr lang="en-US" b="1" dirty="0" err="1"/>
              <a:t>Groffe</a:t>
            </a:r>
            <a:endParaRPr lang="en-US" b="1" dirty="0"/>
          </a:p>
          <a:p>
            <a:r>
              <a:rPr lang="en-US" sz="2800" dirty="0"/>
              <a:t>Microsoft MVP, Docker Captain</a:t>
            </a:r>
          </a:p>
          <a:p>
            <a:r>
              <a:rPr lang="en-US" sz="2800" dirty="0"/>
              <a:t>linkedin.com/in/</a:t>
            </a:r>
            <a:r>
              <a:rPr lang="en-US" sz="2800" dirty="0" err="1"/>
              <a:t>renatogroffe</a:t>
            </a:r>
            <a:br>
              <a:rPr lang="en-US" sz="2800" dirty="0"/>
            </a:br>
            <a:r>
              <a:rPr lang="en-US" sz="2800" dirty="0"/>
              <a:t>renatogroffe.medium.com</a:t>
            </a:r>
            <a:br>
              <a:rPr lang="en-US" sz="2800" dirty="0"/>
            </a:br>
            <a:endParaRPr lang="en-US" sz="2800" dirty="0"/>
          </a:p>
        </p:txBody>
      </p:sp>
      <p:pic>
        <p:nvPicPr>
          <p:cNvPr id="2" name="Picture 2" descr="http://www.codeisahighway.com/content/images/2015/10/MVP_Logo_Horizontal_Preferred_Cyan300_RGB_300ppi.png">
            <a:extLst>
              <a:ext uri="{FF2B5EF4-FFF2-40B4-BE49-F238E27FC236}">
                <a16:creationId xmlns:a16="http://schemas.microsoft.com/office/drawing/2014/main" id="{C729B841-1394-5612-EED8-6F974700ED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037" y="5920754"/>
            <a:ext cx="2052933" cy="828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Gráfico 2">
            <a:extLst>
              <a:ext uri="{FF2B5EF4-FFF2-40B4-BE49-F238E27FC236}">
                <a16:creationId xmlns:a16="http://schemas.microsoft.com/office/drawing/2014/main" id="{25EB85F4-3F83-1077-9F3F-A834A3CA77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89237" y="5920754"/>
            <a:ext cx="1135344" cy="940713"/>
          </a:xfrm>
          <a:prstGeom prst="rect">
            <a:avLst/>
          </a:prstGeom>
        </p:spPr>
      </p:pic>
      <p:pic>
        <p:nvPicPr>
          <p:cNvPr id="5" name="Imagem 4" descr="Uma imagem contendo desenho&#10;&#10;Descrição gerada automaticamente">
            <a:extLst>
              <a:ext uri="{FF2B5EF4-FFF2-40B4-BE49-F238E27FC236}">
                <a16:creationId xmlns:a16="http://schemas.microsoft.com/office/drawing/2014/main" id="{97CD0553-8D2A-10BE-B4AD-FDC32593B7E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0590" r="25492"/>
          <a:stretch/>
        </p:blipFill>
        <p:spPr>
          <a:xfrm>
            <a:off x="5485665" y="5920754"/>
            <a:ext cx="2752086" cy="899299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00CDBEA2-89BF-8049-A86C-0129543F675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85237" y="3040062"/>
            <a:ext cx="2286341" cy="2286341"/>
          </a:xfrm>
          <a:prstGeom prst="rect">
            <a:avLst/>
          </a:prstGeom>
        </p:spPr>
      </p:pic>
      <p:pic>
        <p:nvPicPr>
          <p:cNvPr id="7" name="Imagem 6" descr="Placa azul com letras brancas&#10;&#10;O conteúdo gerado por IA pode estar incorreto.">
            <a:extLst>
              <a:ext uri="{FF2B5EF4-FFF2-40B4-BE49-F238E27FC236}">
                <a16:creationId xmlns:a16="http://schemas.microsoft.com/office/drawing/2014/main" id="{70D55FA8-096D-4991-6806-CBD99F28117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84637" y="5620495"/>
            <a:ext cx="1240972" cy="1240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755950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C6F63B-1D8B-A529-CDB7-40D0E96E6C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A61C27-3C9C-6DC0-B419-C785F7A7B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 dirty="0" err="1">
                <a:solidFill>
                  <a:schemeClr val="accent3">
                    <a:lumMod val="75000"/>
                  </a:schemeClr>
                </a:solidFill>
              </a:rPr>
              <a:t>IAs</a:t>
            </a:r>
            <a:r>
              <a:rPr lang="pt-BR" sz="4000" dirty="0">
                <a:solidFill>
                  <a:schemeClr val="accent3">
                    <a:lumMod val="75000"/>
                  </a:schemeClr>
                </a:solidFill>
              </a:rPr>
              <a:t> + Bases de Dados Relacionais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0F660FD-3B5A-C01D-149F-68C78BD500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46237" y="1363662"/>
            <a:ext cx="8839199" cy="3447098"/>
          </a:xfrm>
        </p:spPr>
        <p:txBody>
          <a:bodyPr/>
          <a:lstStyle/>
          <a:p>
            <a:endParaRPr lang="pt-BR" dirty="0">
              <a:solidFill>
                <a:srgbClr val="494949"/>
              </a:solidFill>
            </a:endParaRPr>
          </a:p>
          <a:p>
            <a:endParaRPr lang="pt-BR" dirty="0">
              <a:solidFill>
                <a:srgbClr val="494949"/>
              </a:solidFill>
            </a:endParaRPr>
          </a:p>
          <a:p>
            <a:r>
              <a:rPr lang="pt-BR" dirty="0">
                <a:solidFill>
                  <a:srgbClr val="494949"/>
                </a:solidFill>
              </a:rPr>
              <a:t>E tudo isso</a:t>
            </a:r>
          </a:p>
          <a:p>
            <a:r>
              <a:rPr lang="pt-BR" dirty="0">
                <a:solidFill>
                  <a:srgbClr val="494949"/>
                </a:solidFill>
              </a:rPr>
              <a:t>sem transformações</a:t>
            </a:r>
          </a:p>
          <a:p>
            <a:r>
              <a:rPr lang="pt-BR" dirty="0">
                <a:solidFill>
                  <a:srgbClr val="494949"/>
                </a:solidFill>
              </a:rPr>
              <a:t>ou reprocessamentos?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E7FE21C-23ED-2BA3-51A6-A9328DC87F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4237" y="1744662"/>
            <a:ext cx="2210141" cy="2210141"/>
          </a:xfrm>
          <a:prstGeom prst="rect">
            <a:avLst/>
          </a:prstGeom>
        </p:spPr>
      </p:pic>
      <p:pic>
        <p:nvPicPr>
          <p:cNvPr id="8" name="Gráfico 7">
            <a:extLst>
              <a:ext uri="{FF2B5EF4-FFF2-40B4-BE49-F238E27FC236}">
                <a16:creationId xmlns:a16="http://schemas.microsoft.com/office/drawing/2014/main" id="{2B2546F3-687B-9399-84CA-2CD606D5A9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90239" y="3961825"/>
            <a:ext cx="1848278" cy="1848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023147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11A634-9519-2780-6ACB-CF732AEF55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2E9AA8-9E28-3EC2-B525-0C83B5D75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 dirty="0">
                <a:solidFill>
                  <a:schemeClr val="accent3">
                    <a:lumMod val="75000"/>
                  </a:schemeClr>
                </a:solidFill>
              </a:rPr>
              <a:t>Kernel </a:t>
            </a:r>
            <a:r>
              <a:rPr lang="pt-BR" sz="4000" dirty="0" err="1">
                <a:solidFill>
                  <a:schemeClr val="accent3">
                    <a:lumMod val="75000"/>
                  </a:schemeClr>
                </a:solidFill>
              </a:rPr>
              <a:t>Functions</a:t>
            </a:r>
            <a:r>
              <a:rPr lang="pt-BR" sz="4000" dirty="0">
                <a:solidFill>
                  <a:schemeClr val="accent3">
                    <a:lumMod val="75000"/>
                  </a:schemeClr>
                </a:solidFill>
              </a:rPr>
              <a:t>: uma alternativa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D21F132-E1F4-CB6D-974C-8F39CC9D93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439862"/>
            <a:ext cx="7391399" cy="4567404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Desenvolvimento de funções como </a:t>
            </a:r>
            <a:r>
              <a:rPr lang="pt-BR" sz="3200" b="1" dirty="0">
                <a:solidFill>
                  <a:srgbClr val="494949"/>
                </a:solidFill>
              </a:rPr>
              <a:t>plugins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Possibilidade de </a:t>
            </a:r>
            <a:r>
              <a:rPr lang="pt-BR" sz="3200" b="1" dirty="0">
                <a:solidFill>
                  <a:srgbClr val="494949"/>
                </a:solidFill>
              </a:rPr>
              <a:t>interação com múltiplas fontes de dados</a:t>
            </a:r>
            <a:r>
              <a:rPr lang="pt-BR" sz="3200" dirty="0">
                <a:solidFill>
                  <a:srgbClr val="494949"/>
                </a:solidFill>
              </a:rPr>
              <a:t> (bancos de dados, APIs)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b="1" dirty="0">
                <a:solidFill>
                  <a:srgbClr val="494949"/>
                </a:solidFill>
              </a:rPr>
              <a:t>Fácil integração e configuração</a:t>
            </a:r>
            <a:r>
              <a:rPr lang="pt-BR" sz="3200" dirty="0">
                <a:solidFill>
                  <a:srgbClr val="494949"/>
                </a:solidFill>
              </a:rPr>
              <a:t> com modelos de IA pré-existentes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CBBC7D6-F32E-AE83-858A-CC903E58E4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4237" y="1744662"/>
            <a:ext cx="2210141" cy="2210141"/>
          </a:xfrm>
          <a:prstGeom prst="rect">
            <a:avLst/>
          </a:prstGeom>
        </p:spPr>
      </p:pic>
      <p:pic>
        <p:nvPicPr>
          <p:cNvPr id="8" name="Gráfico 7">
            <a:extLst>
              <a:ext uri="{FF2B5EF4-FFF2-40B4-BE49-F238E27FC236}">
                <a16:creationId xmlns:a16="http://schemas.microsoft.com/office/drawing/2014/main" id="{7D2B4445-0BA1-3F99-4BAC-FE8A178FF8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90239" y="3961825"/>
            <a:ext cx="1848278" cy="1848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528403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991E6D-C941-E294-E355-C540673C95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0EE336-288B-B44F-71BC-95A061279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Observabilidade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+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Inteligências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Artificiais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38076C0-EA37-0E98-7695-6806EA3D1C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7002" y="1856033"/>
            <a:ext cx="7236635" cy="3927229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Soluções voltadas ao segmento de </a:t>
            </a:r>
            <a:r>
              <a:rPr lang="pt-BR" sz="3200" b="1" dirty="0">
                <a:solidFill>
                  <a:srgbClr val="494949"/>
                </a:solidFill>
              </a:rPr>
              <a:t>Inteligência Artificial</a:t>
            </a:r>
            <a:r>
              <a:rPr lang="pt-BR" sz="3200" dirty="0">
                <a:solidFill>
                  <a:srgbClr val="494949"/>
                </a:solidFill>
              </a:rPr>
              <a:t> como </a:t>
            </a:r>
            <a:r>
              <a:rPr lang="pt-BR" sz="3200" b="1" dirty="0" err="1">
                <a:solidFill>
                  <a:srgbClr val="494949"/>
                </a:solidFill>
              </a:rPr>
              <a:t>Semantic</a:t>
            </a:r>
            <a:r>
              <a:rPr lang="pt-BR" sz="3200" b="1" dirty="0">
                <a:solidFill>
                  <a:srgbClr val="494949"/>
                </a:solidFill>
              </a:rPr>
              <a:t> Kernel</a:t>
            </a:r>
            <a:r>
              <a:rPr lang="pt-BR" sz="3200" dirty="0">
                <a:solidFill>
                  <a:srgbClr val="494949"/>
                </a:solidFill>
              </a:rPr>
              <a:t> têm adotado o </a:t>
            </a:r>
            <a:r>
              <a:rPr lang="pt-BR" sz="3200" b="1" dirty="0" err="1">
                <a:solidFill>
                  <a:srgbClr val="494949"/>
                </a:solidFill>
              </a:rPr>
              <a:t>OpenTelemetry</a:t>
            </a:r>
            <a:r>
              <a:rPr lang="pt-BR" sz="3200" b="1" dirty="0">
                <a:solidFill>
                  <a:srgbClr val="494949"/>
                </a:solidFill>
              </a:rPr>
              <a:t> </a:t>
            </a:r>
            <a:r>
              <a:rPr lang="pt-BR" sz="3200" dirty="0">
                <a:solidFill>
                  <a:srgbClr val="494949"/>
                </a:solidFill>
              </a:rPr>
              <a:t>como padrão para </a:t>
            </a:r>
            <a:r>
              <a:rPr lang="pt-BR" sz="3200" b="1" dirty="0" err="1">
                <a:solidFill>
                  <a:srgbClr val="494949"/>
                </a:solidFill>
              </a:rPr>
              <a:t>Observabilidade</a:t>
            </a:r>
            <a:endParaRPr lang="pt-BR" sz="32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b="1" dirty="0">
                <a:solidFill>
                  <a:srgbClr val="494949"/>
                </a:solidFill>
              </a:rPr>
              <a:t>Traces</a:t>
            </a:r>
            <a:r>
              <a:rPr lang="pt-BR" sz="3200" dirty="0">
                <a:solidFill>
                  <a:srgbClr val="494949"/>
                </a:solidFill>
              </a:rPr>
              <a:t>, </a:t>
            </a:r>
            <a:r>
              <a:rPr lang="pt-BR" sz="3200" b="1" dirty="0">
                <a:solidFill>
                  <a:srgbClr val="494949"/>
                </a:solidFill>
              </a:rPr>
              <a:t>métricas</a:t>
            </a:r>
            <a:r>
              <a:rPr lang="pt-BR" sz="3200" dirty="0">
                <a:solidFill>
                  <a:srgbClr val="494949"/>
                </a:solidFill>
              </a:rPr>
              <a:t> e </a:t>
            </a:r>
            <a:r>
              <a:rPr lang="pt-BR" sz="3200" b="1" dirty="0">
                <a:solidFill>
                  <a:srgbClr val="494949"/>
                </a:solidFill>
              </a:rPr>
              <a:t>logs</a:t>
            </a:r>
            <a:r>
              <a:rPr lang="pt-BR" sz="3200" dirty="0">
                <a:solidFill>
                  <a:srgbClr val="494949"/>
                </a:solidFill>
              </a:rPr>
              <a:t> podem ser coletados com pouquíssimo esforço</a:t>
            </a:r>
          </a:p>
        </p:txBody>
      </p:sp>
      <p:pic>
        <p:nvPicPr>
          <p:cNvPr id="4" name="Imagem 3" descr="Ícone&#10;&#10;Descrição gerada automaticamente">
            <a:extLst>
              <a:ext uri="{FF2B5EF4-FFF2-40B4-BE49-F238E27FC236}">
                <a16:creationId xmlns:a16="http://schemas.microsoft.com/office/drawing/2014/main" id="{C6B3EC18-F79D-F633-1437-E6AAB0F126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9290" y="2148824"/>
            <a:ext cx="1598669" cy="1598669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4212C942-4FFF-7BEF-8DE1-A7C561D274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33037" y="2133714"/>
            <a:ext cx="1598669" cy="1598669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B7A53988-2D90-16D2-C26C-688E492428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48424" y="4030662"/>
            <a:ext cx="1428713" cy="14478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F9E2943A-5773-124F-7A93-364CC65A6B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07706" y="3954462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615778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C5FB06-9CC3-FB84-9826-FE40EA24A6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9CA01F-6E37-2284-78A6-794910C88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Observabilidade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+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Inteligências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Artificiais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F0EF7AC-7255-544F-25D6-8FBC2235C9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7002" y="1721052"/>
            <a:ext cx="7236635" cy="3484031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Fácil integração com </a:t>
            </a:r>
            <a:r>
              <a:rPr lang="pt-BR" sz="3200" b="1" dirty="0" err="1">
                <a:solidFill>
                  <a:srgbClr val="494949"/>
                </a:solidFill>
              </a:rPr>
              <a:t>Application</a:t>
            </a:r>
            <a:r>
              <a:rPr lang="pt-BR" sz="3200" b="1" dirty="0">
                <a:solidFill>
                  <a:srgbClr val="494949"/>
                </a:solidFill>
              </a:rPr>
              <a:t> Insights/Azure Monitor</a:t>
            </a:r>
            <a:r>
              <a:rPr lang="pt-BR" sz="3200" dirty="0">
                <a:solidFill>
                  <a:srgbClr val="494949"/>
                </a:solidFill>
              </a:rPr>
              <a:t>, </a:t>
            </a:r>
            <a:r>
              <a:rPr lang="pt-BR" sz="3200" b="1" dirty="0" err="1">
                <a:solidFill>
                  <a:srgbClr val="494949"/>
                </a:solidFill>
              </a:rPr>
              <a:t>Grafana</a:t>
            </a:r>
            <a:r>
              <a:rPr lang="pt-BR" sz="3200" dirty="0">
                <a:solidFill>
                  <a:srgbClr val="494949"/>
                </a:solidFill>
              </a:rPr>
              <a:t>, </a:t>
            </a:r>
            <a:r>
              <a:rPr lang="pt-BR" sz="3200" b="1" dirty="0" err="1">
                <a:solidFill>
                  <a:srgbClr val="494949"/>
                </a:solidFill>
              </a:rPr>
              <a:t>Elastic</a:t>
            </a:r>
            <a:r>
              <a:rPr lang="pt-BR" sz="3200" b="1" dirty="0">
                <a:solidFill>
                  <a:srgbClr val="494949"/>
                </a:solidFill>
              </a:rPr>
              <a:t> APM</a:t>
            </a:r>
            <a:r>
              <a:rPr lang="pt-BR" sz="3200" dirty="0">
                <a:solidFill>
                  <a:srgbClr val="494949"/>
                </a:solidFill>
              </a:rPr>
              <a:t>, </a:t>
            </a:r>
            <a:r>
              <a:rPr lang="pt-BR" sz="3200" b="1" dirty="0">
                <a:solidFill>
                  <a:srgbClr val="494949"/>
                </a:solidFill>
              </a:rPr>
              <a:t>Jaeger</a:t>
            </a:r>
            <a:r>
              <a:rPr lang="pt-BR" sz="3200" dirty="0">
                <a:solidFill>
                  <a:srgbClr val="494949"/>
                </a:solidFill>
              </a:rPr>
              <a:t>, </a:t>
            </a:r>
            <a:r>
              <a:rPr lang="pt-BR" sz="3200" b="1" dirty="0" err="1">
                <a:solidFill>
                  <a:srgbClr val="494949"/>
                </a:solidFill>
              </a:rPr>
              <a:t>ZipKin</a:t>
            </a:r>
            <a:r>
              <a:rPr lang="pt-BR" sz="3200" dirty="0">
                <a:solidFill>
                  <a:srgbClr val="494949"/>
                </a:solidFill>
              </a:rPr>
              <a:t>...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Cuidados como </a:t>
            </a:r>
            <a:r>
              <a:rPr lang="pt-BR" sz="3200" b="1" dirty="0" err="1">
                <a:solidFill>
                  <a:srgbClr val="494949"/>
                </a:solidFill>
              </a:rPr>
              <a:t>sampling</a:t>
            </a:r>
            <a:r>
              <a:rPr lang="pt-BR" sz="3200" dirty="0">
                <a:solidFill>
                  <a:srgbClr val="494949"/>
                </a:solidFill>
              </a:rPr>
              <a:t> são importantes, limitando o volume de dados a serem coletados</a:t>
            </a:r>
          </a:p>
        </p:txBody>
      </p:sp>
      <p:pic>
        <p:nvPicPr>
          <p:cNvPr id="4" name="Imagem 3" descr="Ícone&#10;&#10;Descrição gerada automaticamente">
            <a:extLst>
              <a:ext uri="{FF2B5EF4-FFF2-40B4-BE49-F238E27FC236}">
                <a16:creationId xmlns:a16="http://schemas.microsoft.com/office/drawing/2014/main" id="{533E91C8-6AD5-6896-CAD1-5192E28EC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9290" y="2148824"/>
            <a:ext cx="1598669" cy="1598669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B74D512D-D5AA-FA52-351B-F22C91F1DC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33037" y="2133714"/>
            <a:ext cx="1598669" cy="1598669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11CA41B4-4AFF-127C-C3AB-5C1EFC436B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48424" y="4030662"/>
            <a:ext cx="1428713" cy="14478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BB1027C9-2962-4479-2921-BDADF9D09EC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07706" y="3954462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419573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69409A-9A3F-AEE6-34D4-27BB84A1D1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8C8E1A-91E8-5E5E-DE93-DC792FDC0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Cybersecurity +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Inteligências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Artificiais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29BBF46-8D4C-041A-AB5D-3449073611F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7002" y="1921851"/>
            <a:ext cx="11887201" cy="2794611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Surgimento de </a:t>
            </a:r>
            <a:r>
              <a:rPr lang="pt-BR" sz="3200" b="1" dirty="0">
                <a:solidFill>
                  <a:srgbClr val="494949"/>
                </a:solidFill>
              </a:rPr>
              <a:t>novos tipos de ataques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494949"/>
                </a:solidFill>
              </a:rPr>
              <a:t>OWASP Top 10 for LLM Applications</a:t>
            </a:r>
            <a:r>
              <a:rPr lang="en-US" sz="3200" dirty="0">
                <a:solidFill>
                  <a:srgbClr val="494949"/>
                </a:solidFill>
              </a:rPr>
              <a:t>: </a:t>
            </a:r>
            <a:r>
              <a:rPr lang="en-US" sz="3200" dirty="0">
                <a:solidFill>
                  <a:srgbClr val="494949"/>
                </a:solidFill>
                <a:hlinkClick r:id="rId3"/>
              </a:rPr>
              <a:t>https://genai.owasp.org/</a:t>
            </a:r>
            <a:endParaRPr lang="pt-BR" sz="32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DC5CB487-6953-5102-2261-2559FA4AF8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9837" y="4856629"/>
            <a:ext cx="5306165" cy="1810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628397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5D98BA-88D4-9686-83A1-33083A248B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B8855D-185C-79EB-DF0D-2BAF797C5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455" y="296862"/>
            <a:ext cx="11889564" cy="917575"/>
          </a:xfrm>
        </p:spPr>
        <p:txBody>
          <a:bodyPr/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Certificações Gratuitas em Segurança</a:t>
            </a:r>
          </a:p>
        </p:txBody>
      </p:sp>
      <p:pic>
        <p:nvPicPr>
          <p:cNvPr id="6" name="Imagem 5" descr="Uma imagem contendo objeto, relógio, placar, lendo&#10;&#10;O conteúdo gerado por IA pode estar incorreto.">
            <a:extLst>
              <a:ext uri="{FF2B5EF4-FFF2-40B4-BE49-F238E27FC236}">
                <a16:creationId xmlns:a16="http://schemas.microsoft.com/office/drawing/2014/main" id="{816198DA-D23A-F5F1-B5BA-6881527B69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3724" y="3268662"/>
            <a:ext cx="2734883" cy="1033786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CDA55200-5982-7814-FA04-A1A16BA7E4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868" y="1145975"/>
            <a:ext cx="3733800" cy="5551688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AD0D2A02-2065-7D30-E7C8-02E5B86E38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18037" y="1092345"/>
            <a:ext cx="3810000" cy="5622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374612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1F0DBF-BD4E-6DAE-837D-E46B13C909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5A7002-427A-71D8-BAD2-58167C25E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455" y="296862"/>
            <a:ext cx="11889564" cy="917575"/>
          </a:xfrm>
        </p:spPr>
        <p:txBody>
          <a:bodyPr/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Certificações Gratuitas em Segurança</a:t>
            </a:r>
          </a:p>
        </p:txBody>
      </p:sp>
      <p:sp>
        <p:nvSpPr>
          <p:cNvPr id="4" name="Espaço Reservado para Texto 2">
            <a:extLst>
              <a:ext uri="{FF2B5EF4-FFF2-40B4-BE49-F238E27FC236}">
                <a16:creationId xmlns:a16="http://schemas.microsoft.com/office/drawing/2014/main" id="{758A9D83-AE48-BE20-D9E2-76201007E99D}"/>
              </a:ext>
            </a:extLst>
          </p:cNvPr>
          <p:cNvSpPr>
            <a:spLocks noGrp="1"/>
          </p:cNvSpPr>
          <p:nvPr/>
        </p:nvSpPr>
        <p:spPr>
          <a:xfrm>
            <a:off x="1227137" y="3878262"/>
            <a:ext cx="9982201" cy="683264"/>
          </a:xfrm>
          <a:prstGeom prst="rect">
            <a:avLst/>
          </a:prstGeom>
          <a:solidFill>
            <a:schemeClr val="tx1">
              <a:lumMod val="50000"/>
            </a:schemeClr>
          </a:solidFill>
        </p:spPr>
        <p:txBody>
          <a:bodyPr vert="horz" wrap="square" lIns="146304" tIns="91440" rIns="146304" bIns="9144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4000" kern="1200" spc="0" baseline="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3600" b="1" dirty="0">
                <a:solidFill>
                  <a:schemeClr val="bg1"/>
                </a:solidFill>
              </a:rPr>
              <a:t>www.apisecuniversity.com/#courses</a:t>
            </a:r>
            <a:endParaRPr lang="pt-BR" sz="3200" b="1" dirty="0">
              <a:solidFill>
                <a:schemeClr val="bg1"/>
              </a:solidFill>
            </a:endParaRPr>
          </a:p>
        </p:txBody>
      </p:sp>
      <p:pic>
        <p:nvPicPr>
          <p:cNvPr id="6" name="Imagem 5" descr="Uma imagem contendo objeto, relógio, placar, lendo&#10;&#10;O conteúdo gerado por IA pode estar incorreto.">
            <a:extLst>
              <a:ext uri="{FF2B5EF4-FFF2-40B4-BE49-F238E27FC236}">
                <a16:creationId xmlns:a16="http://schemas.microsoft.com/office/drawing/2014/main" id="{DCEC77E4-C47C-D0CD-31A6-5C8058A169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3237" y="4852294"/>
            <a:ext cx="4326096" cy="1635264"/>
          </a:xfrm>
          <a:prstGeom prst="rect">
            <a:avLst/>
          </a:prstGeom>
        </p:spPr>
      </p:pic>
      <p:pic>
        <p:nvPicPr>
          <p:cNvPr id="9" name="Imagem 8" descr="Código QR&#10;&#10;O conteúdo gerado por IA pode estar incorreto.">
            <a:extLst>
              <a:ext uri="{FF2B5EF4-FFF2-40B4-BE49-F238E27FC236}">
                <a16:creationId xmlns:a16="http://schemas.microsoft.com/office/drawing/2014/main" id="{A6D4ED6D-EBA3-31B8-1946-B9FB8B9FB2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2160" y="1214437"/>
            <a:ext cx="2508250" cy="250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685113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D292B1-B4C6-7584-5A97-F67D4E4FB6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716102-6FB7-5680-B76A-95E04F2C5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Docker + IA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A101766-9B3D-4F0F-0ABA-7FF9DA47663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7002" y="1921851"/>
            <a:ext cx="11887201" cy="1711238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b="1" dirty="0">
                <a:solidFill>
                  <a:srgbClr val="494949"/>
                </a:solidFill>
              </a:rPr>
              <a:t>Docker </a:t>
            </a:r>
            <a:r>
              <a:rPr lang="pt-BR" sz="3200" b="1" dirty="0" err="1">
                <a:solidFill>
                  <a:srgbClr val="494949"/>
                </a:solidFill>
              </a:rPr>
              <a:t>GenAI</a:t>
            </a:r>
            <a:r>
              <a:rPr lang="pt-BR" sz="3200" b="1" dirty="0">
                <a:solidFill>
                  <a:srgbClr val="494949"/>
                </a:solidFill>
              </a:rPr>
              <a:t> </a:t>
            </a:r>
            <a:r>
              <a:rPr lang="pt-BR" sz="3200" b="1" dirty="0" err="1">
                <a:solidFill>
                  <a:srgbClr val="494949"/>
                </a:solidFill>
              </a:rPr>
              <a:t>Catalog</a:t>
            </a:r>
            <a:r>
              <a:rPr lang="pt-BR" sz="3200" dirty="0">
                <a:solidFill>
                  <a:srgbClr val="494949"/>
                </a:solidFill>
              </a:rPr>
              <a:t>:</a:t>
            </a:r>
            <a:r>
              <a:rPr lang="pt-BR" sz="3200" b="1" dirty="0">
                <a:solidFill>
                  <a:srgbClr val="494949"/>
                </a:solidFill>
              </a:rPr>
              <a:t> </a:t>
            </a:r>
            <a:r>
              <a:rPr lang="pt-BR" sz="3200" dirty="0">
                <a:solidFill>
                  <a:srgbClr val="494949"/>
                </a:solidFill>
                <a:hlinkClick r:id="rId3"/>
              </a:rPr>
              <a:t>https://hub.docker.com/catalogs/gen-ai</a:t>
            </a:r>
            <a:r>
              <a:rPr lang="pt-BR" sz="3200" b="1" dirty="0">
                <a:solidFill>
                  <a:srgbClr val="494949"/>
                </a:solidFill>
              </a:rPr>
              <a:t>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494949"/>
                </a:solidFill>
              </a:rPr>
              <a:t>Docker Model Runner</a:t>
            </a:r>
            <a:r>
              <a:rPr lang="en-US" sz="3200" dirty="0">
                <a:solidFill>
                  <a:srgbClr val="494949"/>
                </a:solidFill>
              </a:rPr>
              <a:t> (Beta)</a:t>
            </a:r>
            <a:endParaRPr lang="pt-BR" sz="3200" dirty="0">
              <a:solidFill>
                <a:srgbClr val="494949"/>
              </a:solidFill>
            </a:endParaRPr>
          </a:p>
        </p:txBody>
      </p:sp>
      <p:pic>
        <p:nvPicPr>
          <p:cNvPr id="4" name="Gráfico 9">
            <a:extLst>
              <a:ext uri="{FF2B5EF4-FFF2-40B4-BE49-F238E27FC236}">
                <a16:creationId xmlns:a16="http://schemas.microsoft.com/office/drawing/2014/main" id="{039ADA9E-A850-19A8-023E-6230D069E7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51437" y="4335462"/>
            <a:ext cx="2436278" cy="1923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270287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4BF2A1-7C95-44D6-AC8C-A91F972264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0EE2E4-E25E-5CE6-3AE4-62DEC3788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Exemplos práticos</a:t>
            </a:r>
          </a:p>
        </p:txBody>
      </p:sp>
      <p:sp>
        <p:nvSpPr>
          <p:cNvPr id="4" name="Espaço Reservado para Texto 2">
            <a:extLst>
              <a:ext uri="{FF2B5EF4-FFF2-40B4-BE49-F238E27FC236}">
                <a16:creationId xmlns:a16="http://schemas.microsoft.com/office/drawing/2014/main" id="{4404DD94-A285-751D-0236-B2AF1E50CAE5}"/>
              </a:ext>
            </a:extLst>
          </p:cNvPr>
          <p:cNvSpPr>
            <a:spLocks noGrp="1"/>
          </p:cNvSpPr>
          <p:nvPr/>
        </p:nvSpPr>
        <p:spPr>
          <a:xfrm>
            <a:off x="1227137" y="3617497"/>
            <a:ext cx="9982201" cy="517065"/>
          </a:xfrm>
          <a:prstGeom prst="rect">
            <a:avLst/>
          </a:prstGeom>
          <a:solidFill>
            <a:schemeClr val="tx1">
              <a:lumMod val="50000"/>
            </a:schemeClr>
          </a:solidFill>
        </p:spPr>
        <p:txBody>
          <a:bodyPr vert="horz" wrap="square" lIns="146304" tIns="91440" rIns="146304" bIns="9144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4000" kern="1200" spc="0" baseline="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2400" b="1" dirty="0">
                <a:solidFill>
                  <a:schemeClr val="bg1"/>
                </a:solidFill>
              </a:rPr>
              <a:t>https://github.com/renatogroffe/semantickernel-dbs_agentcon2025-sp</a:t>
            </a:r>
            <a:endParaRPr lang="pt-BR" sz="2000" b="1" dirty="0">
              <a:solidFill>
                <a:schemeClr val="bg1"/>
              </a:solidFill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A5C2835-FF83-97E6-CE58-576888015C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9037" y="4471396"/>
            <a:ext cx="2133941" cy="2133941"/>
          </a:xfrm>
          <a:prstGeom prst="rect">
            <a:avLst/>
          </a:prstGeom>
        </p:spPr>
      </p:pic>
      <p:pic>
        <p:nvPicPr>
          <p:cNvPr id="6" name="Imagem 5" descr="Código QR&#10;&#10;O conteúdo gerado por IA pode estar incorreto.">
            <a:extLst>
              <a:ext uri="{FF2B5EF4-FFF2-40B4-BE49-F238E27FC236}">
                <a16:creationId xmlns:a16="http://schemas.microsoft.com/office/drawing/2014/main" id="{E25A6738-6597-8A90-B1D4-5F60B4D13A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3337" y="1239070"/>
            <a:ext cx="220980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124510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59E9C373-531D-64A4-1BA4-DB9C5BC7D5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655" y="0"/>
            <a:ext cx="10603165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924466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01916" y="1135062"/>
            <a:ext cx="7692721" cy="58674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Microsoft Most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Valuable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Professional (MVP)</a:t>
            </a:r>
          </a:p>
          <a:p>
            <a:pPr>
              <a:lnSpc>
                <a:spcPct val="100000"/>
              </a:lnSpc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Docker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Captain</a:t>
            </a:r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APIsec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U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Ambassador</a:t>
            </a:r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Multi-Plataform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Technical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Audience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Contributor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(MTAC)</a:t>
            </a:r>
          </a:p>
          <a:p>
            <a:pPr>
              <a:lnSpc>
                <a:spcPct val="100000"/>
              </a:lnSpc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Arquiteto de Soluções/Software</a:t>
            </a:r>
          </a:p>
          <a:p>
            <a:pPr>
              <a:lnSpc>
                <a:spcPct val="100000"/>
              </a:lnSpc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+20 anos de experiência na área de Tecnologia</a:t>
            </a:r>
          </a:p>
          <a:p>
            <a:pPr>
              <a:lnSpc>
                <a:spcPct val="100000"/>
              </a:lnSpc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Community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Leader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Autor Técnico e Palestrante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50837" y="36366"/>
            <a:ext cx="5541788" cy="1174896"/>
          </a:xfrm>
        </p:spPr>
        <p:txBody>
          <a:bodyPr anchor="ctr">
            <a:normAutofit/>
          </a:bodyPr>
          <a:lstStyle/>
          <a:p>
            <a:pPr algn="l"/>
            <a:r>
              <a:rPr lang="pt-PT" sz="4488" b="1" dirty="0">
                <a:solidFill>
                  <a:schemeClr val="bg2">
                    <a:lumMod val="25000"/>
                  </a:schemeClr>
                </a:solidFill>
              </a:rPr>
              <a:t>Renato Groffe</a:t>
            </a:r>
          </a:p>
        </p:txBody>
      </p:sp>
      <p:sp>
        <p:nvSpPr>
          <p:cNvPr id="17" name="Content Placeholder 1"/>
          <p:cNvSpPr txBox="1">
            <a:spLocks/>
          </p:cNvSpPr>
          <p:nvPr/>
        </p:nvSpPr>
        <p:spPr>
          <a:xfrm>
            <a:off x="883" y="6589794"/>
            <a:ext cx="12434710" cy="415870"/>
          </a:xfrm>
          <a:prstGeom prst="rect">
            <a:avLst/>
          </a:prstGeom>
          <a:solidFill>
            <a:srgbClr val="292929"/>
          </a:solidFill>
        </p:spPr>
        <p:txBody>
          <a:bodyPr vert="horz" lIns="93247" tIns="46623" rIns="93247" bIns="46623" rtlCol="0">
            <a:noAutofit/>
          </a:bodyPr>
          <a:lstStyle>
            <a:lvl1pPr marL="342900" indent="-3429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742950" indent="-28575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pt-BR" sz="1836" spc="300" dirty="0">
                <a:solidFill>
                  <a:schemeClr val="bg1"/>
                </a:solidFill>
              </a:rPr>
              <a:t>https://renatogroffe.medium.com</a:t>
            </a: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F16374F2-EFE7-4775-AD13-95766DD404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8614" y="472111"/>
            <a:ext cx="2064045" cy="2290202"/>
          </a:xfrm>
          <a:prstGeom prst="rect">
            <a:avLst/>
          </a:prstGeom>
        </p:spPr>
      </p:pic>
      <p:pic>
        <p:nvPicPr>
          <p:cNvPr id="9" name="Picture 2" descr="http://www.codeisahighway.com/content/images/2015/10/MVP_Logo_Horizontal_Preferred_Cyan300_RGB_300ppi.png">
            <a:extLst>
              <a:ext uri="{FF2B5EF4-FFF2-40B4-BE49-F238E27FC236}">
                <a16:creationId xmlns:a16="http://schemas.microsoft.com/office/drawing/2014/main" id="{C942EB67-E85D-42B0-8C54-899E7CBFA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9726" y="3083121"/>
            <a:ext cx="2052933" cy="828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 descr="Placa branca com texto preto sobre fundo azul&#10;&#10;Descrição gerada automaticamente">
            <a:extLst>
              <a:ext uri="{FF2B5EF4-FFF2-40B4-BE49-F238E27FC236}">
                <a16:creationId xmlns:a16="http://schemas.microsoft.com/office/drawing/2014/main" id="{A06A382F-CB5E-49D3-A714-BF89782F31D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0933" y="4142337"/>
            <a:ext cx="1403451" cy="1403451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F1C07B8D-D885-A29F-54DF-949F736538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79155" y="4836355"/>
            <a:ext cx="1600799" cy="1600799"/>
          </a:xfrm>
          <a:prstGeom prst="rect">
            <a:avLst/>
          </a:prstGeom>
        </p:spPr>
      </p:pic>
      <p:pic>
        <p:nvPicPr>
          <p:cNvPr id="7" name="Imagem 6" descr="Placa azul com letras brancas&#10;&#10;O conteúdo gerado por IA pode estar incorreto.">
            <a:extLst>
              <a:ext uri="{FF2B5EF4-FFF2-40B4-BE49-F238E27FC236}">
                <a16:creationId xmlns:a16="http://schemas.microsoft.com/office/drawing/2014/main" id="{CAB713EA-9E3B-51D0-845C-81E073A9D4D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05735" y="3702897"/>
            <a:ext cx="1699365" cy="1699365"/>
          </a:xfrm>
          <a:prstGeom prst="rect">
            <a:avLst/>
          </a:prstGeom>
        </p:spPr>
      </p:pic>
      <p:pic>
        <p:nvPicPr>
          <p:cNvPr id="8" name="Imagem 7" descr="Código QR&#10;&#10;O conteúdo gerado por IA pode estar incorreto.">
            <a:extLst>
              <a:ext uri="{FF2B5EF4-FFF2-40B4-BE49-F238E27FC236}">
                <a16:creationId xmlns:a16="http://schemas.microsoft.com/office/drawing/2014/main" id="{A34DD808-8EF3-F69C-34FC-10308833E48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18719" y="4407456"/>
            <a:ext cx="2029698" cy="2029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081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Agrupar 8"/>
          <p:cNvGrpSpPr/>
          <p:nvPr/>
        </p:nvGrpSpPr>
        <p:grpSpPr>
          <a:xfrm>
            <a:off x="0" y="0"/>
            <a:ext cx="12436475" cy="7078662"/>
            <a:chOff x="0" y="5843723"/>
            <a:chExt cx="12436475" cy="1150802"/>
          </a:xfrm>
        </p:grpSpPr>
        <p:sp>
          <p:nvSpPr>
            <p:cNvPr id="7" name="Retângulo 6"/>
            <p:cNvSpPr/>
            <p:nvPr/>
          </p:nvSpPr>
          <p:spPr bwMode="auto">
            <a:xfrm>
              <a:off x="0" y="5854505"/>
              <a:ext cx="12436475" cy="1140020"/>
            </a:xfrm>
            <a:prstGeom prst="rect">
              <a:avLst/>
            </a:prstGeom>
            <a:solidFill>
              <a:srgbClr val="292929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E4A19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Retângulo 7"/>
            <p:cNvSpPr/>
            <p:nvPr/>
          </p:nvSpPr>
          <p:spPr bwMode="auto">
            <a:xfrm>
              <a:off x="0" y="5843723"/>
              <a:ext cx="12436475" cy="10782"/>
            </a:xfrm>
            <a:prstGeom prst="rect">
              <a:avLst/>
            </a:prstGeom>
            <a:solidFill>
              <a:srgbClr val="FF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E4A19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250825" y="5169852"/>
            <a:ext cx="11934824" cy="627864"/>
          </a:xfrm>
        </p:spPr>
        <p:txBody>
          <a:bodyPr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2" name="Título 3">
            <a:extLst>
              <a:ext uri="{FF2B5EF4-FFF2-40B4-BE49-F238E27FC236}">
                <a16:creationId xmlns:a16="http://schemas.microsoft.com/office/drawing/2014/main" id="{1581A68B-F4F2-4842-B63E-4808CD8AE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9837" y="2883852"/>
            <a:ext cx="4876800" cy="1181862"/>
          </a:xfrm>
        </p:spPr>
        <p:txBody>
          <a:bodyPr/>
          <a:lstStyle/>
          <a:p>
            <a:r>
              <a:rPr lang="pt-BR" dirty="0"/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2082168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Conteúdos desta apresentação</a:t>
            </a:r>
          </a:p>
        </p:txBody>
      </p:sp>
      <p:sp>
        <p:nvSpPr>
          <p:cNvPr id="4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/>
        </p:nvSpPr>
        <p:spPr>
          <a:xfrm>
            <a:off x="1227137" y="3617497"/>
            <a:ext cx="9982201" cy="517065"/>
          </a:xfrm>
          <a:prstGeom prst="rect">
            <a:avLst/>
          </a:prstGeom>
          <a:solidFill>
            <a:schemeClr val="tx1">
              <a:lumMod val="50000"/>
            </a:schemeClr>
          </a:solidFill>
        </p:spPr>
        <p:txBody>
          <a:bodyPr vert="horz" wrap="square" lIns="146304" tIns="91440" rIns="146304" bIns="9144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4000" kern="1200" spc="0" baseline="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2400" b="1" dirty="0">
                <a:solidFill>
                  <a:schemeClr val="bg1"/>
                </a:solidFill>
              </a:rPr>
              <a:t>https://github.com/renatogroffe/semantickernel-dbs_agentcon2025-sp</a:t>
            </a:r>
            <a:endParaRPr lang="pt-BR" sz="2000" b="1" dirty="0">
              <a:solidFill>
                <a:schemeClr val="bg1"/>
              </a:solidFill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B96DC3D-E751-7055-A738-592021F5C1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9037" y="4471396"/>
            <a:ext cx="2133941" cy="2133941"/>
          </a:xfrm>
          <a:prstGeom prst="rect">
            <a:avLst/>
          </a:prstGeom>
        </p:spPr>
      </p:pic>
      <p:pic>
        <p:nvPicPr>
          <p:cNvPr id="6" name="Imagem 5" descr="Código QR&#10;&#10;O conteúdo gerado por IA pode estar incorreto.">
            <a:extLst>
              <a:ext uri="{FF2B5EF4-FFF2-40B4-BE49-F238E27FC236}">
                <a16:creationId xmlns:a16="http://schemas.microsoft.com/office/drawing/2014/main" id="{5C554EE6-B498-46B9-A574-A329229215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3337" y="1239070"/>
            <a:ext cx="220980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717939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Agenda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439862"/>
            <a:ext cx="11810999" cy="1711238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 err="1">
                <a:solidFill>
                  <a:srgbClr val="494949"/>
                </a:solidFill>
              </a:rPr>
              <a:t>Semantic</a:t>
            </a:r>
            <a:r>
              <a:rPr lang="pt-BR" sz="3200" dirty="0">
                <a:solidFill>
                  <a:srgbClr val="494949"/>
                </a:solidFill>
              </a:rPr>
              <a:t> Kernel: uma visão geral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 err="1">
                <a:solidFill>
                  <a:srgbClr val="494949"/>
                </a:solidFill>
              </a:rPr>
              <a:t>IAs</a:t>
            </a:r>
            <a:r>
              <a:rPr lang="pt-BR" sz="3200" dirty="0">
                <a:solidFill>
                  <a:srgbClr val="494949"/>
                </a:solidFill>
              </a:rPr>
              <a:t> generativas + Bancos de Dados Transacionais: desafios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Exemplos práticos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547BB14-A8D0-73DD-8D77-4DE56CDD25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9037" y="3954462"/>
            <a:ext cx="2133941" cy="2133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390694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 dirty="0" err="1">
                <a:solidFill>
                  <a:schemeClr val="accent3">
                    <a:lumMod val="75000"/>
                  </a:schemeClr>
                </a:solidFill>
              </a:rPr>
              <a:t>Semantic</a:t>
            </a:r>
            <a:r>
              <a:rPr lang="pt-BR" sz="4000" dirty="0">
                <a:solidFill>
                  <a:schemeClr val="accent3">
                    <a:lumMod val="75000"/>
                  </a:schemeClr>
                </a:solidFill>
              </a:rPr>
              <a:t> Kernel: uma visão geral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439863"/>
            <a:ext cx="9296399" cy="4876800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600" b="1" dirty="0" err="1">
                <a:solidFill>
                  <a:srgbClr val="494949"/>
                </a:solidFill>
              </a:rPr>
              <a:t>Development</a:t>
            </a:r>
            <a:r>
              <a:rPr lang="pt-BR" sz="2600" b="1" dirty="0">
                <a:solidFill>
                  <a:srgbClr val="494949"/>
                </a:solidFill>
              </a:rPr>
              <a:t> Kit</a:t>
            </a:r>
            <a:r>
              <a:rPr lang="pt-BR" sz="2600" dirty="0">
                <a:solidFill>
                  <a:srgbClr val="494949"/>
                </a:solidFill>
              </a:rPr>
              <a:t> para </a:t>
            </a:r>
            <a:r>
              <a:rPr lang="pt-BR" sz="2600" b="1" dirty="0">
                <a:solidFill>
                  <a:srgbClr val="494949"/>
                </a:solidFill>
              </a:rPr>
              <a:t>facilitar a integração com agentes e modelos de IA</a:t>
            </a:r>
          </a:p>
          <a:p>
            <a:endParaRPr lang="pt-BR" sz="26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600" dirty="0">
                <a:solidFill>
                  <a:srgbClr val="494949"/>
                </a:solidFill>
              </a:rPr>
              <a:t>Suporte ao desenvolvimento de </a:t>
            </a:r>
            <a:r>
              <a:rPr lang="pt-BR" sz="2600" b="1" dirty="0">
                <a:solidFill>
                  <a:srgbClr val="494949"/>
                </a:solidFill>
              </a:rPr>
              <a:t>plugins</a:t>
            </a:r>
            <a:r>
              <a:rPr lang="pt-BR" sz="2600" dirty="0">
                <a:solidFill>
                  <a:srgbClr val="494949"/>
                </a:solidFill>
              </a:rPr>
              <a:t>, trazendo uma maior </a:t>
            </a:r>
            <a:r>
              <a:rPr lang="pt-BR" sz="2600" b="1" dirty="0">
                <a:solidFill>
                  <a:srgbClr val="494949"/>
                </a:solidFill>
              </a:rPr>
              <a:t>extensibilidade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6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600" b="1" dirty="0">
                <a:solidFill>
                  <a:srgbClr val="494949"/>
                </a:solidFill>
              </a:rPr>
              <a:t>Open </a:t>
            </a:r>
            <a:r>
              <a:rPr lang="pt-BR" sz="2600" b="1" dirty="0" err="1">
                <a:solidFill>
                  <a:srgbClr val="494949"/>
                </a:solidFill>
              </a:rPr>
              <a:t>source</a:t>
            </a:r>
            <a:r>
              <a:rPr lang="pt-BR" sz="2600" b="1" dirty="0">
                <a:solidFill>
                  <a:srgbClr val="494949"/>
                </a:solidFill>
              </a:rPr>
              <a:t>, </a:t>
            </a:r>
            <a:r>
              <a:rPr lang="pt-BR" sz="2600" dirty="0">
                <a:solidFill>
                  <a:srgbClr val="494949"/>
                </a:solidFill>
              </a:rPr>
              <a:t>mantido pela Microsoft</a:t>
            </a:r>
            <a:endParaRPr lang="pt-BR" sz="26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6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600" dirty="0">
                <a:solidFill>
                  <a:srgbClr val="494949"/>
                </a:solidFill>
              </a:rPr>
              <a:t>Bibliotecas mais estáveis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6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600" dirty="0">
                <a:solidFill>
                  <a:srgbClr val="494949"/>
                </a:solidFill>
              </a:rPr>
              <a:t>Site: </a:t>
            </a:r>
            <a:r>
              <a:rPr lang="pt-BR" sz="2600" dirty="0">
                <a:solidFill>
                  <a:srgbClr val="494949"/>
                </a:solidFill>
                <a:hlinkClick r:id="rId3"/>
              </a:rPr>
              <a:t>https://learn.microsoft.com/en-us/semantic-kernel/overview/</a:t>
            </a:r>
            <a:endParaRPr lang="pt-BR" sz="26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600" dirty="0">
              <a:solidFill>
                <a:srgbClr val="494949"/>
              </a:solidFill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63C2B7E-E251-366B-13A8-806F24F029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47237" y="2735262"/>
            <a:ext cx="2133941" cy="2133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120420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85A3A8-3210-33A6-A0B2-8A4F454C9D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6475A5-3AAF-EC4D-77A8-162716C7F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 dirty="0" err="1">
                <a:solidFill>
                  <a:schemeClr val="accent3">
                    <a:lumMod val="75000"/>
                  </a:schemeClr>
                </a:solidFill>
              </a:rPr>
              <a:t>Semantic</a:t>
            </a:r>
            <a:r>
              <a:rPr lang="pt-BR" sz="4000" dirty="0">
                <a:solidFill>
                  <a:schemeClr val="accent3">
                    <a:lumMod val="75000"/>
                  </a:schemeClr>
                </a:solidFill>
              </a:rPr>
              <a:t> Kernel: uma visão geral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CA3E14B-4F4F-F7C4-ECF1-B8A9042682B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439862"/>
            <a:ext cx="8839199" cy="3139321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Procura ser </a:t>
            </a:r>
            <a:r>
              <a:rPr lang="pt-BR" sz="3200" b="1" dirty="0">
                <a:solidFill>
                  <a:srgbClr val="494949"/>
                </a:solidFill>
              </a:rPr>
              <a:t>uma opção mais extensível</a:t>
            </a:r>
            <a:r>
              <a:rPr lang="pt-BR" sz="3200" dirty="0">
                <a:solidFill>
                  <a:srgbClr val="494949"/>
                </a:solidFill>
              </a:rPr>
              <a:t> em relação ao </a:t>
            </a:r>
            <a:r>
              <a:rPr lang="pt-BR" sz="3200" b="1" dirty="0" err="1">
                <a:solidFill>
                  <a:srgbClr val="494949"/>
                </a:solidFill>
              </a:rPr>
              <a:t>LangChain</a:t>
            </a:r>
            <a:endParaRPr lang="pt-BR" sz="32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 err="1">
                <a:solidFill>
                  <a:srgbClr val="494949"/>
                </a:solidFill>
              </a:rPr>
              <a:t>Stacks</a:t>
            </a:r>
            <a:r>
              <a:rPr lang="pt-BR" sz="3200" dirty="0">
                <a:solidFill>
                  <a:srgbClr val="494949"/>
                </a:solidFill>
              </a:rPr>
              <a:t> suportadas atualmente (</a:t>
            </a:r>
            <a:r>
              <a:rPr lang="pt-BR" sz="3200" b="1" dirty="0">
                <a:solidFill>
                  <a:srgbClr val="494949"/>
                </a:solidFill>
              </a:rPr>
              <a:t>de forma oficial</a:t>
            </a:r>
            <a:r>
              <a:rPr lang="pt-BR" sz="3200" dirty="0">
                <a:solidFill>
                  <a:srgbClr val="494949"/>
                </a:solidFill>
              </a:rPr>
              <a:t>): </a:t>
            </a:r>
            <a:r>
              <a:rPr lang="pt-BR" sz="3200" b="1" dirty="0">
                <a:solidFill>
                  <a:srgbClr val="494949"/>
                </a:solidFill>
              </a:rPr>
              <a:t>.NET/C#, Java</a:t>
            </a:r>
            <a:r>
              <a:rPr lang="pt-BR" sz="3200" dirty="0">
                <a:solidFill>
                  <a:srgbClr val="494949"/>
                </a:solidFill>
              </a:rPr>
              <a:t> e </a:t>
            </a:r>
            <a:r>
              <a:rPr lang="pt-BR" sz="3200" b="1" dirty="0">
                <a:solidFill>
                  <a:srgbClr val="494949"/>
                </a:solidFill>
              </a:rPr>
              <a:t>Python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F4AD044-F480-A401-3659-8C93CB7F02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3785" y="4688888"/>
            <a:ext cx="1620273" cy="1620273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AF79F6EE-0213-21AC-F53B-BF09ABD92D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8349" y="4379675"/>
            <a:ext cx="1039068" cy="1904957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63EDC1EA-0CF9-A0B6-3FBF-35D70E64EA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20043" y="4530124"/>
            <a:ext cx="1831944" cy="2015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047112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E5D304-C1C3-A9F2-91CC-277EAE88C4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5E8988-09D0-C9B7-84AB-297631F84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 dirty="0" err="1">
                <a:solidFill>
                  <a:schemeClr val="accent3">
                    <a:lumMod val="75000"/>
                  </a:schemeClr>
                </a:solidFill>
              </a:rPr>
              <a:t>Semantic</a:t>
            </a:r>
            <a:r>
              <a:rPr lang="pt-BR" sz="4000" dirty="0">
                <a:solidFill>
                  <a:schemeClr val="accent3">
                    <a:lumMod val="75000"/>
                  </a:schemeClr>
                </a:solidFill>
              </a:rPr>
              <a:t> Kernel: uma visão geral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6272A72-3869-A570-5E0A-C16B44E561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439862"/>
            <a:ext cx="8839199" cy="1612749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b="1" dirty="0" err="1">
                <a:solidFill>
                  <a:srgbClr val="494949"/>
                </a:solidFill>
              </a:rPr>
              <a:t>Connectors</a:t>
            </a:r>
            <a:r>
              <a:rPr lang="pt-BR" sz="3200" dirty="0">
                <a:solidFill>
                  <a:srgbClr val="494949"/>
                </a:solidFill>
              </a:rPr>
              <a:t> integrando com múltiplas soluções: </a:t>
            </a:r>
            <a:r>
              <a:rPr lang="pt-BR" sz="3200" b="1" dirty="0">
                <a:solidFill>
                  <a:srgbClr val="494949"/>
                </a:solidFill>
              </a:rPr>
              <a:t>OpenAI</a:t>
            </a:r>
            <a:r>
              <a:rPr lang="pt-BR" sz="3200" dirty="0">
                <a:solidFill>
                  <a:srgbClr val="494949"/>
                </a:solidFill>
              </a:rPr>
              <a:t>,</a:t>
            </a:r>
            <a:r>
              <a:rPr lang="pt-BR" sz="3200" b="1" dirty="0">
                <a:solidFill>
                  <a:srgbClr val="494949"/>
                </a:solidFill>
              </a:rPr>
              <a:t> Azure OpenAI</a:t>
            </a:r>
            <a:r>
              <a:rPr lang="pt-BR" sz="3200" dirty="0">
                <a:solidFill>
                  <a:srgbClr val="494949"/>
                </a:solidFill>
              </a:rPr>
              <a:t>, </a:t>
            </a:r>
            <a:r>
              <a:rPr lang="pt-BR" sz="3200" b="1" dirty="0" err="1">
                <a:solidFill>
                  <a:srgbClr val="494949"/>
                </a:solidFill>
              </a:rPr>
              <a:t>Ollama</a:t>
            </a:r>
            <a:r>
              <a:rPr lang="pt-BR" sz="3200" b="1" dirty="0">
                <a:solidFill>
                  <a:srgbClr val="494949"/>
                </a:solidFill>
              </a:rPr>
              <a:t>...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04E7250D-3C6A-CCF2-1C17-68BC027DBF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8837" y="4113347"/>
            <a:ext cx="1529963" cy="1550403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D8A88D22-FB43-F843-4FBD-7A422BE211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3637" y="3802062"/>
            <a:ext cx="1905001" cy="1905001"/>
          </a:xfrm>
          <a:prstGeom prst="rect">
            <a:avLst/>
          </a:prstGeom>
        </p:spPr>
      </p:pic>
      <p:pic>
        <p:nvPicPr>
          <p:cNvPr id="11" name="Imagem 10" descr="Desenho de uma pessoa&#10;&#10;Descrição gerada automaticamente com confiança baixa">
            <a:extLst>
              <a:ext uri="{FF2B5EF4-FFF2-40B4-BE49-F238E27FC236}">
                <a16:creationId xmlns:a16="http://schemas.microsoft.com/office/drawing/2014/main" id="{3A18F422-FF49-8D70-AD92-BD066ECF00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75237" y="3649662"/>
            <a:ext cx="2299139" cy="2299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162891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A6C280-7C50-BE3B-8CEF-A59612ACF0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A00B85-3F05-F216-CDF5-AFE5F44CE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 dirty="0" err="1">
                <a:solidFill>
                  <a:schemeClr val="accent3">
                    <a:lumMod val="75000"/>
                  </a:schemeClr>
                </a:solidFill>
              </a:rPr>
              <a:t>IAs</a:t>
            </a:r>
            <a:r>
              <a:rPr lang="pt-BR" sz="4000" dirty="0">
                <a:solidFill>
                  <a:schemeClr val="accent3">
                    <a:lumMod val="75000"/>
                  </a:schemeClr>
                </a:solidFill>
              </a:rPr>
              <a:t> + Bases de Dados Relacionais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820B28F-3F53-3FA5-5643-03DBCD8968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439862"/>
            <a:ext cx="8839199" cy="5226046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Dados transacionais podem ser encontrados nos mais </a:t>
            </a:r>
            <a:r>
              <a:rPr lang="pt-BR" sz="2800" b="1" dirty="0">
                <a:solidFill>
                  <a:srgbClr val="494949"/>
                </a:solidFill>
              </a:rPr>
              <a:t>variados formatos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rgbClr val="494949"/>
                </a:solidFill>
              </a:rPr>
              <a:t>Múltiplas tecnologias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rgbClr val="494949"/>
                </a:solidFill>
              </a:rPr>
              <a:t>Atualizações constantes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rgbClr val="494949"/>
                </a:solidFill>
              </a:rPr>
              <a:t>Grande volume</a:t>
            </a:r>
            <a:r>
              <a:rPr lang="pt-BR" sz="2800" dirty="0">
                <a:solidFill>
                  <a:srgbClr val="494949"/>
                </a:solidFill>
              </a:rPr>
              <a:t> de transações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rgbClr val="494949"/>
                </a:solidFill>
              </a:rPr>
              <a:t>Bases legadas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494949"/>
              </a:solidFill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E07162F-8CAD-1B49-55E2-8CC1B57B40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4237" y="1744662"/>
            <a:ext cx="2210141" cy="2210141"/>
          </a:xfrm>
          <a:prstGeom prst="rect">
            <a:avLst/>
          </a:prstGeom>
        </p:spPr>
      </p:pic>
      <p:pic>
        <p:nvPicPr>
          <p:cNvPr id="8" name="Gráfico 7">
            <a:extLst>
              <a:ext uri="{FF2B5EF4-FFF2-40B4-BE49-F238E27FC236}">
                <a16:creationId xmlns:a16="http://schemas.microsoft.com/office/drawing/2014/main" id="{E231037C-5E66-DDC9-9C67-B1F77EB0F4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90239" y="3961825"/>
            <a:ext cx="1848278" cy="1848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98135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CE01A4-5D6A-30C6-552D-E47236C061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F1BFE8-7B51-4920-F6EA-841AE8906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 dirty="0" err="1">
                <a:solidFill>
                  <a:schemeClr val="accent3">
                    <a:lumMod val="75000"/>
                  </a:schemeClr>
                </a:solidFill>
              </a:rPr>
              <a:t>IAs</a:t>
            </a:r>
            <a:r>
              <a:rPr lang="pt-BR" sz="4000" dirty="0">
                <a:solidFill>
                  <a:schemeClr val="accent3">
                    <a:lumMod val="75000"/>
                  </a:schemeClr>
                </a:solidFill>
              </a:rPr>
              <a:t> + Bases de Dados Relacionais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45E343C-A201-715E-B4D0-73D77C9EEB6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46237" y="1363662"/>
            <a:ext cx="8839199" cy="3447098"/>
          </a:xfrm>
        </p:spPr>
        <p:txBody>
          <a:bodyPr/>
          <a:lstStyle/>
          <a:p>
            <a:endParaRPr lang="pt-BR" dirty="0">
              <a:solidFill>
                <a:srgbClr val="494949"/>
              </a:solidFill>
            </a:endParaRPr>
          </a:p>
          <a:p>
            <a:endParaRPr lang="pt-BR" dirty="0">
              <a:solidFill>
                <a:srgbClr val="494949"/>
              </a:solidFill>
            </a:endParaRPr>
          </a:p>
          <a:p>
            <a:r>
              <a:rPr lang="pt-BR" dirty="0">
                <a:solidFill>
                  <a:srgbClr val="494949"/>
                </a:solidFill>
              </a:rPr>
              <a:t>E se utilizássemos</a:t>
            </a:r>
          </a:p>
          <a:p>
            <a:r>
              <a:rPr lang="pt-BR" dirty="0">
                <a:solidFill>
                  <a:srgbClr val="494949"/>
                </a:solidFill>
              </a:rPr>
              <a:t>o poder de </a:t>
            </a:r>
            <a:r>
              <a:rPr lang="pt-BR" dirty="0" err="1">
                <a:solidFill>
                  <a:srgbClr val="494949"/>
                </a:solidFill>
              </a:rPr>
              <a:t>IAs</a:t>
            </a:r>
            <a:r>
              <a:rPr lang="pt-BR" dirty="0">
                <a:solidFill>
                  <a:srgbClr val="494949"/>
                </a:solidFill>
              </a:rPr>
              <a:t> generativas</a:t>
            </a:r>
          </a:p>
          <a:p>
            <a:r>
              <a:rPr lang="pt-BR" dirty="0">
                <a:solidFill>
                  <a:srgbClr val="494949"/>
                </a:solidFill>
              </a:rPr>
              <a:t>com estes dados?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514C774-7CDF-19DD-C0E6-707A3C41F6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4237" y="1744662"/>
            <a:ext cx="2210141" cy="2210141"/>
          </a:xfrm>
          <a:prstGeom prst="rect">
            <a:avLst/>
          </a:prstGeom>
        </p:spPr>
      </p:pic>
      <p:pic>
        <p:nvPicPr>
          <p:cNvPr id="8" name="Gráfico 7">
            <a:extLst>
              <a:ext uri="{FF2B5EF4-FFF2-40B4-BE49-F238E27FC236}">
                <a16:creationId xmlns:a16="http://schemas.microsoft.com/office/drawing/2014/main" id="{ED86B9E5-1142-3FEB-09D5-D59F9238EA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90239" y="3961825"/>
            <a:ext cx="1848278" cy="1848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092003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5-50002_Ignite_Breakout_Template">
  <a:themeElements>
    <a:clrScheme name="Ignite 2016">
      <a:dk1>
        <a:srgbClr val="505050"/>
      </a:dk1>
      <a:lt1>
        <a:srgbClr val="FFFFFF"/>
      </a:lt1>
      <a:dk2>
        <a:srgbClr val="D83B01"/>
      </a:dk2>
      <a:lt2>
        <a:srgbClr val="F8F8F8"/>
      </a:lt2>
      <a:accent1>
        <a:srgbClr val="D83B01"/>
      </a:accent1>
      <a:accent2>
        <a:srgbClr val="0078D7"/>
      </a:accent2>
      <a:accent3>
        <a:srgbClr val="505050"/>
      </a:accent3>
      <a:accent4>
        <a:srgbClr val="D2D2D2"/>
      </a:accent4>
      <a:accent5>
        <a:srgbClr val="FFB900"/>
      </a:accent5>
      <a:accent6>
        <a:srgbClr val="FF8C0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5439">
                  <a:srgbClr val="F8F8F8"/>
                </a:gs>
                <a:gs pos="10000">
                  <a:srgbClr val="F8F8F8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Ignite_2016_16x9_Template.potx" id="{61D5EBA6-A23E-492C-8A07-E4BCB14E768B}" vid="{2C5385DD-25CC-4B4A-8E83-9D91F0EF820F}"/>
    </a:ext>
  </a:extLst>
</a:theme>
</file>

<file path=ppt/theme/theme2.xml><?xml version="1.0" encoding="utf-8"?>
<a:theme xmlns:a="http://schemas.openxmlformats.org/drawingml/2006/main" name="1_5-50002_Ignite_Breakout_Template">
  <a:themeElements>
    <a:clrScheme name="Ignite 2016">
      <a:dk1>
        <a:srgbClr val="505050"/>
      </a:dk1>
      <a:lt1>
        <a:srgbClr val="FFFFFF"/>
      </a:lt1>
      <a:dk2>
        <a:srgbClr val="D83B01"/>
      </a:dk2>
      <a:lt2>
        <a:srgbClr val="F8F8F8"/>
      </a:lt2>
      <a:accent1>
        <a:srgbClr val="D83B01"/>
      </a:accent1>
      <a:accent2>
        <a:srgbClr val="0078D7"/>
      </a:accent2>
      <a:accent3>
        <a:srgbClr val="505050"/>
      </a:accent3>
      <a:accent4>
        <a:srgbClr val="D2D2D2"/>
      </a:accent4>
      <a:accent5>
        <a:srgbClr val="FFB900"/>
      </a:accent5>
      <a:accent6>
        <a:srgbClr val="FF8C0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5439">
                  <a:srgbClr val="F8F8F8"/>
                </a:gs>
                <a:gs pos="10000">
                  <a:srgbClr val="F8F8F8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Ignite_2016_16x9_Template" id="{08B3FEDF-27CE-477E-A1F2-9805036CC047}" vid="{CD0BEC05-913A-4A4A-B174-12DECD18D25B}"/>
    </a:ext>
  </a:extLst>
</a:theme>
</file>

<file path=ppt/theme/theme3.xml><?xml version="1.0" encoding="utf-8"?>
<a:theme xmlns:a="http://schemas.openxmlformats.org/drawingml/2006/main" name="5-30721_Build_2016_Template_Light">
  <a:themeElements>
    <a:clrScheme name="Build 2016">
      <a:dk1>
        <a:srgbClr val="505050"/>
      </a:dk1>
      <a:lt1>
        <a:srgbClr val="FFFFFF"/>
      </a:lt1>
      <a:dk2>
        <a:srgbClr val="0078D7"/>
      </a:dk2>
      <a:lt2>
        <a:srgbClr val="F8F8F8"/>
      </a:lt2>
      <a:accent1>
        <a:srgbClr val="0078D7"/>
      </a:accent1>
      <a:accent2>
        <a:srgbClr val="002050"/>
      </a:accent2>
      <a:accent3>
        <a:srgbClr val="00BCF2"/>
      </a:accent3>
      <a:accent4>
        <a:srgbClr val="D2D2D2"/>
      </a:accent4>
      <a:accent5>
        <a:srgbClr val="737373"/>
      </a:accent5>
      <a:accent6>
        <a:srgbClr val="50505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Build_2016_16x9_Template.potx" id="{2D9F1654-7A66-4699-829C-201E10216A69}" vid="{2DD1E4E3-0871-45BE-BEDE-345B55444DCB}"/>
    </a:ext>
  </a:extLst>
</a:theme>
</file>

<file path=ppt/theme/theme4.xml><?xml version="1.0" encoding="utf-8"?>
<a:theme xmlns:a="http://schemas.openxmlformats.org/drawingml/2006/main" name="5-30721_Build_2016_Template_Dark">
  <a:themeElements>
    <a:clrScheme name="Build 2016 Dark">
      <a:dk1>
        <a:srgbClr val="505050"/>
      </a:dk1>
      <a:lt1>
        <a:srgbClr val="FFFFFF"/>
      </a:lt1>
      <a:dk2>
        <a:srgbClr val="0078D7"/>
      </a:dk2>
      <a:lt2>
        <a:srgbClr val="F8F8F8"/>
      </a:lt2>
      <a:accent1>
        <a:srgbClr val="00BCF2"/>
      </a:accent1>
      <a:accent2>
        <a:srgbClr val="0078D7"/>
      </a:accent2>
      <a:accent3>
        <a:srgbClr val="002050"/>
      </a:accent3>
      <a:accent4>
        <a:srgbClr val="D2D2D2"/>
      </a:accent4>
      <a:accent5>
        <a:srgbClr val="737373"/>
      </a:accent5>
      <a:accent6>
        <a:srgbClr val="323232"/>
      </a:accent6>
      <a:hlink>
        <a:srgbClr val="5DDCFF"/>
      </a:hlink>
      <a:folHlink>
        <a:srgbClr val="5DDCFF"/>
      </a:folHlink>
    </a:clrScheme>
    <a:fontScheme name="Custom 2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Build_2016_16x9_Template.potx" id="{2D9F1654-7A66-4699-829C-201E10216A69}" vid="{EE767E89-5D4D-44CA-8070-C9EE1D87F83B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ikesCount xmlns="http://schemas.microsoft.com/sharepoint/v3" xsi:nil="true"/>
    <d12e2661e9634d9aa98bbb375f31aced xmlns="01c77077-aee4-4b5f-bd4e-9cd40a6fff29">
      <Terms xmlns="http://schemas.microsoft.com/office/infopath/2007/PartnerControls">
        <TermInfo xmlns="http://schemas.microsoft.com/office/infopath/2007/PartnerControls">
          <TermName xmlns="http://schemas.microsoft.com/office/infopath/2007/PartnerControls">Georgia World Congress Center</TermName>
          <TermId xmlns="http://schemas.microsoft.com/office/infopath/2007/PartnerControls">ea0ece34-59a6-4d43-8d9e-d0f9e2a2f1ce</TermId>
        </TermInfo>
      </Terms>
    </d12e2661e9634d9aa98bbb375f31aced>
    <Event_x0020_Start_x0020_Date xmlns="01c77077-aee4-4b5f-bd4e-9cd40a6fff29">2016-09-25T07:00:00+00:00</Event_x0020_Start_x0020_Date>
    <Target_x0020_Audiences xmlns="8ff673fc-3231-4e3a-893b-6d7f7cd32766" xsi:nil="true"/>
    <iaa5f83406f94009a0f6a3e890699ff7 xmlns="01c77077-aee4-4b5f-bd4e-9cd40a6fff29">
      <Terms xmlns="http://schemas.microsoft.com/office/infopath/2007/PartnerControls">
        <TermInfo xmlns="http://schemas.microsoft.com/office/infopath/2007/PartnerControls">
          <TermName xmlns="http://schemas.microsoft.com/office/infopath/2007/PartnerControls">Atlanta</TermName>
          <TermId xmlns="http://schemas.microsoft.com/office/infopath/2007/PartnerControls">01fb9831-5840-48a0-a576-3e48f42baa53</TermId>
        </TermInfo>
      </Terms>
    </iaa5f83406f94009a0f6a3e890699ff7>
    <External_x0020_Speaker xmlns="01c77077-aee4-4b5f-bd4e-9cd40a6fff29">Michael Kelley</External_x0020_Speaker>
    <m6878b9dd7994da4ba144f95347d99c6 xmlns="01c77077-aee4-4b5f-bd4e-9cd40a6fff29">
      <Terms xmlns="http://schemas.microsoft.com/office/infopath/2007/PartnerControls"/>
    </m6878b9dd7994da4ba144f95347d99c6>
    <Presentation_x0020_Date xmlns="01c77077-aee4-4b5f-bd4e-9cd40a6fff29">2016-09-28T04:00:00+00:00</Presentation_x0020_Date>
    <fc15c16204564de583b4c942b10d19ec xmlns="01c77077-aee4-4b5f-bd4e-9cd40a6fff29">
      <Terms xmlns="http://schemas.microsoft.com/office/infopath/2007/PartnerControls"/>
    </fc15c16204564de583b4c942b10d19ec>
    <mb2e01f7e2d8413988e28e59aa226eec xmlns="01c77077-aee4-4b5f-bd4e-9cd40a6fff29">
      <Terms xmlns="http://schemas.microsoft.com/office/infopath/2007/PartnerControls">
        <TermInfo xmlns="http://schemas.microsoft.com/office/infopath/2007/PartnerControls">
          <TermName xmlns="http://schemas.microsoft.com/office/infopath/2007/PartnerControls">Microsoft Ignite</TermName>
          <TermId xmlns="http://schemas.microsoft.com/office/infopath/2007/PartnerControls">9323c522-fe4b-4922-816b-10a1920d7afb</TermId>
        </TermInfo>
      </Terms>
    </mb2e01f7e2d8413988e28e59aa226eec>
    <MS_x0020_Content_x0020_Owner xmlns="01c77077-aee4-4b5f-bd4e-9cd40a6fff29">
      <UserInfo>
        <DisplayName/>
        <AccountId xsi:nil="true"/>
        <AccountType/>
      </UserInfo>
    </MS_x0020_Content_x0020_Owner>
    <Session_x0020_Code xmlns="01c77077-aee4-4b5f-bd4e-9cd40a6fff29">BRK2158</Session_x0020_Code>
    <Event_x0020_End_x0020_Date xmlns="01c77077-aee4-4b5f-bd4e-9cd40a6fff29">2016-09-30T07:00:00+00:00</Event_x0020_End_x0020_Date>
    <o1010385baed4da9b5076a6aa651d1e5 xmlns="01c77077-aee4-4b5f-bd4e-9cd40a6fff29">
      <Terms xmlns="http://schemas.microsoft.com/office/infopath/2007/PartnerControls"/>
    </o1010385baed4da9b5076a6aa651d1e5>
    <kc6d1bd9a46e4e5fbbbf99ca3de7a092 xmlns="01c77077-aee4-4b5f-bd4e-9cd40a6fff29">
      <Terms xmlns="http://schemas.microsoft.com/office/infopath/2007/PartnerControls"/>
    </kc6d1bd9a46e4e5fbbbf99ca3de7a092>
    <MS_x0020_Speaker xmlns="01c77077-aee4-4b5f-bd4e-9cd40a6fff29">
      <UserInfo>
        <DisplayName/>
        <AccountId xsi:nil="true"/>
        <AccountType/>
      </UserInfo>
    </MS_x0020_Speaker>
    <TaxKeywordTaxHTField xmlns="230e9df3-be65-4c73-a93b-d1236ebd677e">
      <Terms xmlns="http://schemas.microsoft.com/office/infopath/2007/PartnerControls">
        <TermInfo xmlns="http://schemas.microsoft.com/office/infopath/2007/PartnerControls">
          <TermName xmlns="http://schemas.microsoft.com/office/infopath/2007/PartnerControls">Microsoft Ignite 2016</TermName>
          <TermId xmlns="http://schemas.microsoft.com/office/infopath/2007/PartnerControls">e2f6a88c-86f9-4b25-a2af-b5c3afa8c82a</TermId>
        </TermInfo>
      </Terms>
    </TaxKeywordTaxHTField>
    <TaxCatchAll xmlns="230e9df3-be65-4c73-a93b-d1236ebd677e">
      <Value>174</Value>
      <Value>177</Value>
      <Value>176</Value>
      <Value>175</Value>
    </TaxCatchAll>
    <NumberofDownloads xmlns="230e9df3-be65-4c73-a93b-d1236ebd677e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PresentationsDoc" ma:contentTypeID="0x01010031DCF4CA090F824DB1E4CCBB6B9D64EA00101E8AAD132F8F4D96340D6376C8BB3E" ma:contentTypeVersion="22" ma:contentTypeDescription="" ma:contentTypeScope="" ma:versionID="8add498658ef06bbcf3bc1f2c97d938c">
  <xsd:schema xmlns:xsd="http://www.w3.org/2001/XMLSchema" xmlns:xs="http://www.w3.org/2001/XMLSchema" xmlns:p="http://schemas.microsoft.com/office/2006/metadata/properties" xmlns:ns1="http://schemas.microsoft.com/sharepoint/v3" xmlns:ns2="01c77077-aee4-4b5f-bd4e-9cd40a6fff29" xmlns:ns3="230e9df3-be65-4c73-a93b-d1236ebd677e" xmlns:ns5="8ff673fc-3231-4e3a-893b-6d7f7cd32766" targetNamespace="http://schemas.microsoft.com/office/2006/metadata/properties" ma:root="true" ma:fieldsID="a14070d067e341e7ddc7e27ecc4a2d88" ns1:_="" ns2:_="" ns3:_="" ns5:_="">
    <xsd:import namespace="http://schemas.microsoft.com/sharepoint/v3"/>
    <xsd:import namespace="01c77077-aee4-4b5f-bd4e-9cd40a6fff29"/>
    <xsd:import namespace="230e9df3-be65-4c73-a93b-d1236ebd677e"/>
    <xsd:import namespace="8ff673fc-3231-4e3a-893b-6d7f7cd32766"/>
    <xsd:element name="properties">
      <xsd:complexType>
        <xsd:sequence>
          <xsd:element name="documentManagement">
            <xsd:complexType>
              <xsd:all>
                <xsd:element ref="ns2:mb2e01f7e2d8413988e28e59aa226eec" minOccurs="0"/>
                <xsd:element ref="ns3:TaxCatchAll" minOccurs="0"/>
                <xsd:element ref="ns3:TaxCatchAllLabel" minOccurs="0"/>
                <xsd:element ref="ns2:iaa5f83406f94009a0f6a3e890699ff7" minOccurs="0"/>
                <xsd:element ref="ns2:d12e2661e9634d9aa98bbb375f31aced" minOccurs="0"/>
                <xsd:element ref="ns2:Event_x0020_Start_x0020_Date" minOccurs="0"/>
                <xsd:element ref="ns2:Event_x0020_End_x0020_Date" minOccurs="0"/>
                <xsd:element ref="ns2:Presentation_x0020_Date" minOccurs="0"/>
                <xsd:element ref="ns2:MS_x0020_Speaker" minOccurs="0"/>
                <xsd:element ref="ns2:External_x0020_Speaker" minOccurs="0"/>
                <xsd:element ref="ns2:o1010385baed4da9b5076a6aa651d1e5" minOccurs="0"/>
                <xsd:element ref="ns2:kc6d1bd9a46e4e5fbbbf99ca3de7a092" minOccurs="0"/>
                <xsd:element ref="ns2:Session_x0020_Code" minOccurs="0"/>
                <xsd:element ref="ns2:MS_x0020_Content_x0020_Owner" minOccurs="0"/>
                <xsd:element ref="ns2:m6878b9dd7994da4ba144f95347d99c6" minOccurs="0"/>
                <xsd:element ref="ns2:fc15c16204564de583b4c942b10d19ec" minOccurs="0"/>
                <xsd:element ref="ns1:AverageRating" minOccurs="0"/>
                <xsd:element ref="ns1:RatingCount" minOccurs="0"/>
                <xsd:element ref="ns1:LikesCount" minOccurs="0"/>
                <xsd:element ref="ns3:TaxKeywordTaxHTField" minOccurs="0"/>
                <xsd:element ref="ns5:Target_x0020_Audiences" minOccurs="0"/>
                <xsd:element ref="ns2:SharedWithUsers" minOccurs="0"/>
                <xsd:element ref="ns2:SharedWithDetails" minOccurs="0"/>
                <xsd:element ref="ns3:NumberofDownloa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AverageRating" ma:index="31" nillable="true" ma:displayName="Rating (0-5)" ma:decimals="2" ma:description="Average value of all the ratings that have been submitted" ma:internalName="AverageRating" ma:readOnly="true">
      <xsd:simpleType>
        <xsd:restriction base="dms:Number"/>
      </xsd:simpleType>
    </xsd:element>
    <xsd:element name="RatingCount" ma:index="32" nillable="true" ma:displayName="Number of Ratings" ma:decimals="0" ma:description="Number of ratings submitted" ma:internalName="RatingCount" ma:readOnly="true">
      <xsd:simpleType>
        <xsd:restriction base="dms:Number"/>
      </xsd:simpleType>
    </xsd:element>
    <xsd:element name="LikesCount" ma:index="33" nillable="true" ma:displayName="Number of Likes" ma:internalName="LikesCount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1c77077-aee4-4b5f-bd4e-9cd40a6fff29" elementFormDefault="qualified">
    <xsd:import namespace="http://schemas.microsoft.com/office/2006/documentManagement/types"/>
    <xsd:import namespace="http://schemas.microsoft.com/office/infopath/2007/PartnerControls"/>
    <xsd:element name="mb2e01f7e2d8413988e28e59aa226eec" ma:index="8" nillable="true" ma:taxonomy="true" ma:internalName="mb2e01f7e2d8413988e28e59aa226eec" ma:taxonomyFieldName="Event_x0020_Name" ma:displayName="Event Name" ma:default="" ma:fieldId="{6b2e01f7-e2d8-4139-88e2-8e59aa226eec}" ma:sspId="e385fb40-52d4-4fae-9c5b-3e8ff8a5878e" ma:termSetId="32cfb7b5-aebe-4989-95ed-0d5619f5d6c0" ma:anchorId="eaa4d92a-3824-4a49-92be-7ef169e4e325" ma:open="false" ma:isKeyword="false">
      <xsd:complexType>
        <xsd:sequence>
          <xsd:element ref="pc:Terms" minOccurs="0" maxOccurs="1"/>
        </xsd:sequence>
      </xsd:complexType>
    </xsd:element>
    <xsd:element name="iaa5f83406f94009a0f6a3e890699ff7" ma:index="12" nillable="true" ma:taxonomy="true" ma:internalName="iaa5f83406f94009a0f6a3e890699ff7" ma:taxonomyFieldName="Event_x0020_Location" ma:displayName="Event Location" ma:default="" ma:fieldId="{2aa5f834-06f9-4009-a0f6-a3e890699ff7}" ma:sspId="e385fb40-52d4-4fae-9c5b-3e8ff8a5878e" ma:termSetId="ff02addd-433e-4baa-a831-22be402789d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d12e2661e9634d9aa98bbb375f31aced" ma:index="14" nillable="true" ma:taxonomy="true" ma:internalName="d12e2661e9634d9aa98bbb375f31aced" ma:taxonomyFieldName="Event_x0020_Venue" ma:displayName="Event Venue" ma:default="" ma:fieldId="{d12e2661-e963-4d9a-a98b-bb375f31aced}" ma:sspId="e385fb40-52d4-4fae-9c5b-3e8ff8a5878e" ma:termSetId="ff02addd-433e-4baa-a831-22be402789db" ma:anchorId="d989be80-0593-11e1-be50-0800200c9a66" ma:open="false" ma:isKeyword="false">
      <xsd:complexType>
        <xsd:sequence>
          <xsd:element ref="pc:Terms" minOccurs="0" maxOccurs="1"/>
        </xsd:sequence>
      </xsd:complexType>
    </xsd:element>
    <xsd:element name="Event_x0020_Start_x0020_Date" ma:index="16" nillable="true" ma:displayName="Event Start Date" ma:format="DateOnly" ma:internalName="Event_x0020_Start_x0020_Date">
      <xsd:simpleType>
        <xsd:restriction base="dms:DateTime"/>
      </xsd:simpleType>
    </xsd:element>
    <xsd:element name="Event_x0020_End_x0020_Date" ma:index="17" nillable="true" ma:displayName="Event End Date" ma:format="DateOnly" ma:internalName="Event_x0020_End_x0020_Date">
      <xsd:simpleType>
        <xsd:restriction base="dms:DateTime"/>
      </xsd:simpleType>
    </xsd:element>
    <xsd:element name="Presentation_x0020_Date" ma:index="18" nillable="true" ma:displayName="Presentation Date" ma:format="DateOnly" ma:internalName="Presentation_x0020_Date">
      <xsd:simpleType>
        <xsd:restriction base="dms:DateTime"/>
      </xsd:simpleType>
    </xsd:element>
    <xsd:element name="MS_x0020_Speaker" ma:index="19" nillable="true" ma:displayName="MS Speaker" ma:list="UserInfo" ma:SharePointGroup="0" ma:internalName="MS_x0020_Speaker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xternal_x0020_Speaker" ma:index="20" nillable="true" ma:displayName="External Speaker" ma:internalName="External_x0020_Speaker">
      <xsd:simpleType>
        <xsd:restriction base="dms:Text">
          <xsd:maxLength value="255"/>
        </xsd:restriction>
      </xsd:simpleType>
    </xsd:element>
    <xsd:element name="o1010385baed4da9b5076a6aa651d1e5" ma:index="21" nillable="true" ma:taxonomy="true" ma:internalName="o1010385baed4da9b5076a6aa651d1e5" ma:taxonomyFieldName="Product" ma:displayName="Product" ma:default="" ma:fieldId="{81010385-baed-4da9-b507-6a6aa651d1e5}" ma:taxonomyMulti="true" ma:sspId="e385fb40-52d4-4fae-9c5b-3e8ff8a5878e" ma:termSetId="e8298524-23d5-441d-8e61-21bed1c2c47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kc6d1bd9a46e4e5fbbbf99ca3de7a092" ma:index="23" nillable="true" ma:taxonomy="true" ma:internalName="kc6d1bd9a46e4e5fbbbf99ca3de7a092" ma:taxonomyFieldName="Campaign" ma:displayName="Campaign" ma:default="" ma:fieldId="{4c6d1bd9-a46e-4e5f-bbbf-99ca3de7a092}" ma:taxonomyMulti="true" ma:sspId="e385fb40-52d4-4fae-9c5b-3e8ff8a5878e" ma:termSetId="eb6054b1-3a98-4c79-97b4-d20150dd266e" ma:anchorId="a7bf803d-fc4f-4bb4-903c-88e76437cc17" ma:open="false" ma:isKeyword="false">
      <xsd:complexType>
        <xsd:sequence>
          <xsd:element ref="pc:Terms" minOccurs="0" maxOccurs="1"/>
        </xsd:sequence>
      </xsd:complexType>
    </xsd:element>
    <xsd:element name="Session_x0020_Code" ma:index="25" nillable="true" ma:displayName="Session Code" ma:internalName="Session_x0020_Code">
      <xsd:simpleType>
        <xsd:restriction base="dms:Text">
          <xsd:maxLength value="255"/>
        </xsd:restriction>
      </xsd:simpleType>
    </xsd:element>
    <xsd:element name="MS_x0020_Content_x0020_Owner" ma:index="26" nillable="true" ma:displayName="MS Content Owner" ma:list="UserInfo" ma:SharePointGroup="0" ma:internalName="MS_x0020_Content_x0020_Owner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6878b9dd7994da4ba144f95347d99c6" ma:index="27" nillable="true" ma:taxonomy="true" ma:internalName="m6878b9dd7994da4ba144f95347d99c6" ma:taxonomyFieldName="Track" ma:displayName="Track" ma:readOnly="false" ma:default="" ma:fieldId="{66878b9d-d799-4da4-ba14-4f95347d99c6}" ma:sspId="e385fb40-52d4-4fae-9c5b-3e8ff8a5878e" ma:termSetId="8113a965-58e2-4a85-99b9-55376be5482e" ma:anchorId="00000000-0000-0000-0000-000000000000" ma:open="true" ma:isKeyword="false">
      <xsd:complexType>
        <xsd:sequence>
          <xsd:element ref="pc:Terms" minOccurs="0" maxOccurs="1"/>
        </xsd:sequence>
      </xsd:complexType>
    </xsd:element>
    <xsd:element name="fc15c16204564de583b4c942b10d19ec" ma:index="29" nillable="true" ma:taxonomy="true" ma:internalName="fc15c16204564de583b4c942b10d19ec" ma:taxonomyFieldName="Audience1" ma:displayName="Audience" ma:default="" ma:fieldId="{fc15c162-0456-4de5-83b4-c942b10d19ec}" ma:taxonomyMulti="true" ma:sspId="e385fb40-52d4-4fae-9c5b-3e8ff8a5878e" ma:termSetId="02c0b350-7782-44ed-b079-a5ef0c1b9fe9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aredWithUsers" ma:index="3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3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9" nillable="true" ma:displayName="Taxonomy Catch All Column" ma:description="" ma:hidden="true" ma:list="{0d8ba32e-6f24-4e39-985b-e3fd5ec6bdb7}" ma:internalName="TaxCatchAll" ma:showField="CatchAllData" ma:web="01c77077-aee4-4b5f-bd4e-9cd40a6fff2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0" nillable="true" ma:displayName="Taxonomy Catch All Column1" ma:description="" ma:hidden="true" ma:list="{0d8ba32e-6f24-4e39-985b-e3fd5ec6bdb7}" ma:internalName="TaxCatchAllLabel" ma:readOnly="true" ma:showField="CatchAllDataLabel" ma:web="01c77077-aee4-4b5f-bd4e-9cd40a6fff2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KeywordTaxHTField" ma:index="35" nillable="true" ma:taxonomy="true" ma:internalName="TaxKeywordTaxHTField" ma:taxonomyFieldName="TaxKeyword" ma:displayName="Enterprise Keywords" ma:fieldId="{23f27201-bee3-471e-b2e7-b64fd8b7ca38}" ma:taxonomyMulti="true" ma:sspId="e385fb40-52d4-4fae-9c5b-3e8ff8a5878e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NumberofDownloads" ma:index="40" nillable="true" ma:displayName="NumberofDownloads" ma:internalName="NumberofDownloads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f673fc-3231-4e3a-893b-6d7f7cd32766" elementFormDefault="qualified">
    <xsd:import namespace="http://schemas.microsoft.com/office/2006/documentManagement/types"/>
    <xsd:import namespace="http://schemas.microsoft.com/office/infopath/2007/PartnerControls"/>
    <xsd:element name="Target_x0020_Audiences" ma:index="37" nillable="true" ma:displayName="Target Audiences" ma:internalName="Target_x0020_Audiences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 ma:index="34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990F116-B58F-4255-B05B-DA3808E0E5C6}">
  <ds:schemaRefs>
    <ds:schemaRef ds:uri="http://purl.org/dc/elements/1.1/"/>
    <ds:schemaRef ds:uri="http://purl.org/dc/dcmitype/"/>
    <ds:schemaRef ds:uri="230e9df3-be65-4c73-a93b-d1236ebd677e"/>
    <ds:schemaRef ds:uri="http://schemas.microsoft.com/office/infopath/2007/PartnerControls"/>
    <ds:schemaRef ds:uri="http://schemas.microsoft.com/office/2006/metadata/properties"/>
    <ds:schemaRef ds:uri="01c77077-aee4-4b5f-bd4e-9cd40a6fff29"/>
    <ds:schemaRef ds:uri="http://schemas.microsoft.com/sharepoint/v3"/>
    <ds:schemaRef ds:uri="8ff673fc-3231-4e3a-893b-6d7f7cd32766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D8F288A-5131-4E80-AB86-F10FC037383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01c77077-aee4-4b5f-bd4e-9cd40a6fff29"/>
    <ds:schemaRef ds:uri="230e9df3-be65-4c73-a93b-d1236ebd677e"/>
    <ds:schemaRef ds:uri="8ff673fc-3231-4e3a-893b-6d7f7cd3276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Microsoft_Ignite_2016_16x9_Template</Template>
  <TotalTime>886</TotalTime>
  <Words>1059</Words>
  <Application>Microsoft Office PowerPoint</Application>
  <PresentationFormat>Personalizar</PresentationFormat>
  <Paragraphs>158</Paragraphs>
  <Slides>20</Slides>
  <Notes>19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4</vt:i4>
      </vt:variant>
      <vt:variant>
        <vt:lpstr>Títulos de slides</vt:lpstr>
      </vt:variant>
      <vt:variant>
        <vt:i4>20</vt:i4>
      </vt:variant>
    </vt:vector>
  </HeadingPairs>
  <TitlesOfParts>
    <vt:vector size="29" baseType="lpstr">
      <vt:lpstr>Arial</vt:lpstr>
      <vt:lpstr>Consolas</vt:lpstr>
      <vt:lpstr>Segoe UI</vt:lpstr>
      <vt:lpstr>Segoe UI Light</vt:lpstr>
      <vt:lpstr>Wingdings</vt:lpstr>
      <vt:lpstr>5-50002_Ignite_Breakout_Template</vt:lpstr>
      <vt:lpstr>1_5-50002_Ignite_Breakout_Template</vt:lpstr>
      <vt:lpstr>5-30721_Build_2016_Template_Light</vt:lpstr>
      <vt:lpstr>5-30721_Build_2016_Template_Dark</vt:lpstr>
      <vt:lpstr>Utilizando seus Dados em Bases Relacionais com IAs Generativas Um exemplo prático e rápido com Semantic Kernel!</vt:lpstr>
      <vt:lpstr>Renato Groffe</vt:lpstr>
      <vt:lpstr>Conteúdos desta apresentação</vt:lpstr>
      <vt:lpstr>Agenda</vt:lpstr>
      <vt:lpstr>Semantic Kernel: uma visão geral</vt:lpstr>
      <vt:lpstr>Semantic Kernel: uma visão geral</vt:lpstr>
      <vt:lpstr>Semantic Kernel: uma visão geral</vt:lpstr>
      <vt:lpstr>IAs + Bases de Dados Relacionais</vt:lpstr>
      <vt:lpstr>IAs + Bases de Dados Relacionais</vt:lpstr>
      <vt:lpstr>IAs + Bases de Dados Relacionais</vt:lpstr>
      <vt:lpstr>Kernel Functions: uma alternativa</vt:lpstr>
      <vt:lpstr>Observabilidade + Inteligências Artificiais</vt:lpstr>
      <vt:lpstr>Observabilidade + Inteligências Artificiais</vt:lpstr>
      <vt:lpstr>Cybersecurity + Inteligências Artificiais</vt:lpstr>
      <vt:lpstr>Certificações Gratuitas em Segurança</vt:lpstr>
      <vt:lpstr>Certificações Gratuitas em Segurança</vt:lpstr>
      <vt:lpstr>Docker + IA</vt:lpstr>
      <vt:lpstr>Exemplos práticos</vt:lpstr>
      <vt:lpstr>Apresentação do PowerPoint</vt:lpstr>
      <vt:lpstr>OBRIGADO!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See why Microsoft loves Linux and Open Source</dc:title>
  <dc:subject>&lt;Speech title here&gt;</dc:subject>
  <dc:creator>Michael Kelley (OSTC)</dc:creator>
  <cp:keywords>Microsoft Ignite 2016</cp:keywords>
  <dc:description>Template: Mitchell Derrey, Silverfox Productions_x000d_
Formatting: _x000d_
Audience Type:</dc:description>
  <cp:lastModifiedBy>Palestrantre3</cp:lastModifiedBy>
  <cp:revision>478</cp:revision>
  <dcterms:created xsi:type="dcterms:W3CDTF">2016-08-05T22:03:34Z</dcterms:created>
  <dcterms:modified xsi:type="dcterms:W3CDTF">2025-06-07T12:40:39Z</dcterms:modified>
  <cp:category>Microsoft Ignite 2016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0x01010031DCF4CA090F824DB1E4CCBB6B9D64EA00101E8AAD132F8F4D96340D6376C8BB3E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>177;#Georgia World Congress Center|ea0ece34-59a6-4d43-8d9e-d0f9e2a2f1ce</vt:lpwstr>
  </property>
  <property fmtid="{D5CDD505-2E9C-101B-9397-08002B2CF9AE}" pid="7" name="Track">
    <vt:lpwstr/>
  </property>
  <property fmtid="{D5CDD505-2E9C-101B-9397-08002B2CF9AE}" pid="8" name="Event Location">
    <vt:lpwstr>176;#Atlanta|01fb9831-5840-48a0-a576-3e48f42baa53</vt:lpwstr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TaxKeyword">
    <vt:lpwstr>174;#Microsoft Ignite 2016|e2f6a88c-86f9-4b25-a2af-b5c3afa8c82a</vt:lpwstr>
  </property>
  <property fmtid="{D5CDD505-2E9C-101B-9397-08002B2CF9AE}" pid="12" name="Audience1">
    <vt:lpwstr/>
  </property>
  <property fmtid="{D5CDD505-2E9C-101B-9397-08002B2CF9AE}" pid="13" name="Event Name">
    <vt:lpwstr>175;#Microsoft Ignite|9323c522-fe4b-4922-816b-10a1920d7afb</vt:lpwstr>
  </property>
</Properties>
</file>