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8"/>
  </p:notesMasterIdLst>
  <p:handoutMasterIdLst>
    <p:handoutMasterId r:id="rId29"/>
  </p:handoutMasterIdLst>
  <p:sldIdLst>
    <p:sldId id="1393" r:id="rId8"/>
    <p:sldId id="1800" r:id="rId9"/>
    <p:sldId id="1765" r:id="rId10"/>
    <p:sldId id="1518" r:id="rId11"/>
    <p:sldId id="1767" r:id="rId12"/>
    <p:sldId id="1776" r:id="rId13"/>
    <p:sldId id="1777" r:id="rId14"/>
    <p:sldId id="1778" r:id="rId15"/>
    <p:sldId id="1779" r:id="rId16"/>
    <p:sldId id="1781" r:id="rId17"/>
    <p:sldId id="1782" r:id="rId18"/>
    <p:sldId id="1821" r:id="rId19"/>
    <p:sldId id="1820" r:id="rId20"/>
    <p:sldId id="1822" r:id="rId21"/>
    <p:sldId id="1816" r:id="rId22"/>
    <p:sldId id="1823" r:id="rId23"/>
    <p:sldId id="1824" r:id="rId24"/>
    <p:sldId id="1826" r:id="rId25"/>
    <p:sldId id="1825" r:id="rId26"/>
    <p:sldId id="1766" r:id="rId2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800"/>
            <p14:sldId id="1765"/>
            <p14:sldId id="1518"/>
            <p14:sldId id="1767"/>
            <p14:sldId id="1776"/>
            <p14:sldId id="1777"/>
            <p14:sldId id="1778"/>
            <p14:sldId id="1779"/>
            <p14:sldId id="1781"/>
            <p14:sldId id="1782"/>
            <p14:sldId id="1821"/>
            <p14:sldId id="1820"/>
            <p14:sldId id="1822"/>
            <p14:sldId id="1816"/>
            <p14:sldId id="1823"/>
            <p14:sldId id="1824"/>
          </p14:sldIdLst>
        </p14:section>
        <p14:section name="Finalizando" id="{CF622469-3E87-46BA-8ED6-912C47B00EF3}">
          <p14:sldIdLst>
            <p14:sldId id="1826"/>
            <p14:sldId id="1825"/>
            <p14:sldId id="17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9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commentAuthors" Target="commentAuthor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6/28/2025 3:14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6/28/2025 3:14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6/28/2025 3:14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53339-F7D7-CD3D-4196-377F2F7DE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39B650B-DDDA-7937-B275-78356427B4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8C5DA13-0758-6B34-33B8-A8A9A6A55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CDE6EEB4-3D98-5EC8-1C04-CE094C63EB1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D4AC92-79CA-7A02-4227-2DB5FF683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7D99AB8-D1E3-98AF-0946-4BD1C0ADFCEE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6/28/2025 3:14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83FE3F-6DF2-405A-4D1A-999895AF85A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206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F0E37-7E0E-B05F-A356-E5359C53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CBE0400-E127-3525-1ED8-098C0DFB8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011A937-1A95-6078-90E7-D65B6A37F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7287087A-7558-AC7A-5464-E4502612A76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E6BD39-2D96-008B-9DB2-CB373C157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BCBE1A8-711D-EC90-4143-EC39BF0816C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6/28/2025 3:14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F15306-794C-2992-E477-1AC3C4FBC7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68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7220F-B7D0-4018-2D5D-BEE93020F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31CAD3A-5BE0-E96A-549C-FE0617455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833088F-CAD1-BA14-ED79-6FF0064C9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00B27EE-24E4-9AB8-1D48-7DCD9D70126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C806EA-8E4C-1D5F-905D-B33C72B0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B02D824-59A6-274B-E277-62BA100D133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6/28/2025 3:14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122E17-7F52-2F48-E7EB-EAE32CCB78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75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F6C9A-8DA8-DF54-8A7A-573CD37E5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D66A7FA-4F55-CAFB-C102-D9F89F94F0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78FB96D-29DC-2BAC-239A-98FA7DF86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3DA7F7D-13DF-6A97-B0B2-A20C0A494578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34B122-EE05-D02B-B3C5-F9DE78BCB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7B88476-C46A-4202-D1BE-EC2B3D8F1BC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6/28/2025 3:14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047B0B-6AD4-60F4-BA78-7FBA4C4D47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59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26528-98CE-E234-948D-984AA9228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E04071E-54C1-C606-7836-5FEE91D49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D64D60A-F067-A071-1F3F-1164191BC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4A9CD1D9-7F56-9E48-0141-29B099FE7B0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2581CC-F2AA-6D4B-6412-ACBFB608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E9E7944-7939-73EB-E7CF-53CAA03BD83A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6/28/2025 3:14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DD7362-AA7C-E189-6FEA-1581152B0E7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41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C0026-45AA-519F-346F-FFA379724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39378C6-A486-2AF8-DBA6-64993571B7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6E49CB2-6730-1B88-A5B4-D0A24AD76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4D28189-4AD9-B890-A2D9-3806E5AF5F5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BA62E7-40F1-07AE-BCE5-F492E4C3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7531B03-A448-1A00-8858-049C8CD2889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6/28/2025 3:14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22082E-8AA7-AE50-D0B0-F4BAEF2219B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198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6983C-638B-E738-BDA9-EAADE69A0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76796A7-E3C9-843A-54B8-8A993B63B8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84904A5-935C-22B9-1DFE-AA47A7987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3D718DE-B501-9439-BB1C-27FB57E7A39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710B8D-C4E1-54B8-8F20-EA38BF3C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8646C27-68D1-DDAD-211B-03698AEE6E1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6/28/2025 3:14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71C0D3-DDA0-EC64-A6AE-293DBD4E5A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859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2A2DB-940F-6490-5A99-663F8531C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EBACD78-06A5-312D-FC61-560E4EB89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2C57AB-FB20-710B-E8C5-DA38D51A7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DF460CD2-C4B3-E0BC-4BDB-767C2D61132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E77166-8E0A-5DFF-423D-DC9C04D3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21DB54BD-7A35-AC25-8BC4-5B28885EDF5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6/28/2025 3:14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AB7997-88F6-C005-4023-2B017EB4CB2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85F7E-B7B5-4240-4195-7C29080DD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BBBC081-B5CA-D6F4-A957-4249E7779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7B5538E-2BFF-F3F6-BB2B-EFC953031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413381D-9039-3EAF-020C-8787A36678F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429431-A5D3-EB6D-D815-02C5F1B88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F7A5B13-5126-F6AD-B17C-CAEFC3967F64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6/28/2025 3:17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F5AF81-4068-7D93-C8E7-8CA2E95C53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86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6/28/2025 3:14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207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6/28/2025 3:14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76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6/28/2025 3:14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6/28/2025 3:14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77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4EED2-491E-4FD4-AC3B-1396DA9EE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8547B38-84B7-3BDD-5720-F65112D3E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13D8CE-88A0-DC69-AAD1-30BB41B5F3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89CB23FB-A9CD-B16A-904F-9CC85EE3DF4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22E14F-6D5C-D0BE-DD06-BFBD711D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57DB50B-0B28-19E9-EA45-1D0F180A4AA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6/28/2025 3:14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0124F7-AEF3-4DA9-FE7E-081BC037223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4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76265-DF63-C12D-9099-F8D15610F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12310CD-C1F9-E115-32F2-8AE0FEFE99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0FDE301-903D-7E9C-2DB7-BE6F27FAD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D26B900-94D1-8903-13DB-7CD0927845F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6641FF-8C80-8455-C77B-BA3CCB08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975CF28-939A-FFAE-D7BB-2F7CEE1F99A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6/28/2025 3:14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A5ECA7-3042-D6FF-B560-CD40CEEE01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675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D4B5F-8B80-C520-84C9-6D90541DD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08D174-BD52-E4AE-2AFF-E610E83A1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D738357-50E1-2D3E-86A9-BFBA5E599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84341452-FBCE-2925-65C2-C49447A24E8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016A58-39D5-29F2-69BE-750B6C9D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38DBF62-F971-5A18-EAF8-CF90189064D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6/28/2025 3:14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566382-4CF3-3E93-2573-044390DD9C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519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F2DB3-948A-F90C-5BA6-D8FF5CA31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D5E50B-CED6-4F5C-C635-E1CB6030EB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3AC422A-A8E5-A890-FBB9-C51AB499D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297BE08-E84F-0090-58FD-E6BB540C60D3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24E3C4-E296-0B07-0926-05E5D9E7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84EDD55-BE45-F2AC-8551-4791D4CD6137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6/28/2025 3:14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7FDBB7-A9EE-6254-0384-BAB7CB80261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8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28/06/2025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28/06/2025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enai.owasp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catalogs/gen-a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emantic-kernel/overview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819973"/>
            <a:ext cx="11201400" cy="1872045"/>
          </a:xfrm>
        </p:spPr>
        <p:txBody>
          <a:bodyPr/>
          <a:lstStyle/>
          <a:p>
            <a:r>
              <a:rPr lang="pt-BR" sz="4800" b="1" dirty="0"/>
              <a:t>Utilizando seus Dados em Bases Relacionais com </a:t>
            </a:r>
            <a:r>
              <a:rPr lang="pt-BR" sz="4800" b="1" dirty="0" err="1"/>
              <a:t>IAs</a:t>
            </a:r>
            <a:r>
              <a:rPr lang="pt-BR" sz="4800" b="1" dirty="0"/>
              <a:t> Generativas</a:t>
            </a:r>
            <a:br>
              <a:rPr lang="pt-BR" sz="6600" b="1" dirty="0"/>
            </a:br>
            <a:r>
              <a:rPr lang="pt-BR" sz="3600" b="1" dirty="0"/>
              <a:t>Um exemplo prático e rápido com </a:t>
            </a:r>
            <a:r>
              <a:rPr lang="pt-BR" sz="3600" b="1" dirty="0" err="1"/>
              <a:t>Semantic</a:t>
            </a:r>
            <a:r>
              <a:rPr lang="pt-BR" sz="3600" b="1" dirty="0"/>
              <a:t> Kernel!</a:t>
            </a:r>
            <a:endParaRPr lang="pt-BR" sz="20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344862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Docker Captain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729B841-1394-5612-EED8-6F974700E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25EB85F4-3F83-1077-9F3F-A834A3CA7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97CD0553-8D2A-10BE-B4AD-FDC32593B7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90" r="25492"/>
          <a:stretch/>
        </p:blipFill>
        <p:spPr>
          <a:xfrm>
            <a:off x="5485665" y="5920754"/>
            <a:ext cx="2752086" cy="89929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0CDBEA2-89BF-8049-A86C-0129543F6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5237" y="3040062"/>
            <a:ext cx="2286341" cy="2286341"/>
          </a:xfrm>
          <a:prstGeom prst="rect">
            <a:avLst/>
          </a:prstGeom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70D55FA8-096D-4991-6806-CBD99F2811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4637" y="5620495"/>
            <a:ext cx="1240972" cy="124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6F63B-1D8B-A529-CDB7-40D0E96E6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61C27-3C9C-6DC0-B419-C785F7A7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IAs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+ Bases de Dados Relacionais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F660FD-3B5A-C01D-149F-68C78BD50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6237" y="1363662"/>
            <a:ext cx="8839199" cy="3447098"/>
          </a:xfrm>
        </p:spPr>
        <p:txBody>
          <a:bodyPr/>
          <a:lstStyle/>
          <a:p>
            <a:endParaRPr lang="pt-BR" dirty="0">
              <a:solidFill>
                <a:srgbClr val="494949"/>
              </a:solidFill>
            </a:endParaRPr>
          </a:p>
          <a:p>
            <a:endParaRPr lang="pt-BR" dirty="0">
              <a:solidFill>
                <a:srgbClr val="494949"/>
              </a:solidFill>
            </a:endParaRPr>
          </a:p>
          <a:p>
            <a:r>
              <a:rPr lang="pt-BR" dirty="0">
                <a:solidFill>
                  <a:srgbClr val="494949"/>
                </a:solidFill>
              </a:rPr>
              <a:t>E tudo isso</a:t>
            </a:r>
          </a:p>
          <a:p>
            <a:r>
              <a:rPr lang="pt-BR" dirty="0">
                <a:solidFill>
                  <a:srgbClr val="494949"/>
                </a:solidFill>
              </a:rPr>
              <a:t>sem transformações</a:t>
            </a:r>
          </a:p>
          <a:p>
            <a:r>
              <a:rPr lang="pt-BR" dirty="0">
                <a:solidFill>
                  <a:srgbClr val="494949"/>
                </a:solidFill>
              </a:rPr>
              <a:t>ou reprocessamentos?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7FE21C-23ED-2BA3-51A6-A9328DC87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37" y="1744662"/>
            <a:ext cx="2210141" cy="221014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B2546F3-687B-9399-84CA-2CD606D5A9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239" y="3961825"/>
            <a:ext cx="1848278" cy="18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2314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1A634-9519-2780-6ACB-CF732AEF5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E9AA8-9E28-3EC2-B525-0C83B5D7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Kernel </a:t>
            </a:r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Functions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: uma alternativa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21F132-E1F4-CB6D-974C-8F39CC9D93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391399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Desenvolvimento de funções como </a:t>
            </a:r>
            <a:r>
              <a:rPr lang="pt-BR" sz="3200" b="1" dirty="0">
                <a:solidFill>
                  <a:srgbClr val="494949"/>
                </a:solidFill>
              </a:rPr>
              <a:t>plugins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Possibilidade de </a:t>
            </a:r>
            <a:r>
              <a:rPr lang="pt-BR" sz="3200" b="1" dirty="0">
                <a:solidFill>
                  <a:srgbClr val="494949"/>
                </a:solidFill>
              </a:rPr>
              <a:t>interação com múltiplas fontes de dados</a:t>
            </a:r>
            <a:r>
              <a:rPr lang="pt-BR" sz="3200" dirty="0">
                <a:solidFill>
                  <a:srgbClr val="494949"/>
                </a:solidFill>
              </a:rPr>
              <a:t> (bancos de dados, APIs)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Fácil integração e configuração</a:t>
            </a:r>
            <a:r>
              <a:rPr lang="pt-BR" sz="3200" dirty="0">
                <a:solidFill>
                  <a:srgbClr val="494949"/>
                </a:solidFill>
              </a:rPr>
              <a:t> com modelos de IA pré-existentes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CBBC7D6-F32E-AE83-858A-CC903E58E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37" y="1744662"/>
            <a:ext cx="2210141" cy="221014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7D2B4445-0BA1-3F99-4BAC-FE8A178FF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239" y="3961825"/>
            <a:ext cx="1848278" cy="18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52840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91E6D-C941-E294-E355-C540673C9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EE336-288B-B44F-71BC-95A061279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Inteligências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Artificiais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8076C0-EA37-0E98-7695-6806EA3D1C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2" y="1856033"/>
            <a:ext cx="7236635" cy="392722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Soluções voltadas ao segmento de </a:t>
            </a:r>
            <a:r>
              <a:rPr lang="pt-BR" sz="3200" b="1" dirty="0">
                <a:solidFill>
                  <a:srgbClr val="494949"/>
                </a:solidFill>
              </a:rPr>
              <a:t>Inteligência Artificial</a:t>
            </a:r>
            <a:r>
              <a:rPr lang="pt-BR" sz="3200" dirty="0">
                <a:solidFill>
                  <a:srgbClr val="494949"/>
                </a:solidFill>
              </a:rPr>
              <a:t> como </a:t>
            </a:r>
            <a:r>
              <a:rPr lang="pt-BR" sz="3200" b="1" dirty="0" err="1">
                <a:solidFill>
                  <a:srgbClr val="494949"/>
                </a:solidFill>
              </a:rPr>
              <a:t>Semantic</a:t>
            </a:r>
            <a:r>
              <a:rPr lang="pt-BR" sz="3200" b="1" dirty="0">
                <a:solidFill>
                  <a:srgbClr val="494949"/>
                </a:solidFill>
              </a:rPr>
              <a:t> Kernel</a:t>
            </a:r>
            <a:r>
              <a:rPr lang="pt-BR" sz="3200" dirty="0">
                <a:solidFill>
                  <a:srgbClr val="494949"/>
                </a:solidFill>
              </a:rPr>
              <a:t> têm adotado o </a:t>
            </a: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dirty="0">
                <a:solidFill>
                  <a:srgbClr val="494949"/>
                </a:solidFill>
              </a:rPr>
              <a:t>como padrão para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Traces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>
                <a:solidFill>
                  <a:srgbClr val="494949"/>
                </a:solidFill>
              </a:rPr>
              <a:t>métricas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>
                <a:solidFill>
                  <a:srgbClr val="494949"/>
                </a:solidFill>
              </a:rPr>
              <a:t>logs</a:t>
            </a:r>
            <a:r>
              <a:rPr lang="pt-BR" sz="3200" dirty="0">
                <a:solidFill>
                  <a:srgbClr val="494949"/>
                </a:solidFill>
              </a:rPr>
              <a:t> podem ser coletados com pouquíssimo esforço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6B3EC18-F79D-F633-1437-E6AAB0F12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0" y="2148824"/>
            <a:ext cx="1598669" cy="15986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212C942-4FFF-7BEF-8DE1-A7C561D27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037" y="2133714"/>
            <a:ext cx="1598669" cy="15986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7A53988-2D90-16D2-C26C-688E49242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424" y="4030662"/>
            <a:ext cx="1428713" cy="14478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9E2943A-5773-124F-7A93-364CC65A6B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7706" y="39544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1577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5FB06-9CC3-FB84-9826-FE40EA24A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CA01F-6E37-2284-78A6-794910C8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+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Inteligências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Artificiais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0EF7AC-7255-544F-25D6-8FBC2235C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2" y="1721052"/>
            <a:ext cx="7236635" cy="348403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Fácil integração com </a:t>
            </a:r>
            <a:r>
              <a:rPr lang="pt-BR" sz="3200" b="1" dirty="0" err="1">
                <a:solidFill>
                  <a:srgbClr val="494949"/>
                </a:solidFill>
              </a:rPr>
              <a:t>Application</a:t>
            </a:r>
            <a:r>
              <a:rPr lang="pt-BR" sz="3200" b="1" dirty="0">
                <a:solidFill>
                  <a:srgbClr val="494949"/>
                </a:solidFill>
              </a:rPr>
              <a:t> Insights/Azure Monitor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Grafana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Elastic</a:t>
            </a:r>
            <a:r>
              <a:rPr lang="pt-BR" sz="3200" b="1" dirty="0">
                <a:solidFill>
                  <a:srgbClr val="494949"/>
                </a:solidFill>
              </a:rPr>
              <a:t> APM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>
                <a:solidFill>
                  <a:srgbClr val="494949"/>
                </a:solidFill>
              </a:rPr>
              <a:t>Jaeger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ZipKin</a:t>
            </a:r>
            <a:r>
              <a:rPr lang="pt-BR" sz="32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Cuidados como </a:t>
            </a:r>
            <a:r>
              <a:rPr lang="pt-BR" sz="3200" b="1" dirty="0" err="1">
                <a:solidFill>
                  <a:srgbClr val="494949"/>
                </a:solidFill>
              </a:rPr>
              <a:t>sampling</a:t>
            </a:r>
            <a:r>
              <a:rPr lang="pt-BR" sz="3200" dirty="0">
                <a:solidFill>
                  <a:srgbClr val="494949"/>
                </a:solidFill>
              </a:rPr>
              <a:t> são importantes, limitando o volume de dados a serem coletados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533E91C8-6AD5-6896-CAD1-5192E28EC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0" y="2148824"/>
            <a:ext cx="1598669" cy="159866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4D512D-D5AA-FA52-351B-F22C91F1D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3037" y="2133714"/>
            <a:ext cx="1598669" cy="159866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1CA41B4-4AFF-127C-C3AB-5C1EFC436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424" y="4030662"/>
            <a:ext cx="1428713" cy="14478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B1027C9-2962-4479-2921-BDADF9D09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7706" y="3954462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41957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9409A-9A3F-AEE6-34D4-27BB84A1D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C8E1A-91E8-5E5E-DE93-DC792FDC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Cybersecurity +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Inteligências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Artificiais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9BBF46-8D4C-041A-AB5D-3449073611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2" y="1921851"/>
            <a:ext cx="11887201" cy="279461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Surgimento de </a:t>
            </a:r>
            <a:r>
              <a:rPr lang="pt-BR" sz="3200" b="1" dirty="0">
                <a:solidFill>
                  <a:srgbClr val="494949"/>
                </a:solidFill>
              </a:rPr>
              <a:t>novos tipos de ataques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494949"/>
                </a:solidFill>
              </a:rPr>
              <a:t>OWASP Top 10 for LLM Applications</a:t>
            </a:r>
            <a:r>
              <a:rPr lang="en-US" sz="3200" dirty="0">
                <a:solidFill>
                  <a:srgbClr val="494949"/>
                </a:solidFill>
              </a:rPr>
              <a:t>: </a:t>
            </a:r>
            <a:r>
              <a:rPr lang="en-US" sz="3200" dirty="0">
                <a:solidFill>
                  <a:srgbClr val="494949"/>
                </a:solidFill>
                <a:hlinkClick r:id="rId3"/>
              </a:rPr>
              <a:t>https://genai.owasp.org/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C5CB487-6953-5102-2261-2559FA4AF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837" y="4856629"/>
            <a:ext cx="530616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283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D98BA-88D4-9686-83A1-33083A248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8855D-185C-79EB-DF0D-2BAF797C5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55" y="296862"/>
            <a:ext cx="11889564" cy="917575"/>
          </a:xfrm>
        </p:spPr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Certificações Gratuitas em Segurança</a:t>
            </a:r>
          </a:p>
        </p:txBody>
      </p:sp>
      <p:pic>
        <p:nvPicPr>
          <p:cNvPr id="6" name="Imagem 5" descr="Uma imagem contendo objeto, relógio, placar, lendo&#10;&#10;O conteúdo gerado por IA pode estar incorreto.">
            <a:extLst>
              <a:ext uri="{FF2B5EF4-FFF2-40B4-BE49-F238E27FC236}">
                <a16:creationId xmlns:a16="http://schemas.microsoft.com/office/drawing/2014/main" id="{816198DA-D23A-F5F1-B5BA-6881527B6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3724" y="3268662"/>
            <a:ext cx="2734883" cy="103378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DA55200-5982-7814-FA04-A1A16BA7E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68" y="1145975"/>
            <a:ext cx="3733800" cy="555168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D0D2A02-2065-7D30-E7C8-02E5B86E38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037" y="1092345"/>
            <a:ext cx="3810000" cy="562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746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0DBF-BD4E-6DAE-837D-E46B13C90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A7002-427A-71D8-BAD2-58167C25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55" y="296862"/>
            <a:ext cx="11889564" cy="917575"/>
          </a:xfrm>
        </p:spPr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Certificações Gratuitas em Segurança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758A9D83-AE48-BE20-D9E2-76201007E99D}"/>
              </a:ext>
            </a:extLst>
          </p:cNvPr>
          <p:cNvSpPr>
            <a:spLocks noGrp="1"/>
          </p:cNvSpPr>
          <p:nvPr/>
        </p:nvSpPr>
        <p:spPr>
          <a:xfrm>
            <a:off x="1227137" y="3878262"/>
            <a:ext cx="9982201" cy="6832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dirty="0">
                <a:solidFill>
                  <a:schemeClr val="bg1"/>
                </a:solidFill>
              </a:rPr>
              <a:t>www.apisecuniversity.com/#courses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6" name="Imagem 5" descr="Uma imagem contendo objeto, relógio, placar, lendo&#10;&#10;O conteúdo gerado por IA pode estar incorreto.">
            <a:extLst>
              <a:ext uri="{FF2B5EF4-FFF2-40B4-BE49-F238E27FC236}">
                <a16:creationId xmlns:a16="http://schemas.microsoft.com/office/drawing/2014/main" id="{DCEC77E4-C47C-D0CD-31A6-5C8058A16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237" y="4852294"/>
            <a:ext cx="4326096" cy="1635264"/>
          </a:xfrm>
          <a:prstGeom prst="rect">
            <a:avLst/>
          </a:prstGeom>
        </p:spPr>
      </p:pic>
      <p:pic>
        <p:nvPicPr>
          <p:cNvPr id="9" name="Imagem 8" descr="Código QR&#10;&#10;O conteúdo gerado por IA pode estar incorreto.">
            <a:extLst>
              <a:ext uri="{FF2B5EF4-FFF2-40B4-BE49-F238E27FC236}">
                <a16:creationId xmlns:a16="http://schemas.microsoft.com/office/drawing/2014/main" id="{A6D4ED6D-EBA3-31B8-1946-B9FB8B9FB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160" y="1214437"/>
            <a:ext cx="2508250" cy="250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8511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292B1-B4C6-7584-5A97-F67D4E4F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16102-6FB7-5680-B76A-95E04F2C5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Docker + IA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101766-9B3D-4F0F-0ABA-7FF9DA4766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2" y="1921851"/>
            <a:ext cx="11887201" cy="171123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Docker </a:t>
            </a:r>
            <a:r>
              <a:rPr lang="pt-BR" sz="3200" b="1" dirty="0" err="1">
                <a:solidFill>
                  <a:srgbClr val="494949"/>
                </a:solidFill>
              </a:rPr>
              <a:t>GenAI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Catalog</a:t>
            </a:r>
            <a:r>
              <a:rPr lang="pt-BR" sz="3200" dirty="0">
                <a:solidFill>
                  <a:srgbClr val="494949"/>
                </a:solidFill>
              </a:rPr>
              <a:t>: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https://hub.docker.com/catalogs/gen-ai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494949"/>
                </a:solidFill>
              </a:rPr>
              <a:t>Docker Model Runner</a:t>
            </a:r>
            <a:r>
              <a:rPr lang="en-US" sz="3200" dirty="0">
                <a:solidFill>
                  <a:srgbClr val="494949"/>
                </a:solidFill>
              </a:rPr>
              <a:t> (Beta)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4" name="Gráfico 9">
            <a:extLst>
              <a:ext uri="{FF2B5EF4-FFF2-40B4-BE49-F238E27FC236}">
                <a16:creationId xmlns:a16="http://schemas.microsoft.com/office/drawing/2014/main" id="{039ADA9E-A850-19A8-023E-6230D069E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51437" y="4335462"/>
            <a:ext cx="2436278" cy="192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27028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139B0-0D72-F4D3-4067-9626FE024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69D95-2BA5-1B99-B5D2-224BE1EA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Exemplos práticos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1606F195-6589-4D53-DC2A-BFC2A18600AC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48936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200" b="1" dirty="0">
                <a:solidFill>
                  <a:schemeClr val="bg1"/>
                </a:solidFill>
              </a:rPr>
              <a:t>https://github.com/renatogroffe/semantickernel-dbs_ia-gen-agents-sp-2025-06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79B5C0-2183-1C45-D2A6-52E962457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37" y="4471396"/>
            <a:ext cx="2133941" cy="2133941"/>
          </a:xfrm>
          <a:prstGeom prst="rect">
            <a:avLst/>
          </a:prstGeom>
        </p:spPr>
      </p:pic>
      <p:pic>
        <p:nvPicPr>
          <p:cNvPr id="7" name="Imagem 6" descr="Código QR&#10;&#10;O conteúdo gerado por IA pode estar incorreto.">
            <a:extLst>
              <a:ext uri="{FF2B5EF4-FFF2-40B4-BE49-F238E27FC236}">
                <a16:creationId xmlns:a16="http://schemas.microsoft.com/office/drawing/2014/main" id="{CE27D1E9-8F40-7F59-8F58-F20BCDD0D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178" y="1167227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1561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O conteúdo gerado por IA pode estar incorreto.">
            <a:extLst>
              <a:ext uri="{FF2B5EF4-FFF2-40B4-BE49-F238E27FC236}">
                <a16:creationId xmlns:a16="http://schemas.microsoft.com/office/drawing/2014/main" id="{AB241698-A370-5120-CE50-0B45C30DA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97" y="148430"/>
            <a:ext cx="8943480" cy="669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2446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135062"/>
            <a:ext cx="7692721" cy="5867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APIsec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U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Ambassador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3" y="4142337"/>
            <a:ext cx="1403451" cy="14034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9155" y="4836355"/>
            <a:ext cx="1600799" cy="1600799"/>
          </a:xfrm>
          <a:prstGeom prst="rect">
            <a:avLst/>
          </a:prstGeom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CAB713EA-9E3B-51D0-845C-81E073A9D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735" y="3702897"/>
            <a:ext cx="1699365" cy="1699365"/>
          </a:xfrm>
          <a:prstGeom prst="rect">
            <a:avLst/>
          </a:prstGeom>
        </p:spPr>
      </p:pic>
      <p:pic>
        <p:nvPicPr>
          <p:cNvPr id="8" name="Imagem 7" descr="Código QR&#10;&#10;O conteúdo gerado por IA pode estar incorreto.">
            <a:extLst>
              <a:ext uri="{FF2B5EF4-FFF2-40B4-BE49-F238E27FC236}">
                <a16:creationId xmlns:a16="http://schemas.microsoft.com/office/drawing/2014/main" id="{A34DD808-8EF3-F69C-34FC-10308833E4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8719" y="4407456"/>
            <a:ext cx="2029698" cy="202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8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821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489365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2200" b="1" dirty="0">
                <a:solidFill>
                  <a:schemeClr val="bg1"/>
                </a:solidFill>
              </a:rPr>
              <a:t>https://github.com/renatogroffe/semantickernel-dbs_ia-gen-agents-sp-2025-06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B96DC3D-E751-7055-A738-592021F5C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37" y="4471396"/>
            <a:ext cx="2133941" cy="2133941"/>
          </a:xfrm>
          <a:prstGeom prst="rect">
            <a:avLst/>
          </a:prstGeom>
        </p:spPr>
      </p:pic>
      <p:pic>
        <p:nvPicPr>
          <p:cNvPr id="7" name="Imagem 6" descr="Código QR&#10;&#10;O conteúdo gerado por IA pode estar incorreto.">
            <a:extLst>
              <a:ext uri="{FF2B5EF4-FFF2-40B4-BE49-F238E27FC236}">
                <a16:creationId xmlns:a16="http://schemas.microsoft.com/office/drawing/2014/main" id="{34457D5B-E73E-0B51-993D-801FD4024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178" y="1167227"/>
            <a:ext cx="22098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179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71123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Semantic</a:t>
            </a:r>
            <a:r>
              <a:rPr lang="pt-BR" sz="3200" dirty="0">
                <a:solidFill>
                  <a:srgbClr val="494949"/>
                </a:solidFill>
              </a:rPr>
              <a:t> Kernel: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IAs</a:t>
            </a:r>
            <a:r>
              <a:rPr lang="pt-BR" sz="3200" dirty="0">
                <a:solidFill>
                  <a:srgbClr val="494949"/>
                </a:solidFill>
              </a:rPr>
              <a:t> generativas + Bancos de Dados Transacionais: desafios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547BB14-A8D0-73DD-8D77-4DE56CDD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037" y="3954462"/>
            <a:ext cx="2133941" cy="21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Semantic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Kernel: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9296399" cy="48768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600" b="1" dirty="0" err="1">
                <a:solidFill>
                  <a:srgbClr val="494949"/>
                </a:solidFill>
              </a:rPr>
              <a:t>Development</a:t>
            </a:r>
            <a:r>
              <a:rPr lang="pt-BR" sz="2600" b="1" dirty="0">
                <a:solidFill>
                  <a:srgbClr val="494949"/>
                </a:solidFill>
              </a:rPr>
              <a:t> Kit</a:t>
            </a:r>
            <a:r>
              <a:rPr lang="pt-BR" sz="2600" dirty="0">
                <a:solidFill>
                  <a:srgbClr val="494949"/>
                </a:solidFill>
              </a:rPr>
              <a:t> para </a:t>
            </a:r>
            <a:r>
              <a:rPr lang="pt-BR" sz="2600" b="1" dirty="0">
                <a:solidFill>
                  <a:srgbClr val="494949"/>
                </a:solidFill>
              </a:rPr>
              <a:t>facilitar a integração com agentes e modelos de IA</a:t>
            </a:r>
          </a:p>
          <a:p>
            <a:endParaRPr lang="pt-BR" sz="2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Suporte ao desenvolvimento de </a:t>
            </a:r>
            <a:r>
              <a:rPr lang="pt-BR" sz="2600" b="1" dirty="0">
                <a:solidFill>
                  <a:srgbClr val="494949"/>
                </a:solidFill>
              </a:rPr>
              <a:t>plugins</a:t>
            </a:r>
            <a:r>
              <a:rPr lang="pt-BR" sz="2600" dirty="0">
                <a:solidFill>
                  <a:srgbClr val="494949"/>
                </a:solidFill>
              </a:rPr>
              <a:t>, trazendo uma maior </a:t>
            </a:r>
            <a:r>
              <a:rPr lang="pt-BR" sz="2600" b="1" dirty="0">
                <a:solidFill>
                  <a:srgbClr val="494949"/>
                </a:solidFill>
              </a:rPr>
              <a:t>extensibilidade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600" b="1" dirty="0">
                <a:solidFill>
                  <a:srgbClr val="494949"/>
                </a:solidFill>
              </a:rPr>
              <a:t>Open </a:t>
            </a:r>
            <a:r>
              <a:rPr lang="pt-BR" sz="2600" b="1" dirty="0" err="1">
                <a:solidFill>
                  <a:srgbClr val="494949"/>
                </a:solidFill>
              </a:rPr>
              <a:t>source</a:t>
            </a:r>
            <a:r>
              <a:rPr lang="pt-BR" sz="2600" b="1" dirty="0">
                <a:solidFill>
                  <a:srgbClr val="494949"/>
                </a:solidFill>
              </a:rPr>
              <a:t>, </a:t>
            </a:r>
            <a:r>
              <a:rPr lang="pt-BR" sz="2600" dirty="0">
                <a:solidFill>
                  <a:srgbClr val="494949"/>
                </a:solidFill>
              </a:rPr>
              <a:t>mantido pela Microsoft</a:t>
            </a:r>
            <a:endParaRPr lang="pt-BR" sz="2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Bibliotecas mais estáveis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Site: </a:t>
            </a:r>
            <a:r>
              <a:rPr lang="pt-BR" sz="2600" dirty="0">
                <a:solidFill>
                  <a:srgbClr val="494949"/>
                </a:solidFill>
                <a:hlinkClick r:id="rId3"/>
              </a:rPr>
              <a:t>https://learn.microsoft.com/en-us/semantic-kernel/overview/</a:t>
            </a:r>
            <a:endParaRPr lang="pt-BR" sz="2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6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3C2B7E-E251-366B-13A8-806F24F02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7237" y="2735262"/>
            <a:ext cx="2133941" cy="213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1204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5A3A8-3210-33A6-A0B2-8A4F454C9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475A5-3AAF-EC4D-77A8-162716C7F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Semantic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Kernel: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A3E14B-4F4F-F7C4-ECF1-B8A9042682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313932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Procura ser </a:t>
            </a:r>
            <a:r>
              <a:rPr lang="pt-BR" sz="3200" b="1" dirty="0">
                <a:solidFill>
                  <a:srgbClr val="494949"/>
                </a:solidFill>
              </a:rPr>
              <a:t>uma opção mais extensível</a:t>
            </a:r>
            <a:r>
              <a:rPr lang="pt-BR" sz="3200" dirty="0">
                <a:solidFill>
                  <a:srgbClr val="494949"/>
                </a:solidFill>
              </a:rPr>
              <a:t> em relação ao </a:t>
            </a:r>
            <a:r>
              <a:rPr lang="pt-BR" sz="3200" b="1" dirty="0" err="1">
                <a:solidFill>
                  <a:srgbClr val="494949"/>
                </a:solidFill>
              </a:rPr>
              <a:t>LangChain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Stacks</a:t>
            </a:r>
            <a:r>
              <a:rPr lang="pt-BR" sz="3200" dirty="0">
                <a:solidFill>
                  <a:srgbClr val="494949"/>
                </a:solidFill>
              </a:rPr>
              <a:t> suportadas atualmente (</a:t>
            </a:r>
            <a:r>
              <a:rPr lang="pt-BR" sz="3200" b="1" dirty="0">
                <a:solidFill>
                  <a:srgbClr val="494949"/>
                </a:solidFill>
              </a:rPr>
              <a:t>de forma oficial</a:t>
            </a:r>
            <a:r>
              <a:rPr lang="pt-BR" sz="3200" dirty="0">
                <a:solidFill>
                  <a:srgbClr val="494949"/>
                </a:solidFill>
              </a:rPr>
              <a:t>): </a:t>
            </a:r>
            <a:r>
              <a:rPr lang="pt-BR" sz="3200" b="1" dirty="0">
                <a:solidFill>
                  <a:srgbClr val="494949"/>
                </a:solidFill>
              </a:rPr>
              <a:t>.NET/C#, Java</a:t>
            </a:r>
            <a:r>
              <a:rPr lang="pt-BR" sz="3200" dirty="0">
                <a:solidFill>
                  <a:srgbClr val="494949"/>
                </a:solidFill>
              </a:rPr>
              <a:t> e </a:t>
            </a:r>
            <a:r>
              <a:rPr lang="pt-BR" sz="3200" b="1" dirty="0">
                <a:solidFill>
                  <a:srgbClr val="494949"/>
                </a:solidFill>
              </a:rPr>
              <a:t>Python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F4AD044-F480-A401-3659-8C93CB7F0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785" y="4688888"/>
            <a:ext cx="1620273" cy="16202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79F6EE-0213-21AC-F53B-BF09ABD92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349" y="4379675"/>
            <a:ext cx="1039068" cy="190495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3EDC1EA-0CF9-A0B6-3FBF-35D70E64E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0043" y="4530124"/>
            <a:ext cx="1831944" cy="201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4711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5D304-C1C3-A9F2-91CC-277EAE88C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E8988-09D0-C9B7-84AB-297631F8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Semantic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Kernel: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272A72-3869-A570-5E0A-C16B44E56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161274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Connectors</a:t>
            </a:r>
            <a:r>
              <a:rPr lang="pt-BR" sz="3200" dirty="0">
                <a:solidFill>
                  <a:srgbClr val="494949"/>
                </a:solidFill>
              </a:rPr>
              <a:t> integrando com múltiplas soluções: </a:t>
            </a:r>
            <a:r>
              <a:rPr lang="pt-BR" sz="3200" b="1" dirty="0">
                <a:solidFill>
                  <a:srgbClr val="494949"/>
                </a:solidFill>
              </a:rPr>
              <a:t>OpenAI</a:t>
            </a:r>
            <a:r>
              <a:rPr lang="pt-BR" sz="3200" dirty="0">
                <a:solidFill>
                  <a:srgbClr val="494949"/>
                </a:solidFill>
              </a:rPr>
              <a:t>,</a:t>
            </a:r>
            <a:r>
              <a:rPr lang="pt-BR" sz="3200" b="1" dirty="0">
                <a:solidFill>
                  <a:srgbClr val="494949"/>
                </a:solidFill>
              </a:rPr>
              <a:t> Azure OpenAI</a:t>
            </a:r>
            <a:r>
              <a:rPr lang="pt-BR" sz="3200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Ollama</a:t>
            </a:r>
            <a:r>
              <a:rPr lang="pt-BR" sz="3200" b="1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4E7250D-3C6A-CCF2-1C17-68BC027DB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837" y="4113347"/>
            <a:ext cx="1529963" cy="155040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8A88D22-FB43-F843-4FBD-7A422BE21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637" y="3802062"/>
            <a:ext cx="1905001" cy="1905001"/>
          </a:xfrm>
          <a:prstGeom prst="rect">
            <a:avLst/>
          </a:prstGeom>
        </p:spPr>
      </p:pic>
      <p:pic>
        <p:nvPicPr>
          <p:cNvPr id="11" name="Imagem 10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3A18F422-FF49-8D70-AD92-BD066ECF0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237" y="3649662"/>
            <a:ext cx="2299139" cy="229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6289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6C280-7C50-BE3B-8CEF-A59612ACF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00B85-3F05-F216-CDF5-AFE5F44CE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IAs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+ Bases de Dados Relacionais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20B28F-3F53-3FA5-5643-03DBCD8968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8839199" cy="522604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Dados transacionais podem ser encontrados nos mais </a:t>
            </a:r>
            <a:r>
              <a:rPr lang="pt-BR" sz="2800" b="1" dirty="0">
                <a:solidFill>
                  <a:srgbClr val="494949"/>
                </a:solidFill>
              </a:rPr>
              <a:t>variados formatos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Múltiplas tecnologias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Atualizações constantes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Grande volume</a:t>
            </a:r>
            <a:r>
              <a:rPr lang="pt-BR" sz="2800" dirty="0">
                <a:solidFill>
                  <a:srgbClr val="494949"/>
                </a:solidFill>
              </a:rPr>
              <a:t> de transações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Bases legadas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07162F-8CAD-1B49-55E2-8CC1B57B4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37" y="1744662"/>
            <a:ext cx="2210141" cy="221014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231037C-5E66-DDC9-9C67-B1F77EB0F4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239" y="3961825"/>
            <a:ext cx="1848278" cy="18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81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E01A4-5D6A-30C6-552D-E47236C0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1BFE8-7B51-4920-F6EA-841AE890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 err="1">
                <a:solidFill>
                  <a:schemeClr val="accent3">
                    <a:lumMod val="75000"/>
                  </a:schemeClr>
                </a:solidFill>
              </a:rPr>
              <a:t>IAs</a:t>
            </a:r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 + Bases de Dados Relacionais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5E343C-A201-715E-B4D0-73D77C9EEB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6237" y="1363662"/>
            <a:ext cx="8839199" cy="3447098"/>
          </a:xfrm>
        </p:spPr>
        <p:txBody>
          <a:bodyPr/>
          <a:lstStyle/>
          <a:p>
            <a:endParaRPr lang="pt-BR" dirty="0">
              <a:solidFill>
                <a:srgbClr val="494949"/>
              </a:solidFill>
            </a:endParaRPr>
          </a:p>
          <a:p>
            <a:endParaRPr lang="pt-BR" dirty="0">
              <a:solidFill>
                <a:srgbClr val="494949"/>
              </a:solidFill>
            </a:endParaRPr>
          </a:p>
          <a:p>
            <a:r>
              <a:rPr lang="pt-BR" dirty="0">
                <a:solidFill>
                  <a:srgbClr val="494949"/>
                </a:solidFill>
              </a:rPr>
              <a:t>E se utilizássemos</a:t>
            </a:r>
          </a:p>
          <a:p>
            <a:r>
              <a:rPr lang="pt-BR" dirty="0">
                <a:solidFill>
                  <a:srgbClr val="494949"/>
                </a:solidFill>
              </a:rPr>
              <a:t>o poder de </a:t>
            </a:r>
            <a:r>
              <a:rPr lang="pt-BR" dirty="0" err="1">
                <a:solidFill>
                  <a:srgbClr val="494949"/>
                </a:solidFill>
              </a:rPr>
              <a:t>IAs</a:t>
            </a:r>
            <a:r>
              <a:rPr lang="pt-BR" dirty="0">
                <a:solidFill>
                  <a:srgbClr val="494949"/>
                </a:solidFill>
              </a:rPr>
              <a:t> generativas</a:t>
            </a:r>
          </a:p>
          <a:p>
            <a:r>
              <a:rPr lang="pt-BR" dirty="0">
                <a:solidFill>
                  <a:srgbClr val="494949"/>
                </a:solidFill>
              </a:rPr>
              <a:t>com estes dados?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14C774-7CDF-19DD-C0E6-707A3C41F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237" y="1744662"/>
            <a:ext cx="2210141" cy="2210141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D86B9E5-1142-3FEB-09D5-D59F9238E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239" y="3961825"/>
            <a:ext cx="1848278" cy="184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9200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917</TotalTime>
  <Words>1059</Words>
  <Application>Microsoft Office PowerPoint</Application>
  <PresentationFormat>Personalizar</PresentationFormat>
  <Paragraphs>158</Paragraphs>
  <Slides>20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Utilizando seus Dados em Bases Relacionais com IAs Generativas Um exemplo prático e rápido com Semantic Kernel!</vt:lpstr>
      <vt:lpstr>Renato Groffe</vt:lpstr>
      <vt:lpstr>Conteúdos desta apresentação</vt:lpstr>
      <vt:lpstr>Agenda</vt:lpstr>
      <vt:lpstr>Semantic Kernel: uma visão geral</vt:lpstr>
      <vt:lpstr>Semantic Kernel: uma visão geral</vt:lpstr>
      <vt:lpstr>Semantic Kernel: uma visão geral</vt:lpstr>
      <vt:lpstr>IAs + Bases de Dados Relacionais</vt:lpstr>
      <vt:lpstr>IAs + Bases de Dados Relacionais</vt:lpstr>
      <vt:lpstr>IAs + Bases de Dados Relacionais</vt:lpstr>
      <vt:lpstr>Kernel Functions: uma alternativa</vt:lpstr>
      <vt:lpstr>Observabilidade + Inteligências Artificiais</vt:lpstr>
      <vt:lpstr>Observabilidade + Inteligências Artificiais</vt:lpstr>
      <vt:lpstr>Cybersecurity + Inteligências Artificiais</vt:lpstr>
      <vt:lpstr>Certificações Gratuitas em Segurança</vt:lpstr>
      <vt:lpstr>Certificações Gratuitas em Segurança</vt:lpstr>
      <vt:lpstr>Docker + IA</vt:lpstr>
      <vt:lpstr>Exemplos práticos</vt:lpstr>
      <vt:lpstr>Apresentação do PowerPoint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107</cp:lastModifiedBy>
  <cp:revision>480</cp:revision>
  <dcterms:created xsi:type="dcterms:W3CDTF">2016-08-05T22:03:34Z</dcterms:created>
  <dcterms:modified xsi:type="dcterms:W3CDTF">2025-06-28T06:46:08Z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