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1"/>
  </p:notesMasterIdLst>
  <p:handoutMasterIdLst>
    <p:handoutMasterId r:id="rId32"/>
  </p:handoutMasterIdLst>
  <p:sldIdLst>
    <p:sldId id="1393" r:id="rId8"/>
    <p:sldId id="1800" r:id="rId9"/>
    <p:sldId id="1707" r:id="rId10"/>
    <p:sldId id="1765" r:id="rId11"/>
    <p:sldId id="1518" r:id="rId12"/>
    <p:sldId id="1705" r:id="rId13"/>
    <p:sldId id="1812" r:id="rId14"/>
    <p:sldId id="1706" r:id="rId15"/>
    <p:sldId id="1756" r:id="rId16"/>
    <p:sldId id="1751" r:id="rId17"/>
    <p:sldId id="1757" r:id="rId18"/>
    <p:sldId id="1760" r:id="rId19"/>
    <p:sldId id="1802" r:id="rId20"/>
    <p:sldId id="1810" r:id="rId21"/>
    <p:sldId id="1801" r:id="rId22"/>
    <p:sldId id="1805" r:id="rId23"/>
    <p:sldId id="1806" r:id="rId24"/>
    <p:sldId id="1808" r:id="rId25"/>
    <p:sldId id="1809" r:id="rId26"/>
    <p:sldId id="1811" r:id="rId27"/>
    <p:sldId id="1813" r:id="rId28"/>
    <p:sldId id="1815" r:id="rId29"/>
    <p:sldId id="1750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7"/>
            <p14:sldId id="1765"/>
            <p14:sldId id="1518"/>
            <p14:sldId id="1705"/>
            <p14:sldId id="1812"/>
            <p14:sldId id="1706"/>
            <p14:sldId id="1756"/>
            <p14:sldId id="1751"/>
            <p14:sldId id="1757"/>
            <p14:sldId id="1760"/>
            <p14:sldId id="1802"/>
            <p14:sldId id="1810"/>
            <p14:sldId id="1801"/>
            <p14:sldId id="1805"/>
            <p14:sldId id="1806"/>
            <p14:sldId id="1808"/>
            <p14:sldId id="1809"/>
            <p14:sldId id="1811"/>
            <p14:sldId id="1813"/>
          </p14:sldIdLst>
        </p14:section>
        <p14:section name="Finalizando" id="{CF622469-3E87-46BA-8ED6-912C47B00EF3}">
          <p14:sldIdLst>
            <p14:sldId id="18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79472" autoAdjust="0"/>
  </p:normalViewPr>
  <p:slideViewPr>
    <p:cSldViewPr>
      <p:cViewPr varScale="1">
        <p:scale>
          <a:sx n="80" d="100"/>
          <a:sy n="80" d="100"/>
        </p:scale>
        <p:origin x="30" y="240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5/17/2025 8:56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2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06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1DB4-E59A-8B90-50CE-C7EDD089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40E129-0C3C-4942-F934-5A737D70E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9856A-8B4E-28F2-FD8F-654816CF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270175B-9A5B-0F52-4845-23E0C07BA7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D83C9-C540-415B-8076-565210A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2285B6-D390-1711-2728-45FBA412995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88723-D452-394A-C7D4-28A74DB621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8A44-B348-F5E6-2E3F-41C45D92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29E127-252C-4DCB-5BDC-B17DE2DCA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E9D2B2-8B65-0700-025A-40ECEB80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C414D2-F2CC-0FD8-F87E-94B8BD0565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2982-73CF-98B3-83FC-F87AC329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2E973D1-60A3-53BC-7C4B-9258BDE5DC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26175-C373-00A2-3E8B-7A8F63C94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3725-B8B2-C2A7-FBF4-74213E50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ABAD4-1265-AF71-3101-4628D7CF6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7034F1-5BA0-2682-BB68-1DC46CC0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3FF447A-F2DB-8792-F445-28CE73A378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4126-1BA6-B281-0B08-35BAC9B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57129F0-ABE7-A440-98FB-9BE170824E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463A8-854A-B0CA-ED81-466B898B77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A370-31A4-DD2B-811A-5DCB0B96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18933C-5882-F0EB-1C9E-E0FA97C9A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FBE62-DA29-7803-B6EE-FB291686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3BEBE5F-2486-5B25-3C32-ED022122BA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78344-5C66-27F9-21BA-F4F3CB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3D07D9-CE3F-EDF6-632D-1EBD1CB7ED1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27729-5021-F8E1-DA14-0630FD96D9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6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C8B-07B3-AB73-D43C-02AC6A4C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7F18D8-AD2A-26C0-6090-B78E0FEC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90A73C-2EB4-48CF-A3BF-247BA3E0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F11F4B-A169-41E9-A55B-E3780B96A9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2B02-6FEE-897F-29B3-7BD5054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757C1C9-5F21-BE26-852B-CB8A933124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22DAB-17E9-0BD4-3575-C0277235A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BE6-99B1-3120-6912-52FF87C7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0F018A-8D73-0CB6-84CB-28E76FEB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069BBD-680B-0BB2-71C4-1CC8E51D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7996005-2E41-5D36-4020-D9663615C5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CC21A-2094-05FD-5A6C-9AB54FE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F924FA2-1436-64B0-AB83-374F1C0383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931BF-5537-1241-EBA5-D4CAC8FF6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E8D8-A391-68C7-8EB0-C2958B75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E69D2F-47BD-6C75-EC23-EAB0BC1F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44AA0A-7A09-0BDE-68B8-B91933B4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8E17CC-A949-2D0B-43D2-FA2CC07631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85315-EA13-930B-51E7-62EFF104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925659C-D505-0D86-2579-76C0ECFE94F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D7762-CA0B-2EB1-6C51-874D8E335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D446-5752-DD83-77B2-190705EA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6E5BE-1AD7-7C41-D1F9-78E9A5421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56F82E-6EF3-388F-F7EE-DAFF3793F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438299F-B274-3A93-79BF-01E1E06D0BD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688B0-E317-DEA7-4806-BD3E0967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3D0389-CC47-78D7-E582-30B90BBB84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73B28-D73D-BA83-91C0-78A9480E2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1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654B-468D-2A6F-F623-2E746EDF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D4BD7-9103-8E05-1C37-B7FC7A7F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A4FEF-34E7-DAA8-2376-09A8924A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27A664-B745-05C9-89F5-EE5A69D200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249D-C282-24B2-A94C-712B7927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3DA363-FF95-77CE-69DA-222962BEA90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1852C-530C-6441-4ACD-A92A62193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4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613B-C90F-A3D0-1EF1-F72BA8A0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865C3F-9681-60A1-B350-633E9E63A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ADA0FD-B60C-4E6C-21A8-663F9A7D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53AC648-1EAB-1DA9-E54B-D88CA79D58F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EC034-E832-39B8-D602-D5852062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8A7241-92C7-F8A5-4FF0-3692457C9A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8BAD3-A1B0-D058-7EDE-B3B29138D9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1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5/17/2025 8:56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8:58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eb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 err="1"/>
              <a:t>Testcontainers</a:t>
            </a:r>
            <a:r>
              <a:rPr lang="pt-BR" b="1" dirty="0"/>
              <a:t> + Azure </a:t>
            </a:r>
            <a:r>
              <a:rPr lang="pt-BR" b="1" dirty="0" err="1"/>
              <a:t>DevOps</a:t>
            </a:r>
            <a:br>
              <a:rPr lang="pt-BR" b="1" dirty="0"/>
            </a:br>
            <a:r>
              <a:rPr lang="pt-BR" sz="4400" b="1" dirty="0"/>
              <a:t>Turbinando e descomplicando a automação de Testes de Integração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637" y="3497262"/>
            <a:ext cx="1956476" cy="154499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95431B8D-C0D7-5A30-EA4A-B65658143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1957963" y="-5113338"/>
            <a:ext cx="29637845" cy="7773861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614279-41EB-4E7D-6EBB-D2AA0BF72F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4785"/>
          <a:stretch/>
        </p:blipFill>
        <p:spPr>
          <a:xfrm>
            <a:off x="8095618" y="1910087"/>
            <a:ext cx="1965900" cy="204496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996817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B9F43BC1-B4D6-2D1D-0870-EAEEFE3ADC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5992E87-3A04-DF7D-5457-009735DFA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6407" y="5886540"/>
            <a:ext cx="1135344" cy="940713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3AA6FB61-CEF9-2A94-EF16-29908810C2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682" y="5602590"/>
            <a:ext cx="1224663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39175"/>
            <a:ext cx="11889564" cy="917575"/>
          </a:xfrm>
        </p:spPr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Escalabilidade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7865B2-2A8F-8230-9B74-D5D6C224A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287462"/>
            <a:ext cx="75628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44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importantes sobre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Imagem (Linux x Windows)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Volume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Container Registry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73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Containers +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DevOps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Facilidades na implementação de automações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das principais soluções de mercado como </a:t>
            </a:r>
            <a:r>
              <a:rPr lang="pt-BR" sz="3600" b="1" dirty="0">
                <a:solidFill>
                  <a:srgbClr val="494949"/>
                </a:solidFill>
              </a:rPr>
              <a:t>Azure </a:t>
            </a:r>
            <a:r>
              <a:rPr lang="pt-BR" sz="3600" b="1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b="1" dirty="0">
                <a:solidFill>
                  <a:srgbClr val="494949"/>
                </a:solidFill>
              </a:rPr>
              <a:t>GitHub </a:t>
            </a:r>
            <a:r>
              <a:rPr lang="pt-BR" sz="3600" b="1" dirty="0" err="1">
                <a:solidFill>
                  <a:srgbClr val="494949"/>
                </a:solidFill>
              </a:rPr>
              <a:t>Actions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265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D311-9E2F-950F-0726-896E444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3346-C215-AC24-9ADF-3E7BBA6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CFC96-7194-822B-D315-FC2A7287A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2"/>
            <a:ext cx="8381893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Biblioteca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b="1" dirty="0">
                <a:solidFill>
                  <a:srgbClr val="494949"/>
                </a:solidFill>
              </a:rPr>
              <a:t> para rápida criação de containers para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</a:t>
            </a:r>
            <a:r>
              <a:rPr lang="pt-BR" sz="3200" dirty="0" err="1">
                <a:solidFill>
                  <a:srgbClr val="494949"/>
                </a:solidFill>
              </a:rPr>
              <a:t>mocks</a:t>
            </a:r>
            <a:r>
              <a:rPr lang="pt-BR" sz="3200" dirty="0">
                <a:solidFill>
                  <a:srgbClr val="494949"/>
                </a:solidFill>
              </a:rPr>
              <a:t> ou configurações de ambiente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tecnologias de bancos de dados, serviços em nuvem, mensageria...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F9BDA-C637-4264-F516-35AEA8F1F9A7}"/>
              </a:ext>
            </a:extLst>
          </p:cNvPr>
          <p:cNvSpPr txBox="1"/>
          <p:nvPr/>
        </p:nvSpPr>
        <p:spPr>
          <a:xfrm>
            <a:off x="1036637" y="6029282"/>
            <a:ext cx="1111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https://testcontainers.com/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9B57A108-7BCC-0FBA-2DF0-3D23F7D4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8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BDD-EB4D-D9CD-A332-14466BC7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12E1-24C9-77E6-E100-CC08767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Infraestrutura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69F1C-8A1B-B4F4-2288-CECB7F82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3"/>
            <a:ext cx="8381893" cy="50536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Dispensa</a:t>
            </a:r>
            <a:r>
              <a:rPr lang="pt-BR" sz="2800" dirty="0">
                <a:solidFill>
                  <a:srgbClr val="494949"/>
                </a:solidFill>
              </a:rPr>
              <a:t> o uso de </a:t>
            </a:r>
            <a:r>
              <a:rPr lang="pt-BR" sz="2800" b="1" dirty="0">
                <a:solidFill>
                  <a:srgbClr val="494949"/>
                </a:solidFill>
              </a:rPr>
              <a:t>Docker </a:t>
            </a:r>
            <a:r>
              <a:rPr lang="pt-BR" sz="2800" b="1" dirty="0" err="1">
                <a:solidFill>
                  <a:srgbClr val="494949"/>
                </a:solidFill>
              </a:rPr>
              <a:t>Compose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 de soluções de </a:t>
            </a:r>
            <a:r>
              <a:rPr lang="pt-BR" sz="2800" b="1" dirty="0">
                <a:solidFill>
                  <a:srgbClr val="494949"/>
                </a:solidFill>
              </a:rPr>
              <a:t>Infra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Menor custo</a:t>
            </a:r>
            <a:r>
              <a:rPr lang="pt-BR" sz="2800" dirty="0">
                <a:solidFill>
                  <a:srgbClr val="494949"/>
                </a:solidFill>
              </a:rPr>
              <a:t>, por não necessitar do uso de servidores e de serviços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Produtividade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Soluções de automação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r>
              <a:rPr lang="pt-BR" sz="2800" dirty="0">
                <a:solidFill>
                  <a:srgbClr val="494949"/>
                </a:solidFill>
              </a:rPr>
              <a:t> também suportam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D6F5700-1EEC-FFD3-3BEE-C3F8917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8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2848-94AC-18E3-2C61-846091D6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0A65-4253-A2CA-C298-2DDF1E0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onde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C0111-C6BF-CE7A-36F7-B26DB4A57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2129008"/>
            <a:ext cx="8381893" cy="3120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 em aplicações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aceitação em UI/Web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Desenvolvimento e provas de conceito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3AB0DAA-3EC1-721A-9B9C-9948A567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1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E3B-508A-DFD8-C82E-10F9B3E6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B2A-B631-C0AD-18E3-4665E149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stacks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suportadas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359ED0A-7A87-F2B0-CA5A-3353A6F9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9C2C48-1DD7-6913-F7CA-C09DD855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6" y="1753904"/>
            <a:ext cx="8221222" cy="1867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89400-F3B6-9AA5-D358-14BB0536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12"/>
          <a:stretch/>
        </p:blipFill>
        <p:spPr>
          <a:xfrm>
            <a:off x="274639" y="3557641"/>
            <a:ext cx="868679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4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29-F191-3B03-C4DE-DF21C7E4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C08-C911-2CBB-114D-8E06B6B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requisitos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7339C-60A4-8693-DECA-78A76EA5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163607"/>
            <a:ext cx="8381893" cy="30100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Ambiente com a capacidade de executar </a:t>
            </a:r>
            <a:r>
              <a:rPr lang="pt-BR" sz="3600" b="1" dirty="0">
                <a:solidFill>
                  <a:srgbClr val="494949"/>
                </a:solidFill>
              </a:rPr>
              <a:t>containers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Windows, Linux, </a:t>
            </a:r>
            <a:r>
              <a:rPr lang="pt-BR" sz="3600" b="1" dirty="0" err="1">
                <a:solidFill>
                  <a:srgbClr val="494949"/>
                </a:solidFill>
              </a:rPr>
              <a:t>macOS</a:t>
            </a:r>
            <a:endParaRPr lang="pt-BR" sz="36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138C9A8-5426-7499-ED99-C94EED1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96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53B6-4ABB-C478-7CDF-B542B06B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BD71-3688-AC43-D23D-4AAD126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C6537-AF49-D835-0E21-680CE18AA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921208"/>
            <a:ext cx="8381893" cy="31762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container (baseado na i</a:t>
            </a:r>
            <a:r>
              <a:rPr lang="pt-BR" sz="3600" b="1" dirty="0">
                <a:solidFill>
                  <a:srgbClr val="494949"/>
                </a:solidFill>
              </a:rPr>
              <a:t>magem </a:t>
            </a:r>
            <a:r>
              <a:rPr lang="pt-BR" sz="3600" b="1" dirty="0" err="1">
                <a:solidFill>
                  <a:srgbClr val="494949"/>
                </a:solidFill>
              </a:rPr>
              <a:t>testcontainers</a:t>
            </a:r>
            <a:r>
              <a:rPr lang="pt-BR" sz="3600" b="1" dirty="0">
                <a:solidFill>
                  <a:srgbClr val="494949"/>
                </a:solidFill>
              </a:rPr>
              <a:t>/</a:t>
            </a:r>
            <a:r>
              <a:rPr lang="pt-BR" sz="3600" b="1" dirty="0" err="1">
                <a:solidFill>
                  <a:srgbClr val="494949"/>
                </a:solidFill>
              </a:rPr>
              <a:t>ryuk</a:t>
            </a:r>
            <a:r>
              <a:rPr lang="pt-BR" sz="3600" dirty="0">
                <a:solidFill>
                  <a:srgbClr val="494949"/>
                </a:solidFill>
              </a:rPr>
              <a:t>) é gerado quando da utilização da biblioteca, tendo por responsabilidade gerenciar dentro da aplicação os demais containers gerados.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CDC6BC2-049D-6F46-F03C-DA90EB98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692F-EAB2-7245-A8C4-54D9CDF6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4B57-4138-6B22-FAA1-1A48D4F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217FD3-D3FC-450C-8DAD-F5AC60D9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04409"/>
            <a:ext cx="8381893" cy="33978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Imagens necessárias são baixadas automaticamente</a:t>
            </a:r>
            <a:r>
              <a:rPr lang="pt-BR" sz="3600" dirty="0">
                <a:solidFill>
                  <a:srgbClr val="494949"/>
                </a:solidFill>
              </a:rPr>
              <a:t>, caso não existam no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Todos os containers são encerrados removidos após o término da aplicação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7427D0E-4040-4B86-C428-88C2BAC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5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F467-D91C-D54D-E11A-37C60B5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0063-B197-8BE5-CD45-70A2248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FA4CF-DA1F-ABEF-5604-E20CDAA6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668462"/>
            <a:ext cx="8381893" cy="41180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o uso de portas fixas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</a:t>
            </a:r>
            <a:r>
              <a:rPr lang="pt-BR" sz="3600" dirty="0" err="1">
                <a:solidFill>
                  <a:srgbClr val="494949"/>
                </a:solidFill>
              </a:rPr>
              <a:t>hardcode</a:t>
            </a:r>
            <a:r>
              <a:rPr lang="pt-BR" sz="3600" dirty="0">
                <a:solidFill>
                  <a:srgbClr val="494949"/>
                </a:solidFill>
              </a:rPr>
              <a:t> com </a:t>
            </a:r>
            <a:r>
              <a:rPr lang="pt-BR" sz="3600" dirty="0" err="1">
                <a:solidFill>
                  <a:srgbClr val="494949"/>
                </a:solidFill>
              </a:rPr>
              <a:t>hostname</a:t>
            </a:r>
            <a:r>
              <a:rPr lang="pt-BR" sz="3600" dirty="0">
                <a:solidFill>
                  <a:srgbClr val="494949"/>
                </a:solidFill>
              </a:rPr>
              <a:t>, nome do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as mesmas versões de produção (evitar </a:t>
            </a:r>
            <a:r>
              <a:rPr lang="pt-BR" sz="3600" dirty="0" err="1">
                <a:solidFill>
                  <a:srgbClr val="494949"/>
                </a:solidFill>
              </a:rPr>
              <a:t>tags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latest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E53A74E-6ED7-3750-99FE-A04DB381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0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48E2-16C8-29A1-2B10-290BFFE2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23B5-3EAC-297D-3127-18665B4C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59FA5-1A0D-59C4-7AC1-C7AC3FB7A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592263"/>
            <a:ext cx="8381893" cy="461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Copiar arquivos para containers ao invés de utilizar volumes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módulos específicos ao invés de criar containers de forma genérica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Empregar estratégias de </a:t>
            </a:r>
            <a:r>
              <a:rPr lang="pt-BR" sz="3600" dirty="0" err="1">
                <a:solidFill>
                  <a:srgbClr val="494949"/>
                </a:solidFill>
              </a:rPr>
              <a:t>Wait</a:t>
            </a:r>
            <a:r>
              <a:rPr lang="pt-BR" sz="3600" dirty="0">
                <a:solidFill>
                  <a:srgbClr val="494949"/>
                </a:solidFill>
              </a:rPr>
              <a:t> durante a inicialização dos containers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C85F1F6-41A8-01A6-53F8-55707D5B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004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93B3-6261-71FF-B441-5BD17D2B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7C095-8807-DBC2-5255-38E94E82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CD177A12-FE52-A398-F1C3-91FF22A21ED4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6EC09CF-0CD7-32D9-A34D-C202EAD1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01EE607B-FD35-5398-575D-6941214B2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05" y="1066799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454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24A31FB-F6B9-7911-24BF-ECC5F7F0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E29D558B-32FB-3B1E-70E6-64A006D18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05" y="1066799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Containers: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Testcontainers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39BBE3-FFD8-C06A-9F07-14B1ADA7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que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simplificam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automação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Soluções como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Linux,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de linha de comando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5478" y="4103817"/>
            <a:ext cx="1260657" cy="1260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881A94-13B9-D08C-BDA9-A7D2AC797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21" y="4088940"/>
            <a:ext cx="1219200" cy="146304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C596A59-2CF1-AE28-41C1-5B5F3CE52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037" y="4103817"/>
            <a:ext cx="1327540" cy="132754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9C252C0-9C2D-F844-7010-A6FD82E95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0321" y="4103817"/>
            <a:ext cx="1680773" cy="13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Por que utilizar containers?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40" y="1436080"/>
            <a:ext cx="64769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Isolamento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Rapidez na criação de instâncias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Menor dependência o sistema operacional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na criação de ambientes de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Escalabilidade facilitada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E3DE43-9E0A-245C-DAD6-8F2569AC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37" y="2354262"/>
            <a:ext cx="4255294" cy="28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137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2906</TotalTime>
  <Words>1252</Words>
  <Application>Microsoft Office PowerPoint</Application>
  <PresentationFormat>Personalizar</PresentationFormat>
  <Paragraphs>194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Testcontainers + Azure DevOps Turbinando e descomplicando a automação de Testes de Integração</vt:lpstr>
      <vt:lpstr>Renato Groffe</vt:lpstr>
      <vt:lpstr>Participe de nossas iniciativas gratuitas</vt:lpstr>
      <vt:lpstr>Conteúdos desta apresentação</vt:lpstr>
      <vt:lpstr>Agenda</vt:lpstr>
      <vt:lpstr>Testes de Integração: uma visão geral</vt:lpstr>
      <vt:lpstr>Testes de Integração: dificuldades</vt:lpstr>
      <vt:lpstr>Tecnologias que simplificam a automação</vt:lpstr>
      <vt:lpstr>Por que utilizar containers?</vt:lpstr>
      <vt:lpstr>Escalabilidade</vt:lpstr>
      <vt:lpstr>Conceitos importantes sobre containers</vt:lpstr>
      <vt:lpstr>Containers + DevOps</vt:lpstr>
      <vt:lpstr>Testcontainers: o que é?</vt:lpstr>
      <vt:lpstr>Testcontainers x Infraestrutura</vt:lpstr>
      <vt:lpstr>Testcontainers: onde utilizar?</vt:lpstr>
      <vt:lpstr>Testcontainers: stacks suportadas</vt:lpstr>
      <vt:lpstr>Testcontainers: requisitos</vt:lpstr>
      <vt:lpstr>Testcontainers: funcionamento</vt:lpstr>
      <vt:lpstr>Testcontainers: funcionamento</vt:lpstr>
      <vt:lpstr>Testcontainers: boas práticas</vt:lpstr>
      <vt:lpstr>Testcontainers: boas práticas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525</cp:revision>
  <dcterms:created xsi:type="dcterms:W3CDTF">2016-08-05T22:03:34Z</dcterms:created>
  <dcterms:modified xsi:type="dcterms:W3CDTF">2025-05-17T11:59:25Z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