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9" r:id="rId9"/>
    <p:sldId id="260" r:id="rId10"/>
    <p:sldId id="270" r:id="rId11"/>
    <p:sldId id="271" r:id="rId12"/>
    <p:sldId id="272" r:id="rId13"/>
    <p:sldId id="261" r:id="rId14"/>
    <p:sldId id="273" r:id="rId15"/>
    <p:sldId id="299" r:id="rId16"/>
    <p:sldId id="262" r:id="rId17"/>
    <p:sldId id="274" r:id="rId18"/>
    <p:sldId id="263" r:id="rId19"/>
    <p:sldId id="275" r:id="rId20"/>
    <p:sldId id="276" r:id="rId21"/>
    <p:sldId id="277" r:id="rId22"/>
    <p:sldId id="278" r:id="rId23"/>
    <p:sldId id="279" r:id="rId24"/>
    <p:sldId id="280" r:id="rId25"/>
    <p:sldId id="288" r:id="rId26"/>
    <p:sldId id="281" r:id="rId27"/>
    <p:sldId id="282" r:id="rId28"/>
    <p:sldId id="283" r:id="rId29"/>
    <p:sldId id="286" r:id="rId30"/>
    <p:sldId id="287" r:id="rId31"/>
    <p:sldId id="298" r:id="rId32"/>
    <p:sldId id="284" r:id="rId33"/>
    <p:sldId id="285" r:id="rId34"/>
    <p:sldId id="289" r:id="rId35"/>
    <p:sldId id="290" r:id="rId36"/>
    <p:sldId id="291" r:id="rId37"/>
    <p:sldId id="292" r:id="rId38"/>
    <p:sldId id="293" r:id="rId39"/>
    <p:sldId id="264" r:id="rId40"/>
    <p:sldId id="295" r:id="rId41"/>
    <p:sldId id="296" r:id="rId42"/>
    <p:sldId id="297" r:id="rId43"/>
    <p:sldId id="294" r:id="rId44"/>
    <p:sldId id="2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288D-B0EA-AB44-A03D-05174A10D8E6}" type="datetime1">
              <a:rPr lang="pt-BR" smtClean="0"/>
              <a:t>28/04/16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A2D5A-08EE-FC42-B1E8-B64078A4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A6A9-75B8-4843-A016-113AA6AE82E5}" type="datetime1">
              <a:rPr lang="pt-BR" smtClean="0"/>
              <a:t>28/04/16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5DA8-B93D-A14E-9AA6-92401255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3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543-0184-7844-9CA7-DEE960A1A7A0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B39FEA-B227-B442-B3BE-40A75F075AE8}" type="datetime1">
              <a:rPr lang="pt-BR" smtClean="0"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57ED-BB65-054E-9D6E-115AA4E6B49F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596353-9940-CB42-B56C-E6EDFF306978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4C843-E3F1-9D46-B2CF-49C0478EAF0B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0CFD-EACF-794B-90D7-FD455E965925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05C7-9379-B14F-86E3-557E194B9E50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815B-438C-E443-A24C-E7EA5574C41B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7AE-C806-3D4A-BEFF-D376F631E7DE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18E-00FA-9F48-A017-B906D36847B4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9F0D413-E7B1-6841-BC7B-B8A04E9399A1}" type="datetime1">
              <a:rPr lang="pt-BR" smtClean="0"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C6492D5-F174-2A47-890F-E9914B27E01C}" type="datetime1">
              <a:rPr lang="pt-BR" smtClean="0"/>
              <a:t>28/04/16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706"/>
            <a:ext cx="8913813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0FB-C47C-A549-82C9-74DA984C8459}" type="datetime1">
              <a:rPr lang="pt-BR" smtClean="0"/>
              <a:t>28/04/16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F23-98BF-9E4E-97D0-95968F6C614D}" type="datetime1">
              <a:rPr lang="pt-BR" smtClean="0"/>
              <a:t>28/04/16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D149C7C-F79D-0348-AACC-FEE65B7E109A}" type="datetime1">
              <a:rPr lang="pt-BR" smtClean="0"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E0DE0A-4A9C-A846-9AFF-B190FCE582A8}" type="datetime1">
              <a:rPr lang="pt-BR" smtClean="0"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ddons.mozilla.org/en-US/firefox/addon/firebug/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ocs.seleniumhq.org/docs/" TargetMode="External"/><Relationship Id="rId3" Type="http://schemas.openxmlformats.org/officeDocument/2006/relationships/hyperlink" Target="http://docs.seleniumhq.org/support/" TargetMode="External"/><Relationship Id="rId4" Type="http://schemas.openxmlformats.org/officeDocument/2006/relationships/hyperlink" Target="https://seleniumhq.wordpress.com/" TargetMode="External"/><Relationship Id="rId5" Type="http://schemas.openxmlformats.org/officeDocument/2006/relationships/hyperlink" Target="http://www.seleniumhq.org/docs/02_selenium_ide.jsp" TargetMode="External"/><Relationship Id="rId6" Type="http://schemas.openxmlformats.org/officeDocument/2006/relationships/hyperlink" Target="http://release.seleniumhq.org/selenium-core/1.0.1/reference.html" TargetMode="External"/><Relationship Id="rId7" Type="http://schemas.openxmlformats.org/officeDocument/2006/relationships/hyperlink" Target="https://pt.wikipedia.org/wiki/Express%C3%A3o_regular" TargetMode="External"/><Relationship Id="rId8" Type="http://schemas.openxmlformats.org/officeDocument/2006/relationships/hyperlink" Target="http://regexr.com/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ocs.seleniumhq.org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- </a:t>
            </a:r>
            <a:r>
              <a:rPr lang="en-US" dirty="0" err="1" smtClean="0"/>
              <a:t>Automação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1230C273-E431-944B-AE71-7A894B0A5490}" type="datetime1">
              <a:rPr lang="pt-BR" b="1" smtClean="0"/>
              <a:t>28/04/16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36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487" y="1729140"/>
            <a:ext cx="866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Acessar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https://addons.mozilla.org/en-US/firefox/addon/firebug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8487" y="2264140"/>
            <a:ext cx="8665325" cy="3073917"/>
            <a:chOff x="248487" y="2264140"/>
            <a:chExt cx="8665325" cy="30739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87" y="2264140"/>
              <a:ext cx="8665325" cy="307391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891267" y="4776785"/>
              <a:ext cx="1201024" cy="441784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11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877580"/>
            <a:ext cx="85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tags (html, head e body),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, e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2" y="3209909"/>
            <a:ext cx="6350000" cy="288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12" y="6106614"/>
            <a:ext cx="5551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 smtClean="0"/>
              <a:t>Fonte</a:t>
            </a:r>
            <a:r>
              <a:rPr lang="en-US" sz="1000" b="1" i="1" dirty="0"/>
              <a:t>: http://</a:t>
            </a:r>
            <a:r>
              <a:rPr lang="en-US" sz="1000" b="1" i="1" dirty="0" err="1"/>
              <a:t>www.educacaopublica.rj.gov.br</a:t>
            </a:r>
            <a:r>
              <a:rPr lang="en-US" sz="1000" b="1" i="1" dirty="0"/>
              <a:t>/</a:t>
            </a:r>
            <a:r>
              <a:rPr lang="en-US" sz="1000" b="1" i="1" dirty="0" err="1"/>
              <a:t>oficinas</a:t>
            </a:r>
            <a:r>
              <a:rPr lang="en-US" sz="1000" b="1" i="1" dirty="0"/>
              <a:t>/</a:t>
            </a:r>
            <a:r>
              <a:rPr lang="en-US" sz="1000" b="1" i="1" dirty="0" err="1"/>
              <a:t>informatica</a:t>
            </a:r>
            <a:r>
              <a:rPr lang="en-US" sz="1000" b="1" i="1" dirty="0"/>
              <a:t>/html/</a:t>
            </a:r>
            <a:r>
              <a:rPr lang="en-US" sz="1000" b="1" i="1" dirty="0" err="1"/>
              <a:t>estrutura.htm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56808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HTML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01460"/>
            <a:ext cx="85963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&lt;html&gt;</a:t>
            </a:r>
            <a:r>
              <a:rPr lang="en-US" dirty="0" smtClean="0"/>
              <a:t> -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-se de um </a:t>
            </a:r>
            <a:r>
              <a:rPr lang="en-US" dirty="0" err="1" smtClean="0"/>
              <a:t>HTMl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&lt;head&gt;</a:t>
            </a:r>
            <a:r>
              <a:rPr lang="en-US" dirty="0" smtClean="0"/>
              <a:t> - </a:t>
            </a:r>
            <a:r>
              <a:rPr lang="en-US" dirty="0" err="1" smtClean="0"/>
              <a:t>cabeçalho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inseridas</a:t>
            </a:r>
            <a:r>
              <a:rPr lang="en-US" dirty="0" smtClean="0"/>
              <a:t> dados 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exibidas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navegador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&lt;title&gt;</a:t>
            </a:r>
            <a:r>
              <a:rPr lang="en-US" dirty="0" smtClean="0"/>
              <a:t> -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&lt;body&gt;</a:t>
            </a:r>
            <a:r>
              <a:rPr lang="en-US" dirty="0" smtClean="0"/>
              <a:t> - </a:t>
            </a:r>
            <a:r>
              <a:rPr lang="en-US" dirty="0" err="1" smtClean="0"/>
              <a:t>corpo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 smtClean="0"/>
              <a:t>.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tag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exibidas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&lt;p&gt;</a:t>
            </a:r>
            <a:r>
              <a:rPr lang="en-US" dirty="0" smtClean="0"/>
              <a:t> - </a:t>
            </a:r>
            <a:r>
              <a:rPr lang="en-US" dirty="0" err="1" smtClean="0"/>
              <a:t>parágrafo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ul</a:t>
            </a:r>
            <a:r>
              <a:rPr lang="en-US" i="1" dirty="0" smtClean="0"/>
              <a:t>&gt; e &lt;li&gt;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(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bullets).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ol</a:t>
            </a:r>
            <a:r>
              <a:rPr lang="en-US" i="1" dirty="0" smtClean="0"/>
              <a:t>&gt; e &lt;li&gt;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(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1,2,3 </a:t>
            </a:r>
            <a:r>
              <a:rPr lang="en-US" dirty="0" err="1" smtClean="0"/>
              <a:t>ou</a:t>
            </a:r>
            <a:r>
              <a:rPr lang="en-US" dirty="0" smtClean="0"/>
              <a:t> A,B,C).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&lt;h1&gt; </a:t>
            </a:r>
            <a:r>
              <a:rPr lang="en-US" i="1" dirty="0" err="1" smtClean="0"/>
              <a:t>até</a:t>
            </a:r>
            <a:r>
              <a:rPr lang="en-US" i="1" dirty="0" smtClean="0"/>
              <a:t> &lt;h6&gt;</a:t>
            </a:r>
            <a:r>
              <a:rPr lang="en-US" dirty="0" smtClean="0"/>
              <a:t> -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níveis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img</a:t>
            </a:r>
            <a:r>
              <a:rPr lang="en-US" i="1" dirty="0" smtClean="0"/>
              <a:t>&gt;</a:t>
            </a:r>
            <a:r>
              <a:rPr lang="en-US" dirty="0" smtClean="0"/>
              <a:t> -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exibição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&lt;a&gt;</a:t>
            </a:r>
            <a:r>
              <a:rPr lang="en-US" dirty="0" smtClean="0"/>
              <a:t> - </a:t>
            </a:r>
            <a:r>
              <a:rPr lang="en-US" dirty="0" err="1" smtClean="0"/>
              <a:t>marca</a:t>
            </a:r>
            <a:r>
              <a:rPr lang="en-US" dirty="0" smtClean="0"/>
              <a:t> o link.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&lt;table&gt;</a:t>
            </a:r>
            <a:r>
              <a:rPr lang="en-US" dirty="0" smtClean="0"/>
              <a:t> - </a:t>
            </a:r>
            <a:r>
              <a:rPr lang="en-US" dirty="0" err="1" smtClean="0"/>
              <a:t>exibe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tr</a:t>
            </a:r>
            <a:r>
              <a:rPr lang="en-US" i="1" dirty="0" smtClean="0"/>
              <a:t>&gt;</a:t>
            </a:r>
            <a:r>
              <a:rPr lang="en-US" dirty="0" smtClean="0"/>
              <a:t> -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&lt;td&gt;</a:t>
            </a:r>
            <a:r>
              <a:rPr lang="en-US" dirty="0" smtClean="0"/>
              <a:t> -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coluna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&lt;div&gt;</a:t>
            </a:r>
            <a:r>
              <a:rPr lang="en-US" dirty="0" smtClean="0"/>
              <a:t> - </a:t>
            </a:r>
            <a:r>
              <a:rPr lang="en-US" dirty="0" err="1" smtClean="0"/>
              <a:t>agrupador</a:t>
            </a:r>
            <a:r>
              <a:rPr lang="en-US" dirty="0" smtClean="0"/>
              <a:t> de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35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01460"/>
            <a:ext cx="85963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&lt;form&gt;</a:t>
            </a:r>
            <a:r>
              <a:rPr lang="en-US" dirty="0" smtClean="0"/>
              <a:t> -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tag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&lt;input&gt;</a:t>
            </a:r>
            <a:r>
              <a:rPr lang="en-US" dirty="0" smtClean="0"/>
              <a:t> - define </a:t>
            </a:r>
            <a:r>
              <a:rPr lang="en-US" dirty="0" err="1" smtClean="0"/>
              <a:t>campos</a:t>
            </a:r>
            <a:r>
              <a:rPr lang="en-US" dirty="0" smtClean="0"/>
              <a:t> e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Atributos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ype=“text”</a:t>
            </a:r>
            <a:r>
              <a:rPr lang="en-US" dirty="0" smtClean="0"/>
              <a:t> – campo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ype=“password”</a:t>
            </a:r>
            <a:r>
              <a:rPr lang="en-US" dirty="0" smtClean="0"/>
              <a:t> – </a:t>
            </a:r>
            <a:r>
              <a:rPr lang="en-US" dirty="0" err="1" smtClean="0"/>
              <a:t>representa</a:t>
            </a:r>
            <a:r>
              <a:rPr lang="en-US" dirty="0" smtClean="0"/>
              <a:t> um campo de </a:t>
            </a:r>
            <a:r>
              <a:rPr lang="en-US" dirty="0" err="1" smtClean="0"/>
              <a:t>senha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type=“checkbox”</a:t>
            </a:r>
            <a:r>
              <a:rPr lang="en-US" dirty="0" smtClean="0"/>
              <a:t> – campo de </a:t>
            </a:r>
            <a:r>
              <a:rPr lang="en-US" dirty="0" err="1" smtClean="0"/>
              <a:t>opções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de um item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ype=“radio”</a:t>
            </a:r>
            <a:r>
              <a:rPr lang="en-US" dirty="0" smtClean="0"/>
              <a:t> – campo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type=“hidden”</a:t>
            </a:r>
            <a:r>
              <a:rPr lang="en-US" dirty="0" smtClean="0"/>
              <a:t> – campo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visivel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, mas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contida</a:t>
            </a:r>
            <a:r>
              <a:rPr lang="en-US" dirty="0" smtClean="0"/>
              <a:t> no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type=“submit”</a:t>
            </a:r>
            <a:r>
              <a:rPr lang="en-US" dirty="0" smtClean="0"/>
              <a:t> – </a:t>
            </a:r>
            <a:r>
              <a:rPr lang="en-US" dirty="0" err="1" smtClean="0"/>
              <a:t>botão</a:t>
            </a:r>
            <a:r>
              <a:rPr lang="en-US" dirty="0" smtClean="0"/>
              <a:t> com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envio</a:t>
            </a:r>
            <a:r>
              <a:rPr lang="en-US" dirty="0" smtClean="0"/>
              <a:t> do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type=“reset”</a:t>
            </a:r>
            <a:r>
              <a:rPr lang="en-US" dirty="0" smtClean="0"/>
              <a:t> – </a:t>
            </a:r>
            <a:r>
              <a:rPr lang="en-US" dirty="0" err="1" smtClean="0"/>
              <a:t>botão</a:t>
            </a:r>
            <a:r>
              <a:rPr lang="en-US" dirty="0" smtClean="0"/>
              <a:t> com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limpar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do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textarea</a:t>
            </a:r>
            <a:r>
              <a:rPr lang="en-US" i="1" dirty="0" smtClean="0"/>
              <a:t>&gt;</a:t>
            </a:r>
            <a:r>
              <a:rPr lang="en-US" dirty="0" smtClean="0"/>
              <a:t> - campo de </a:t>
            </a:r>
            <a:r>
              <a:rPr lang="en-US" dirty="0" err="1" smtClean="0"/>
              <a:t>texto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&lt;select&gt; e &lt;option&gt;</a:t>
            </a:r>
            <a:r>
              <a:rPr lang="en-US" dirty="0" smtClean="0"/>
              <a:t> - campo de </a:t>
            </a:r>
            <a:r>
              <a:rPr lang="en-US" dirty="0" err="1" smtClean="0"/>
              <a:t>seleção</a:t>
            </a:r>
            <a:r>
              <a:rPr lang="en-US" dirty="0" smtClean="0"/>
              <a:t>. &lt;option&gt;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24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29072"/>
            <a:ext cx="85963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: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tag.</a:t>
            </a:r>
          </a:p>
          <a:p>
            <a:endParaRPr lang="en-US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&lt;a </a:t>
            </a:r>
            <a:r>
              <a:rPr lang="en-US" b="1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www.tqi.com.br</a:t>
            </a:r>
            <a:r>
              <a:rPr lang="en-US" dirty="0" smtClean="0"/>
              <a:t>”&gt;Clique </a:t>
            </a:r>
            <a:r>
              <a:rPr lang="en-US" dirty="0" err="1" smtClean="0"/>
              <a:t>Aqui</a:t>
            </a:r>
            <a:r>
              <a:rPr lang="en-US" dirty="0" smtClean="0"/>
              <a:t>&lt;/a&gt;</a:t>
            </a:r>
          </a:p>
          <a:p>
            <a:endParaRPr lang="en-US" dirty="0"/>
          </a:p>
          <a:p>
            <a:r>
              <a:rPr lang="en-US" dirty="0" err="1" smtClean="0"/>
              <a:t>href</a:t>
            </a:r>
            <a:r>
              <a:rPr lang="en-US" dirty="0" smtClean="0"/>
              <a:t> –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clicar</a:t>
            </a:r>
            <a:r>
              <a:rPr lang="en-US" dirty="0" smtClean="0"/>
              <a:t> no </a:t>
            </a:r>
            <a:r>
              <a:rPr lang="en-US" dirty="0" err="1" smtClean="0"/>
              <a:t>texto</a:t>
            </a:r>
            <a:r>
              <a:rPr lang="en-US" dirty="0" smtClean="0"/>
              <a:t> “Clique </a:t>
            </a:r>
            <a:r>
              <a:rPr lang="en-US" dirty="0" err="1" smtClean="0"/>
              <a:t>Aqui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&lt;input </a:t>
            </a:r>
            <a:r>
              <a:rPr lang="en-US" b="1" dirty="0" smtClean="0"/>
              <a:t>type</a:t>
            </a:r>
            <a:r>
              <a:rPr lang="en-US" dirty="0" smtClean="0"/>
              <a:t>=“text” </a:t>
            </a:r>
            <a:r>
              <a:rPr lang="en-US" b="1" dirty="0" smtClean="0"/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usuario</a:t>
            </a:r>
            <a:r>
              <a:rPr lang="en-US" dirty="0" smtClean="0"/>
              <a:t>”&gt;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ype – define o </a:t>
            </a:r>
            <a:r>
              <a:rPr lang="en-US" dirty="0" err="1" smtClean="0"/>
              <a:t>tipo</a:t>
            </a:r>
            <a:r>
              <a:rPr lang="en-US" dirty="0" smtClean="0"/>
              <a:t> do campo input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ame –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campo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&lt;div </a:t>
            </a:r>
            <a:r>
              <a:rPr lang="en-US" b="1" dirty="0" smtClean="0"/>
              <a:t>id</a:t>
            </a:r>
            <a:r>
              <a:rPr lang="en-US" dirty="0" smtClean="0"/>
              <a:t>=“</a:t>
            </a:r>
            <a:r>
              <a:rPr lang="en-US" dirty="0" err="1" smtClean="0"/>
              <a:t>componenteXPTO</a:t>
            </a:r>
            <a:r>
              <a:rPr lang="en-US" dirty="0" smtClean="0"/>
              <a:t>”&gt;&lt;/div&gt;</a:t>
            </a:r>
          </a:p>
          <a:p>
            <a:endParaRPr lang="en-US" dirty="0"/>
          </a:p>
          <a:p>
            <a:r>
              <a:rPr lang="en-US" dirty="0" smtClean="0"/>
              <a:t>id –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tag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tags com o </a:t>
            </a:r>
            <a:r>
              <a:rPr lang="en-US" dirty="0" err="1" smtClean="0"/>
              <a:t>mesmo</a:t>
            </a:r>
            <a:r>
              <a:rPr lang="en-US" dirty="0" smtClean="0"/>
              <a:t> id.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358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755853"/>
            <a:ext cx="7378700" cy="21590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346"/>
          <a:stretch/>
        </p:blipFill>
        <p:spPr>
          <a:xfrm>
            <a:off x="3859213" y="3997689"/>
            <a:ext cx="5054600" cy="2601736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4803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do Selenium IDE</a:t>
            </a:r>
            <a:endParaRPr lang="en-US" dirty="0"/>
          </a:p>
        </p:txBody>
      </p:sp>
      <p:pic>
        <p:nvPicPr>
          <p:cNvPr id="3" name="Picture 2" descr="id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38" y="1656687"/>
            <a:ext cx="5312699" cy="48699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3023" y="1822357"/>
            <a:ext cx="4786714" cy="23469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7038" y="2057055"/>
            <a:ext cx="5312699" cy="331338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2632" y="2388393"/>
            <a:ext cx="3520241" cy="2595478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7038" y="2388393"/>
            <a:ext cx="1506131" cy="2747341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7038" y="5135734"/>
            <a:ext cx="5312699" cy="13909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95701" y="1748138"/>
            <a:ext cx="128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URL </a:t>
            </a:r>
            <a:r>
              <a:rPr lang="en-US" dirty="0" err="1" smtClean="0">
                <a:solidFill>
                  <a:srgbClr val="FF0000"/>
                </a:solidFill>
              </a:rPr>
              <a:t>Inicial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807" y="2048440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Barra de Menu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86" y="3617103"/>
            <a:ext cx="170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Suíte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Teste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088" y="3120097"/>
            <a:ext cx="207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Estrutura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edição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do script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727" y="5480878"/>
            <a:ext cx="16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3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Selenium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487" y="1849969"/>
            <a:ext cx="8665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Base URL:</a:t>
            </a:r>
            <a:r>
              <a:rPr lang="en-US" dirty="0" smtClean="0"/>
              <a:t> </a:t>
            </a:r>
            <a:r>
              <a:rPr lang="en-US" dirty="0" err="1" smtClean="0"/>
              <a:t>início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do script.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Barra de Menu:</a:t>
            </a:r>
            <a:r>
              <a:rPr lang="en-US" dirty="0" smtClean="0"/>
              <a:t> </a:t>
            </a:r>
            <a:r>
              <a:rPr lang="en-US" dirty="0" err="1" smtClean="0"/>
              <a:t>controla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do script, </a:t>
            </a:r>
            <a:r>
              <a:rPr lang="en-US" dirty="0" err="1" smtClean="0"/>
              <a:t>inicia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do script.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caráter</a:t>
            </a:r>
            <a:r>
              <a:rPr lang="en-US" dirty="0" smtClean="0"/>
              <a:t> de </a:t>
            </a:r>
            <a:r>
              <a:rPr lang="en-US" dirty="0" err="1" smtClean="0"/>
              <a:t>visualização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 do script.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Test Case: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scripts </a:t>
            </a:r>
            <a:r>
              <a:rPr lang="en-US" dirty="0" err="1" smtClean="0"/>
              <a:t>criados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scripts e </a:t>
            </a:r>
            <a:r>
              <a:rPr lang="en-US" dirty="0" err="1" smtClean="0"/>
              <a:t>salvar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suíte</a:t>
            </a:r>
            <a:r>
              <a:rPr lang="en-US" dirty="0" smtClean="0"/>
              <a:t> de testes.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Estrutura</a:t>
            </a:r>
            <a:r>
              <a:rPr lang="en-US" b="1" dirty="0" smtClean="0"/>
              <a:t> de Script: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visualizado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gravados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log de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referência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entre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023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879" y="1794746"/>
            <a:ext cx="86929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no Selenium IDE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prontos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Selenium IDE se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ividem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Garantia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verificação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Ação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Gerais</a:t>
            </a:r>
            <a:endParaRPr lang="en-US" dirty="0"/>
          </a:p>
        </p:txBody>
      </p:sp>
      <p:pic>
        <p:nvPicPr>
          <p:cNvPr id="6" name="Picture 5" descr="Captura de Tela 2016-04-27 às 23.00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7" t="18747" r="27232" b="7574"/>
          <a:stretch/>
        </p:blipFill>
        <p:spPr>
          <a:xfrm>
            <a:off x="4900728" y="2595317"/>
            <a:ext cx="4013085" cy="39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Garantia</a:t>
            </a:r>
            <a:r>
              <a:rPr lang="en-US" b="1" dirty="0" smtClean="0"/>
              <a:t>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Verificação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</a:t>
            </a:r>
            <a:r>
              <a:rPr lang="en-US" dirty="0" err="1" smtClean="0"/>
              <a:t>iniciando</a:t>
            </a:r>
            <a:r>
              <a:rPr lang="en-US" dirty="0" smtClean="0"/>
              <a:t> com </a:t>
            </a:r>
            <a:r>
              <a:rPr lang="en-US" b="1" dirty="0" smtClean="0"/>
              <a:t>verify…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assert…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Ex: </a:t>
            </a:r>
            <a:r>
              <a:rPr lang="en-US" b="1" dirty="0" err="1" smtClean="0"/>
              <a:t>assertText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contido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Asserts:</a:t>
            </a:r>
            <a:r>
              <a:rPr lang="en-US" dirty="0" smtClean="0"/>
              <a:t>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a </a:t>
            </a:r>
            <a:r>
              <a:rPr lang="en-US" dirty="0" err="1" smtClean="0"/>
              <a:t>execução</a:t>
            </a:r>
            <a:r>
              <a:rPr lang="en-US" dirty="0" smtClean="0"/>
              <a:t> do script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encerrada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Verify: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 smtClean="0"/>
              <a:t>marca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erro</a:t>
            </a:r>
            <a:r>
              <a:rPr lang="en-US" dirty="0" smtClean="0"/>
              <a:t> e continua a </a:t>
            </a:r>
            <a:r>
              <a:rPr lang="en-US" dirty="0" err="1" smtClean="0"/>
              <a:t>execução</a:t>
            </a:r>
            <a:r>
              <a:rPr lang="en-US" dirty="0" smtClean="0"/>
              <a:t> do script.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157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Selenium –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</a:p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</a:p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</a:p>
          <a:p>
            <a:r>
              <a:rPr lang="en-US" dirty="0" err="1" smtClean="0"/>
              <a:t>Estrutura</a:t>
            </a:r>
            <a:r>
              <a:rPr lang="en-US" dirty="0" smtClean="0"/>
              <a:t> do Selenium IDE</a:t>
            </a:r>
          </a:p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 smtClean="0"/>
          </a:p>
          <a:p>
            <a:r>
              <a:rPr lang="en-US" dirty="0" err="1" smtClean="0"/>
              <a:t>Express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 smtClean="0"/>
          </a:p>
          <a:p>
            <a:r>
              <a:rPr lang="en-US" dirty="0" err="1" smtClean="0"/>
              <a:t>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1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mudam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Ex: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click</a:t>
            </a:r>
            <a:r>
              <a:rPr lang="en-US" dirty="0" smtClean="0"/>
              <a:t> – </a:t>
            </a:r>
            <a:r>
              <a:rPr lang="en-US" dirty="0" err="1" smtClean="0"/>
              <a:t>simula</a:t>
            </a:r>
            <a:r>
              <a:rPr lang="en-US" dirty="0" smtClean="0"/>
              <a:t> o clique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, link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</a:t>
            </a:r>
            <a:r>
              <a:rPr lang="en-US" dirty="0" err="1" smtClean="0"/>
              <a:t>elemento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sendKeys</a:t>
            </a:r>
            <a:r>
              <a:rPr lang="en-US" dirty="0" smtClean="0"/>
              <a:t> – </a:t>
            </a:r>
            <a:r>
              <a:rPr lang="en-US" dirty="0" err="1" smtClean="0"/>
              <a:t>simula</a:t>
            </a:r>
            <a:r>
              <a:rPr lang="en-US" dirty="0" smtClean="0"/>
              <a:t> a </a:t>
            </a:r>
            <a:r>
              <a:rPr lang="en-US" dirty="0" err="1" smtClean="0"/>
              <a:t>digitação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campo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b="1" dirty="0"/>
          </a:p>
          <a:p>
            <a:pPr algn="just"/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terminam</a:t>
            </a:r>
            <a:r>
              <a:rPr lang="en-US" dirty="0" smtClean="0"/>
              <a:t> com </a:t>
            </a:r>
            <a:r>
              <a:rPr lang="en-US" b="1" dirty="0" err="1" smtClean="0"/>
              <a:t>AndWait</a:t>
            </a:r>
            <a:r>
              <a:rPr lang="en-US" dirty="0" smtClean="0"/>
              <a:t> </a:t>
            </a:r>
            <a:r>
              <a:rPr lang="en-US" dirty="0" err="1" smtClean="0"/>
              <a:t>aguardam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100% </a:t>
            </a:r>
            <a:r>
              <a:rPr lang="en-US" dirty="0" err="1" smtClean="0"/>
              <a:t>carregada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tempo total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ultrapassado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Tempo total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 no </a:t>
            </a:r>
            <a:r>
              <a:rPr lang="en-US" dirty="0" err="1" smtClean="0"/>
              <a:t>seguinte</a:t>
            </a:r>
            <a:r>
              <a:rPr lang="en-US" dirty="0" smtClean="0"/>
              <a:t> menu do Selenium IDE:</a:t>
            </a:r>
          </a:p>
          <a:p>
            <a:pPr lvl="1" algn="just"/>
            <a:r>
              <a:rPr lang="en-US" dirty="0" smtClean="0"/>
              <a:t>Options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Options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Default timeout value</a:t>
            </a:r>
          </a:p>
          <a:p>
            <a:pPr lvl="1" algn="just"/>
            <a:r>
              <a:rPr lang="en-US" dirty="0"/>
              <a:t>	</a:t>
            </a:r>
            <a:r>
              <a:rPr lang="en-US" i="1" dirty="0" smtClean="0"/>
              <a:t>O valor </a:t>
            </a:r>
            <a:r>
              <a:rPr lang="en-US" i="1" dirty="0" err="1" smtClean="0"/>
              <a:t>configurado</a:t>
            </a:r>
            <a:r>
              <a:rPr lang="en-US" i="1" dirty="0" smtClean="0"/>
              <a:t> </a:t>
            </a:r>
            <a:r>
              <a:rPr lang="en-US" i="1" dirty="0" err="1" smtClean="0"/>
              <a:t>é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milisegundos</a:t>
            </a:r>
            <a:r>
              <a:rPr lang="en-US" i="1" dirty="0" smtClean="0"/>
              <a:t>. Ex: 30s = 30000ms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766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Gerais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São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Selenium IDE.</a:t>
            </a:r>
          </a:p>
          <a:p>
            <a:pPr algn="just"/>
            <a:endParaRPr lang="en-US" i="1" dirty="0"/>
          </a:p>
          <a:p>
            <a:pPr algn="just"/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for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selecioná</a:t>
            </a:r>
            <a:r>
              <a:rPr lang="en-US" dirty="0" smtClean="0"/>
              <a:t>-lo </a:t>
            </a:r>
            <a:r>
              <a:rPr lang="en-US" dirty="0" err="1" smtClean="0"/>
              <a:t>através</a:t>
            </a:r>
            <a:r>
              <a:rPr lang="en-US" dirty="0" smtClean="0"/>
              <a:t> do campo </a:t>
            </a:r>
            <a:r>
              <a:rPr lang="en-US" b="1" dirty="0" smtClean="0"/>
              <a:t>Command</a:t>
            </a:r>
            <a:r>
              <a:rPr lang="en-US" dirty="0" smtClean="0"/>
              <a:t> e </a:t>
            </a:r>
            <a:r>
              <a:rPr lang="en-US" dirty="0" err="1" smtClean="0"/>
              <a:t>visualizar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</a:t>
            </a:r>
            <a:r>
              <a:rPr lang="en-US" b="1" dirty="0" smtClean="0"/>
              <a:t>Reference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Captura de Tela 2016-04-27 às 23.59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t="57914" r="26930" b="10715"/>
          <a:stretch/>
        </p:blipFill>
        <p:spPr>
          <a:xfrm>
            <a:off x="2346828" y="4309272"/>
            <a:ext cx="4334729" cy="179286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351566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94122"/>
              </p:ext>
            </p:extLst>
          </p:nvPr>
        </p:nvGraphicFramePr>
        <p:xfrm>
          <a:off x="289901" y="1932005"/>
          <a:ext cx="8623911" cy="4536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mtClean="0"/>
                        <a:t>www.tqi.com.br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Abre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informada</a:t>
                      </a:r>
                      <a:r>
                        <a:rPr lang="en-US" dirty="0" smtClean="0"/>
                        <a:t> no campo </a:t>
                      </a:r>
                      <a:r>
                        <a:rPr lang="en-US" b="1" dirty="0" smtClean="0"/>
                        <a:t>target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Id=Extranet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Verifica</a:t>
                      </a:r>
                      <a:r>
                        <a:rPr lang="en-US" dirty="0" smtClean="0"/>
                        <a:t> se 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conteúdo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elemento</a:t>
                      </a:r>
                      <a:r>
                        <a:rPr lang="en-US" baseline="0" dirty="0" smtClean="0"/>
                        <a:t> com id=Extranet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 a Extranet. </a:t>
                      </a:r>
                      <a:r>
                        <a:rPr lang="en-US" baseline="0" dirty="0" err="1" smtClean="0"/>
                        <a:t>Caso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seja</a:t>
                      </a:r>
                      <a:r>
                        <a:rPr lang="en-US" baseline="0" dirty="0" smtClean="0"/>
                        <a:t>, o </a:t>
                      </a:r>
                      <a:r>
                        <a:rPr lang="en-US" baseline="0" dirty="0" err="1" smtClean="0"/>
                        <a:t>comando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marcado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erro</a:t>
                      </a:r>
                      <a:r>
                        <a:rPr lang="en-US" baseline="0" dirty="0" smtClean="0"/>
                        <a:t> e o script continua com a </a:t>
                      </a:r>
                      <a:r>
                        <a:rPr lang="en-US" baseline="0" dirty="0" err="1" smtClean="0"/>
                        <a:t>execução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</a:t>
                      </a:r>
                      <a:r>
                        <a:rPr lang="en-US" dirty="0" err="1" smtClean="0"/>
                        <a:t>contato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Executa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ação</a:t>
                      </a:r>
                      <a:r>
                        <a:rPr lang="en-US" dirty="0" smtClean="0"/>
                        <a:t> de click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baseline="0" dirty="0" smtClean="0"/>
                        <a:t> com id=</a:t>
                      </a:r>
                      <a:r>
                        <a:rPr lang="en-US" baseline="0" dirty="0" err="1" smtClean="0"/>
                        <a:t>contato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verifyElementPresent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link=</a:t>
                      </a:r>
                      <a:r>
                        <a:rPr lang="en-US" dirty="0" err="1" smtClean="0"/>
                        <a:t>Oportunidades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Verifica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existência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com link=</a:t>
                      </a:r>
                      <a:r>
                        <a:rPr lang="en-US" dirty="0" err="1" smtClean="0"/>
                        <a:t>Oportunidades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página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0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70505"/>
              </p:ext>
            </p:extLst>
          </p:nvPr>
        </p:nvGraphicFramePr>
        <p:xfrm>
          <a:off x="289901" y="1932005"/>
          <a:ext cx="8623911" cy="4805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strong.locality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dirty="0" smtClean="0"/>
                        <a:t>ão Paulo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0" dirty="0" err="1" smtClean="0"/>
                        <a:t>Incluir</a:t>
                      </a:r>
                      <a:r>
                        <a:rPr lang="en-US" b="0" baseline="0" dirty="0" smtClean="0"/>
                        <a:t> a </a:t>
                      </a:r>
                      <a:r>
                        <a:rPr lang="en-US" b="0" baseline="0" dirty="0" err="1" smtClean="0"/>
                        <a:t>informa</a:t>
                      </a:r>
                      <a:r>
                        <a:rPr lang="en-US" b="0" baseline="0" dirty="0" err="1" smtClean="0"/>
                        <a:t>ção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1" baseline="0" dirty="0" smtClean="0"/>
                        <a:t>Value</a:t>
                      </a:r>
                      <a:r>
                        <a:rPr lang="en-US" b="0" baseline="0" dirty="0" smtClean="0"/>
                        <a:t> no </a:t>
                      </a:r>
                      <a:r>
                        <a:rPr lang="en-US" b="0" baseline="0" dirty="0" err="1" smtClean="0"/>
                        <a:t>elemento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localizado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b="1" dirty="0" smtClean="0"/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TQI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Verifica</a:t>
                      </a:r>
                      <a:r>
                        <a:rPr lang="en-US" baseline="0" dirty="0" smtClean="0"/>
                        <a:t> se o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0" dirty="0" err="1" smtClean="0"/>
                        <a:t>ítulo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página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o </a:t>
                      </a:r>
                      <a:r>
                        <a:rPr lang="en-US" baseline="0" dirty="0" err="1" smtClean="0"/>
                        <a:t>informado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</a:t>
                      </a:r>
                      <a:r>
                        <a:rPr lang="en-US" dirty="0" err="1" smtClean="0"/>
                        <a:t>contato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Executa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ação</a:t>
                      </a:r>
                      <a:r>
                        <a:rPr lang="en-US" dirty="0" smtClean="0"/>
                        <a:t> de click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baseline="0" dirty="0" smtClean="0"/>
                        <a:t> com id=</a:t>
                      </a:r>
                      <a:r>
                        <a:rPr lang="en-US" baseline="0" dirty="0" err="1" smtClean="0"/>
                        <a:t>contato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aguarda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p</a:t>
                      </a:r>
                      <a:r>
                        <a:rPr lang="en-US" baseline="0" dirty="0" err="1" smtClean="0"/>
                        <a:t>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totalmente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carregada</a:t>
                      </a:r>
                      <a:r>
                        <a:rPr lang="en-US" baseline="0" dirty="0" smtClean="0"/>
                        <a:t>.</a:t>
                      </a:r>
                      <a:endParaRPr lang="en-US" baseline="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captureEntirePageScreenshot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C:\\</a:t>
                      </a:r>
                      <a:r>
                        <a:rPr lang="en-US" dirty="0" err="1" smtClean="0"/>
                        <a:t>imagem.png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Cria</a:t>
                      </a:r>
                      <a:r>
                        <a:rPr lang="en-US" dirty="0" smtClean="0"/>
                        <a:t> um screenshot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p</a:t>
                      </a:r>
                      <a:r>
                        <a:rPr lang="en-US" baseline="0" dirty="0" err="1" smtClean="0"/>
                        <a:t>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exibição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salvando</a:t>
                      </a:r>
                      <a:r>
                        <a:rPr lang="en-US" baseline="0" dirty="0" smtClean="0"/>
                        <a:t> no </a:t>
                      </a:r>
                      <a:r>
                        <a:rPr lang="en-US" baseline="0" dirty="0" err="1" smtClean="0"/>
                        <a:t>arquivo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Locators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</a:t>
            </a:r>
            <a:r>
              <a:rPr lang="en-US" dirty="0" smtClean="0"/>
              <a:t>ão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identificar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 web. </a:t>
            </a:r>
            <a:r>
              <a:rPr lang="en-US" dirty="0" err="1" smtClean="0"/>
              <a:t>É</a:t>
            </a:r>
            <a:r>
              <a:rPr lang="en-US" dirty="0" smtClean="0"/>
              <a:t> o principal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entendimento</a:t>
            </a:r>
            <a:r>
              <a:rPr lang="en-US" dirty="0" smtClean="0"/>
              <a:t> do Selenium.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Id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ID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Nome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NOME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Xpath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navegação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Links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link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CSS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Estrat</a:t>
            </a:r>
            <a:r>
              <a:rPr lang="en-US" b="1" dirty="0" err="1" smtClean="0"/>
              <a:t>égia</a:t>
            </a:r>
            <a:r>
              <a:rPr lang="en-US" b="1" dirty="0" smtClean="0"/>
              <a:t> de </a:t>
            </a:r>
            <a:r>
              <a:rPr lang="en-US" b="1" dirty="0" err="1" smtClean="0"/>
              <a:t>Localização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estrat</a:t>
            </a:r>
            <a:r>
              <a:rPr lang="en-US" dirty="0" err="1" smtClean="0"/>
              <a:t>égia</a:t>
            </a:r>
            <a:r>
              <a:rPr lang="en-US" dirty="0" smtClean="0"/>
              <a:t> de </a:t>
            </a:r>
            <a:r>
              <a:rPr lang="en-US" dirty="0" err="1" smtClean="0"/>
              <a:t>localização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Nome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Link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Xpath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quarto </a:t>
            </a:r>
            <a:r>
              <a:rPr lang="en-US" dirty="0" err="1" smtClean="0"/>
              <a:t>lugar</a:t>
            </a:r>
            <a:r>
              <a:rPr lang="en-US" dirty="0" smtClean="0"/>
              <a:t>, o Selenium IDE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parte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estrat</a:t>
            </a:r>
            <a:r>
              <a:rPr lang="en-US" dirty="0" err="1" smtClean="0"/>
              <a:t>égia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tenham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NOME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b="1" dirty="0" err="1" smtClean="0"/>
              <a:t>Xpath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o </a:t>
            </a:r>
            <a:r>
              <a:rPr lang="en-US" dirty="0" err="1" smtClean="0"/>
              <a:t>último</a:t>
            </a:r>
            <a:r>
              <a:rPr lang="en-US" dirty="0" smtClean="0"/>
              <a:t> da </a:t>
            </a:r>
            <a:r>
              <a:rPr lang="en-US" dirty="0" err="1" smtClean="0"/>
              <a:t>lista</a:t>
            </a:r>
            <a:r>
              <a:rPr lang="en-US" dirty="0" smtClean="0"/>
              <a:t>,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facilitam</a:t>
            </a:r>
            <a:r>
              <a:rPr lang="en-US" dirty="0" smtClean="0"/>
              <a:t> a </a:t>
            </a:r>
            <a:r>
              <a:rPr lang="en-US" dirty="0" err="1" smtClean="0"/>
              <a:t>localização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571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ID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id=</a:t>
            </a:r>
            <a:r>
              <a:rPr lang="en-US" dirty="0" err="1" smtClean="0"/>
              <a:t>formulario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421"/>
          <a:stretch/>
        </p:blipFill>
        <p:spPr>
          <a:xfrm>
            <a:off x="3694113" y="5163346"/>
            <a:ext cx="5219700" cy="1226198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43181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NOME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name=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3" y="5332044"/>
            <a:ext cx="5181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//input[2]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52" y="5222704"/>
            <a:ext cx="5194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/>
              <a:t>//input[@name='login'][@type='submit']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  <a:r>
              <a:rPr lang="en-US" dirty="0" smtClean="0"/>
              <a:t> com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=login e o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=submit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36518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329832"/>
            <a:ext cx="624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–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122" y="1877580"/>
            <a:ext cx="856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Selenium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automação</a:t>
            </a:r>
            <a:r>
              <a:rPr lang="en-US" dirty="0" smtClean="0"/>
              <a:t> de browser web.</a:t>
            </a:r>
          </a:p>
          <a:p>
            <a:endParaRPr lang="en-US" dirty="0"/>
          </a:p>
          <a:p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2 </a:t>
            </a:r>
            <a:r>
              <a:rPr lang="en-US" dirty="0" err="1" smtClean="0"/>
              <a:t>grupos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 descr="selenium-gr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19" y="4058044"/>
            <a:ext cx="812800" cy="812800"/>
          </a:xfrm>
          <a:prstGeom prst="rect">
            <a:avLst/>
          </a:prstGeom>
        </p:spPr>
      </p:pic>
      <p:pic>
        <p:nvPicPr>
          <p:cNvPr id="6" name="Picture 5" descr="selenium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61" y="4058044"/>
            <a:ext cx="812800" cy="812800"/>
          </a:xfrm>
          <a:prstGeom prst="rect">
            <a:avLst/>
          </a:prstGeom>
        </p:spPr>
      </p:pic>
      <p:pic>
        <p:nvPicPr>
          <p:cNvPr id="7" name="Picture 6" descr="selenium-id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1" y="4058044"/>
            <a:ext cx="812800" cy="8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9857" y="3688712"/>
            <a:ext cx="240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 </a:t>
            </a:r>
            <a:r>
              <a:rPr lang="en-US" b="1" dirty="0" err="1" smtClean="0"/>
              <a:t>WebDriver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97864" y="3688712"/>
            <a:ext cx="161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 IDE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50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err="1"/>
              <a:t>xpath</a:t>
            </a:r>
            <a:r>
              <a:rPr lang="en-US" dirty="0"/>
              <a:t>=//input[contains(@name,'</a:t>
            </a:r>
            <a:r>
              <a:rPr lang="en-US" dirty="0" err="1"/>
              <a:t>usuario</a:t>
            </a:r>
            <a:r>
              <a:rPr lang="en-US" dirty="0"/>
              <a:t>')]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err="1" smtClean="0"/>
              <a:t>ém</a:t>
            </a:r>
            <a:r>
              <a:rPr lang="en-US" dirty="0" smtClean="0"/>
              <a:t> no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36518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3" y="5492184"/>
            <a:ext cx="6223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starts-with</a:t>
            </a:r>
            <a:r>
              <a:rPr lang="en-US" dirty="0" smtClean="0"/>
              <a:t>: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tem 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prefixo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" y="3646374"/>
            <a:ext cx="7378700" cy="21844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3" y="5504464"/>
            <a:ext cx="6108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890182"/>
            <a:ext cx="4889500" cy="13970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LINKS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com o </a:t>
            </a:r>
            <a:r>
              <a:rPr lang="en-US" dirty="0" err="1" smtClean="0"/>
              <a:t>atribulo</a:t>
            </a:r>
            <a:r>
              <a:rPr lang="en-US" dirty="0" smtClean="0"/>
              <a:t> </a:t>
            </a:r>
            <a:r>
              <a:rPr lang="en-US" b="1" dirty="0" err="1" smtClean="0"/>
              <a:t>href</a:t>
            </a:r>
            <a:r>
              <a:rPr lang="en-US" dirty="0" smtClean="0"/>
              <a:t> da </a:t>
            </a:r>
            <a:r>
              <a:rPr lang="en-US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/>
              <a:t>l</a:t>
            </a:r>
            <a:r>
              <a:rPr lang="en-US" dirty="0" smtClean="0"/>
              <a:t>ink=Continue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287182"/>
            <a:ext cx="6248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</a:t>
            </a:r>
            <a:r>
              <a:rPr lang="en-US" b="1" dirty="0" err="1" smtClean="0"/>
              <a:t>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CSS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</a:t>
            </a:r>
            <a:r>
              <a:rPr lang="en-US" dirty="0" err="1" smtClean="0"/>
              <a:t>és</a:t>
            </a:r>
            <a:r>
              <a:rPr lang="en-US" dirty="0" smtClean="0"/>
              <a:t> do </a:t>
            </a:r>
            <a:r>
              <a:rPr lang="en-US" dirty="0" err="1" smtClean="0"/>
              <a:t>estilo</a:t>
            </a:r>
            <a:r>
              <a:rPr lang="en-US" dirty="0" smtClean="0"/>
              <a:t> CSS do </a:t>
            </a:r>
            <a:r>
              <a:rPr lang="en-US" dirty="0" err="1" smtClean="0"/>
              <a:t>atribulo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err="1"/>
              <a:t>css</a:t>
            </a:r>
            <a:r>
              <a:rPr lang="en-US" dirty="0"/>
              <a:t>=input[name="</a:t>
            </a:r>
            <a:r>
              <a:rPr lang="en-US" dirty="0" err="1"/>
              <a:t>usuario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lvl="1" algn="just"/>
            <a:r>
              <a:rPr lang="en-US" dirty="0" err="1"/>
              <a:t>css</a:t>
            </a:r>
            <a:r>
              <a:rPr lang="en-US" dirty="0"/>
              <a:t>=</a:t>
            </a:r>
            <a:r>
              <a:rPr lang="en-US" dirty="0" err="1"/>
              <a:t>input.passfield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18741"/>
            <a:ext cx="7327900" cy="17526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381415"/>
            <a:ext cx="6248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JavaScript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Comumente</a:t>
            </a:r>
            <a:r>
              <a:rPr lang="en-US" dirty="0" smtClean="0"/>
              <a:t> as </a:t>
            </a:r>
            <a:r>
              <a:rPr lang="en-US" dirty="0" err="1" smtClean="0"/>
              <a:t>p</a:t>
            </a:r>
            <a:r>
              <a:rPr lang="en-US" dirty="0" err="1" smtClean="0"/>
              <a:t>áginas</a:t>
            </a:r>
            <a:r>
              <a:rPr lang="en-US" dirty="0" smtClean="0"/>
              <a:t> web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executarem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com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addScript</a:t>
            </a:r>
            <a:r>
              <a:rPr lang="en-US" dirty="0" smtClean="0"/>
              <a:t> – </a:t>
            </a:r>
            <a:r>
              <a:rPr lang="en-US" dirty="0" err="1" smtClean="0"/>
              <a:t>adiciona</a:t>
            </a:r>
            <a:r>
              <a:rPr lang="en-US" dirty="0" smtClean="0"/>
              <a:t> um script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assertEval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de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assertNotEval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runScript</a:t>
            </a:r>
            <a:r>
              <a:rPr lang="en-US" dirty="0" smtClean="0"/>
              <a:t> –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storeEval</a:t>
            </a:r>
            <a:r>
              <a:rPr lang="en-US" dirty="0" smtClean="0"/>
              <a:t> – </a:t>
            </a:r>
            <a:r>
              <a:rPr lang="en-US" dirty="0" err="1" smtClean="0"/>
              <a:t>armazena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ção</a:t>
            </a:r>
            <a:r>
              <a:rPr lang="en-US" dirty="0" smtClean="0"/>
              <a:t> via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waitForEval</a:t>
            </a:r>
            <a:r>
              <a:rPr lang="en-US" dirty="0" smtClean="0"/>
              <a:t> –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de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27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JavaScript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informativas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de OK.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err="1" smtClean="0"/>
              <a:t>Confirmações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esperando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de “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não</a:t>
            </a:r>
            <a:r>
              <a:rPr lang="en-US" dirty="0" smtClean="0"/>
              <a:t>” </a:t>
            </a:r>
            <a:r>
              <a:rPr lang="en-US" dirty="0" err="1" smtClean="0"/>
              <a:t>ou</a:t>
            </a:r>
            <a:r>
              <a:rPr lang="en-US" dirty="0" smtClean="0"/>
              <a:t> “ok/</a:t>
            </a:r>
            <a:r>
              <a:rPr lang="en-US" dirty="0" err="1" smtClean="0"/>
              <a:t>cancelar</a:t>
            </a:r>
            <a:r>
              <a:rPr lang="en-US" dirty="0" smtClean="0"/>
              <a:t>”.</a:t>
            </a:r>
          </a:p>
          <a:p>
            <a:pPr algn="just"/>
            <a:endParaRPr lang="en-US" b="1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de </a:t>
            </a:r>
            <a:r>
              <a:rPr lang="en-US" b="1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b="1" dirty="0" err="1" smtClean="0"/>
              <a:t>Confirmações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b="1" dirty="0" smtClean="0"/>
              <a:t>alert</a:t>
            </a:r>
            <a:r>
              <a:rPr lang="en-US" dirty="0" smtClean="0"/>
              <a:t> e as de </a:t>
            </a:r>
            <a:r>
              <a:rPr lang="en-US" dirty="0" err="1" smtClean="0"/>
              <a:t>confirmações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a </a:t>
            </a:r>
            <a:r>
              <a:rPr lang="en-US" dirty="0" err="1" smtClean="0"/>
              <a:t>palava</a:t>
            </a:r>
            <a:r>
              <a:rPr lang="en-US" dirty="0" smtClean="0"/>
              <a:t> </a:t>
            </a:r>
            <a:r>
              <a:rPr lang="en-US" b="1" dirty="0" smtClean="0"/>
              <a:t>confirmation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Alertas</a:t>
            </a:r>
            <a:endParaRPr lang="en-US" b="1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</a:t>
            </a:r>
            <a:r>
              <a:rPr lang="en-US" dirty="0" smtClean="0"/>
              <a:t>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assertAlertNotPresent</a:t>
            </a:r>
            <a:r>
              <a:rPr lang="en-US" dirty="0" smtClean="0"/>
              <a:t>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assertAlertPresent</a:t>
            </a:r>
            <a:r>
              <a:rPr lang="en-US" dirty="0" smtClean="0"/>
              <a:t>: </a:t>
            </a:r>
            <a:r>
              <a:rPr lang="en-US" dirty="0" err="1"/>
              <a:t>garante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um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/>
              <a:t>independente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storeAlert</a:t>
            </a:r>
            <a:r>
              <a:rPr lang="en-US" dirty="0" smtClean="0"/>
              <a:t>: </a:t>
            </a:r>
            <a:r>
              <a:rPr lang="en-US" dirty="0" err="1" smtClean="0"/>
              <a:t>guarda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r>
              <a:rPr lang="en-US" dirty="0" smtClean="0"/>
              <a:t> de um </a:t>
            </a:r>
            <a:r>
              <a:rPr lang="en-US" dirty="0" err="1" smtClean="0"/>
              <a:t>alerta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storeAlertPresent</a:t>
            </a:r>
            <a:r>
              <a:rPr lang="en-US" dirty="0" smtClean="0"/>
              <a:t>: </a:t>
            </a:r>
            <a:r>
              <a:rPr lang="en-US" dirty="0" err="1" smtClean="0"/>
              <a:t>guarda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r>
              <a:rPr lang="en-US" dirty="0" smtClean="0"/>
              <a:t> de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verifyAlert</a:t>
            </a:r>
            <a:r>
              <a:rPr lang="en-US" dirty="0" smtClean="0"/>
              <a:t>: </a:t>
            </a:r>
            <a:r>
              <a:rPr lang="en-US" dirty="0" err="1" smtClean="0"/>
              <a:t>verifica</a:t>
            </a:r>
            <a:r>
              <a:rPr lang="en-US" dirty="0" smtClean="0"/>
              <a:t> se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waitForAlertNotPresent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apareça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waitForAlertPresent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3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Confirma</a:t>
            </a:r>
            <a:r>
              <a:rPr lang="en-US" b="1" dirty="0" err="1" smtClean="0"/>
              <a:t>ções</a:t>
            </a:r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Confirma</a:t>
            </a:r>
            <a:r>
              <a:rPr lang="en-US" dirty="0" err="1" smtClean="0"/>
              <a:t>ções</a:t>
            </a:r>
            <a:r>
              <a:rPr lang="en-US" dirty="0" smtClean="0"/>
              <a:t> e tem as </a:t>
            </a:r>
            <a:r>
              <a:rPr lang="en-US" dirty="0" err="1" smtClean="0"/>
              <a:t>mesmas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b="1" dirty="0" smtClean="0"/>
              <a:t>confirmation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b="1" dirty="0" smtClean="0"/>
              <a:t>alert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dirty="0" err="1" smtClean="0"/>
              <a:t>chooseCancelOnNextConfirmation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r>
              <a:rPr lang="en-US" dirty="0" smtClean="0"/>
              <a:t> o clique no </a:t>
            </a:r>
            <a:r>
              <a:rPr lang="en-US" dirty="0" err="1" smtClean="0"/>
              <a:t>botão</a:t>
            </a:r>
            <a:r>
              <a:rPr lang="en-US" dirty="0"/>
              <a:t> </a:t>
            </a:r>
            <a:r>
              <a:rPr lang="en-US" dirty="0" err="1" smtClean="0"/>
              <a:t>Cancelar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1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43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Popups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popups tem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janelas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 Selenium </a:t>
            </a:r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janelas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entende</a:t>
            </a:r>
            <a:r>
              <a:rPr lang="en-US" dirty="0" smtClean="0"/>
              <a:t> a </a:t>
            </a:r>
            <a:r>
              <a:rPr lang="en-US" dirty="0" err="1" smtClean="0"/>
              <a:t>troca</a:t>
            </a:r>
            <a:r>
              <a:rPr lang="en-US" dirty="0" smtClean="0"/>
              <a:t> de </a:t>
            </a:r>
            <a:r>
              <a:rPr lang="en-US" dirty="0" err="1" smtClean="0"/>
              <a:t>abas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com </a:t>
            </a:r>
            <a:r>
              <a:rPr lang="en-US" dirty="0" err="1" smtClean="0"/>
              <a:t>janelas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close</a:t>
            </a:r>
            <a:r>
              <a:rPr lang="en-US" dirty="0" smtClean="0"/>
              <a:t>: </a:t>
            </a:r>
            <a:r>
              <a:rPr lang="en-US" dirty="0" err="1" smtClean="0"/>
              <a:t>simula</a:t>
            </a:r>
            <a:r>
              <a:rPr lang="en-US" dirty="0" smtClean="0"/>
              <a:t> o clique no </a:t>
            </a:r>
            <a:r>
              <a:rPr lang="en-US" dirty="0" err="1" smtClean="0"/>
              <a:t>botão</a:t>
            </a:r>
            <a:r>
              <a:rPr lang="en-US" dirty="0" smtClean="0"/>
              <a:t> de </a:t>
            </a:r>
            <a:r>
              <a:rPr lang="en-US" dirty="0" err="1" smtClean="0"/>
              <a:t>fechar</a:t>
            </a:r>
            <a:r>
              <a:rPr lang="en-US" dirty="0" smtClean="0"/>
              <a:t> da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deselectPopUp</a:t>
            </a:r>
            <a:r>
              <a:rPr lang="en-US" dirty="0" smtClean="0"/>
              <a:t>: </a:t>
            </a:r>
            <a:r>
              <a:rPr lang="en-US" dirty="0" err="1" smtClean="0"/>
              <a:t>tira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selectPopUp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selectWindow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waitForPopUp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windowFocus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</p:txBody>
      </p:sp>
    </p:spTree>
    <p:extLst>
      <p:ext uri="{BB962C8B-B14F-4D97-AF65-F5344CB8AC3E}">
        <p14:creationId xmlns:p14="http://schemas.microsoft.com/office/powerpoint/2010/main" val="398373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951" y="1836163"/>
            <a:ext cx="84858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Express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no Selenium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en-US" dirty="0" err="1" smtClean="0"/>
              <a:t>ês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Global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Exatos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08900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pic>
        <p:nvPicPr>
          <p:cNvPr id="3" name="Picture 2" descr="selenium-gr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61" y="1683449"/>
            <a:ext cx="812800" cy="812800"/>
          </a:xfrm>
          <a:prstGeom prst="rect">
            <a:avLst/>
          </a:prstGeom>
        </p:spPr>
      </p:pic>
      <p:pic>
        <p:nvPicPr>
          <p:cNvPr id="4" name="Picture 3" descr="selenium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3" y="1683449"/>
            <a:ext cx="8128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486" y="2636890"/>
            <a:ext cx="8545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 err="1" smtClean="0"/>
              <a:t>aceita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(Java, PHP, Ruby)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navegador</a:t>
            </a:r>
            <a:r>
              <a:rPr lang="en-US" dirty="0" smtClean="0"/>
              <a:t>. </a:t>
            </a:r>
            <a:r>
              <a:rPr lang="en-US" dirty="0" err="1" smtClean="0"/>
              <a:t>Esses</a:t>
            </a:r>
            <a:r>
              <a:rPr lang="en-US" dirty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driver </a:t>
            </a:r>
            <a:r>
              <a:rPr lang="en-US" dirty="0" err="1" smtClean="0"/>
              <a:t>específico</a:t>
            </a:r>
            <a:r>
              <a:rPr lang="en-US" dirty="0" smtClean="0"/>
              <a:t> </a:t>
            </a:r>
            <a:r>
              <a:rPr lang="en-US" dirty="0" err="1" smtClean="0"/>
              <a:t>podendo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respostas</a:t>
            </a:r>
            <a:r>
              <a:rPr lang="en-US" dirty="0" smtClean="0"/>
              <a:t> da </a:t>
            </a:r>
            <a:r>
              <a:rPr lang="en-US" dirty="0" err="1" smtClean="0"/>
              <a:t>ação</a:t>
            </a:r>
            <a:r>
              <a:rPr lang="en-US" dirty="0" smtClean="0"/>
              <a:t> no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Suíte</a:t>
            </a:r>
            <a:r>
              <a:rPr lang="en-US" dirty="0" smtClean="0"/>
              <a:t> de </a:t>
            </a:r>
            <a:r>
              <a:rPr lang="en-US" dirty="0" err="1" smtClean="0"/>
              <a:t>automação</a:t>
            </a:r>
            <a:r>
              <a:rPr lang="en-US" dirty="0" smtClean="0"/>
              <a:t> de testes de </a:t>
            </a:r>
            <a:r>
              <a:rPr lang="en-US" dirty="0" err="1" smtClean="0"/>
              <a:t>regressão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Escalar</a:t>
            </a:r>
            <a:r>
              <a:rPr lang="en-US" dirty="0" smtClean="0"/>
              <a:t> e </a:t>
            </a:r>
            <a:r>
              <a:rPr lang="en-US" dirty="0" err="1" smtClean="0"/>
              <a:t>distribuir</a:t>
            </a:r>
            <a:r>
              <a:rPr lang="en-US" dirty="0" smtClean="0"/>
              <a:t> scripts entre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: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Internet Explorer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Safari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Opera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Chrome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1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1" y="3725218"/>
            <a:ext cx="7569200" cy="21336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488" y="1642879"/>
            <a:ext cx="866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Global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dirty="0" smtClean="0"/>
              <a:t>Global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maioria</a:t>
            </a:r>
            <a:r>
              <a:rPr lang="en-US" dirty="0" smtClean="0"/>
              <a:t> dos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curinga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necessitamos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validar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smtClean="0"/>
              <a:t>glob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1949"/>
          <a:stretch/>
        </p:blipFill>
        <p:spPr>
          <a:xfrm>
            <a:off x="2716213" y="5472250"/>
            <a:ext cx="6197600" cy="1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" y="3725218"/>
            <a:ext cx="7569200" cy="21336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097" y="1642879"/>
            <a:ext cx="8637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Express</a:t>
            </a:r>
            <a:r>
              <a:rPr lang="en-US" b="1" dirty="0" err="1" smtClean="0"/>
              <a:t>ões</a:t>
            </a:r>
            <a:r>
              <a:rPr lang="en-US" b="1" dirty="0" smtClean="0"/>
              <a:t> </a:t>
            </a:r>
            <a:r>
              <a:rPr lang="en-US" b="1" dirty="0" err="1" smtClean="0"/>
              <a:t>Regulares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smtClean="0"/>
              <a:t>As </a:t>
            </a:r>
            <a:r>
              <a:rPr lang="en-US" b="1" dirty="0" err="1" smtClean="0"/>
              <a:t>Expressões</a:t>
            </a:r>
            <a:r>
              <a:rPr lang="en-US" b="1" dirty="0" smtClean="0"/>
              <a:t> </a:t>
            </a:r>
            <a:r>
              <a:rPr lang="en-US" b="1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da </a:t>
            </a:r>
            <a:r>
              <a:rPr lang="en-US" dirty="0" err="1" smtClean="0"/>
              <a:t>expressão</a:t>
            </a:r>
            <a:r>
              <a:rPr lang="en-US" dirty="0" smtClean="0"/>
              <a:t> regular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localizar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validá</a:t>
            </a:r>
            <a:r>
              <a:rPr lang="en-US" dirty="0" smtClean="0"/>
              <a:t>-la.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err="1" smtClean="0"/>
              <a:t>regexp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3" y="5520902"/>
            <a:ext cx="6261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097" y="1642879"/>
            <a:ext cx="863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Exatos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dirty="0" err="1" smtClean="0"/>
              <a:t>Exatos</a:t>
            </a:r>
            <a:r>
              <a:rPr lang="en-US" dirty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interagimos</a:t>
            </a:r>
            <a:r>
              <a:rPr lang="en-US" dirty="0" smtClean="0"/>
              <a:t> com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caracter</a:t>
            </a:r>
            <a:r>
              <a:rPr lang="en-US" dirty="0" smtClean="0"/>
              <a:t> especial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smtClean="0"/>
              <a:t>exact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7" y="3674204"/>
            <a:ext cx="7480300" cy="21463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3" y="5548513"/>
            <a:ext cx="618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7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5626"/>
            <a:ext cx="8915400" cy="914400"/>
          </a:xfrm>
        </p:spPr>
        <p:txBody>
          <a:bodyPr/>
          <a:lstStyle/>
          <a:p>
            <a:r>
              <a:rPr lang="en-US" dirty="0" err="1" smtClean="0"/>
              <a:t>Dúvidas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13790"/>
            <a:ext cx="8001000" cy="334420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3314" y="6198776"/>
            <a:ext cx="46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Renato Henrique </a:t>
            </a:r>
            <a:r>
              <a:rPr lang="en-US" dirty="0" err="1" smtClean="0"/>
              <a:t>Guarato</a:t>
            </a:r>
            <a:endParaRPr lang="en-US" dirty="0" smtClean="0"/>
          </a:p>
          <a:p>
            <a:pPr algn="r"/>
            <a:r>
              <a:rPr lang="en-US" dirty="0" err="1" smtClean="0"/>
              <a:t>renato.guarato@tqi.com.br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3" name="Picture 2" descr="selenium-id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1" y="1683457"/>
            <a:ext cx="8128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71" y="2686927"/>
            <a:ext cx="8676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Selenium IDE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extensão</a:t>
            </a:r>
            <a:r>
              <a:rPr lang="en-US" dirty="0" smtClean="0"/>
              <a:t> do Firefox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gravar</a:t>
            </a:r>
            <a:r>
              <a:rPr lang="en-US" dirty="0" smtClean="0"/>
              <a:t>, </a:t>
            </a:r>
            <a:r>
              <a:rPr lang="en-US" dirty="0" err="1" smtClean="0"/>
              <a:t>editar</a:t>
            </a:r>
            <a:r>
              <a:rPr lang="en-US" dirty="0" smtClean="0"/>
              <a:t> e </a:t>
            </a:r>
            <a:r>
              <a:rPr lang="en-US" dirty="0" err="1" smtClean="0"/>
              <a:t>depurar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desejados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gravar</a:t>
            </a:r>
            <a:r>
              <a:rPr lang="en-US" dirty="0" smtClean="0"/>
              <a:t> e </a:t>
            </a:r>
            <a:r>
              <a:rPr lang="en-US" dirty="0" err="1" smtClean="0"/>
              <a:t>reproduzir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real de forma </a:t>
            </a:r>
            <a:r>
              <a:rPr lang="en-US" dirty="0" err="1" smtClean="0"/>
              <a:t>rápida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Seleção</a:t>
            </a:r>
            <a:r>
              <a:rPr lang="en-US" dirty="0" smtClean="0"/>
              <a:t> de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IDs, names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regular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salvar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Plugin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Documentação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609" y="1890543"/>
            <a:ext cx="780213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Selenium:</a:t>
            </a:r>
          </a:p>
          <a:p>
            <a:endParaRPr lang="en-US" dirty="0" smtClean="0">
              <a:hlinkClick r:id="rId2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://docs.seleniumhq.org/docs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http://docs.seleniumhq.org/support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https://seleniumhq.wordpress.com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5"/>
              </a:rPr>
              <a:t>http://www.seleniumhq.org/docs/</a:t>
            </a:r>
            <a:r>
              <a:rPr lang="en-US" dirty="0" smtClean="0">
                <a:hlinkClick r:id="rId5"/>
              </a:rPr>
              <a:t>02_selenium_ide.jsp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6"/>
              </a:rPr>
              <a:t>http://release.seleniumhq.org/selenium-core/1.0.1/</a:t>
            </a:r>
            <a:r>
              <a:rPr lang="en-US" dirty="0" smtClean="0">
                <a:hlinkClick r:id="rId6"/>
              </a:rPr>
              <a:t>reference.html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Express</a:t>
            </a:r>
            <a:r>
              <a:rPr lang="en-US" dirty="0" err="1" smtClean="0"/>
              <a:t>ão</a:t>
            </a:r>
            <a:r>
              <a:rPr lang="en-US" dirty="0" smtClean="0"/>
              <a:t> Regular: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7"/>
              </a:rPr>
              <a:t>https://pt.wikipedia.org/wiki/Express%C3%</a:t>
            </a:r>
            <a:r>
              <a:rPr lang="en-US" dirty="0" smtClean="0">
                <a:hlinkClick r:id="rId7"/>
              </a:rPr>
              <a:t>A3o_regular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8"/>
              </a:rPr>
              <a:t>http://regexr.com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  <p:pic>
        <p:nvPicPr>
          <p:cNvPr id="4" name="Picture 3" descr="selenium-grid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59" y="1890543"/>
            <a:ext cx="812800" cy="812800"/>
          </a:xfrm>
          <a:prstGeom prst="rect">
            <a:avLst/>
          </a:prstGeom>
        </p:spPr>
      </p:pic>
      <p:pic>
        <p:nvPicPr>
          <p:cNvPr id="5" name="Picture 4" descr="selenium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01" y="1890543"/>
            <a:ext cx="812800" cy="812800"/>
          </a:xfrm>
          <a:prstGeom prst="rect">
            <a:avLst/>
          </a:prstGeom>
        </p:spPr>
      </p:pic>
      <p:pic>
        <p:nvPicPr>
          <p:cNvPr id="6" name="Picture 5" descr="selenium-ide-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31" y="3076101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8092" y="5574423"/>
            <a:ext cx="1551396" cy="8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098" y="1642883"/>
            <a:ext cx="863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Firefox</a:t>
            </a:r>
            <a:endParaRPr lang="en-US" dirty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://docs.seleniumhq.org/download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76098" y="2687312"/>
            <a:ext cx="8495171" cy="2831724"/>
            <a:chOff x="276098" y="2687312"/>
            <a:chExt cx="8495171" cy="28317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98" y="2687312"/>
              <a:ext cx="8495171" cy="28317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Rectangle 5"/>
            <p:cNvSpPr/>
            <p:nvPr/>
          </p:nvSpPr>
          <p:spPr>
            <a:xfrm>
              <a:off x="4403753" y="4045080"/>
              <a:ext cx="1242438" cy="248503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selenium-id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69" y="164288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9902" y="1813508"/>
            <a:ext cx="8582496" cy="3454505"/>
            <a:chOff x="289902" y="1813508"/>
            <a:chExt cx="8582496" cy="34545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902" y="1813508"/>
              <a:ext cx="8582496" cy="345450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877462" y="4307390"/>
              <a:ext cx="1270048" cy="441784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9902" y="5498107"/>
            <a:ext cx="85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a </a:t>
            </a:r>
            <a:r>
              <a:rPr lang="en-US" dirty="0" err="1" smtClean="0"/>
              <a:t>extensão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Firefox,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reiniciar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487" y="1729140"/>
            <a:ext cx="866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web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monitorar</a:t>
            </a:r>
            <a:r>
              <a:rPr lang="en-US" dirty="0" smtClean="0"/>
              <a:t> CSS, HTML e JavaScript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web.</a:t>
            </a:r>
          </a:p>
          <a:p>
            <a:endParaRPr lang="en-US" dirty="0"/>
          </a:p>
          <a:p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do Firebug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desejados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automação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12" y="4155303"/>
            <a:ext cx="3378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1556</TotalTime>
  <Words>2341</Words>
  <Application>Microsoft Macintosh PowerPoint</Application>
  <PresentationFormat>On-screen Show (4:3)</PresentationFormat>
  <Paragraphs>403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Perception</vt:lpstr>
      <vt:lpstr>Selenium - Automação</vt:lpstr>
      <vt:lpstr>Cronograma</vt:lpstr>
      <vt:lpstr>Selenium – O que é?</vt:lpstr>
      <vt:lpstr>Selenium WebDriver</vt:lpstr>
      <vt:lpstr>Selenium IDE</vt:lpstr>
      <vt:lpstr>Documentação</vt:lpstr>
      <vt:lpstr>Instalando o Selenium IDE</vt:lpstr>
      <vt:lpstr>Instalando o Selenium IDE</vt:lpstr>
      <vt:lpstr>Instalando o Firebug</vt:lpstr>
      <vt:lpstr>Instalando o Firebug</vt:lpstr>
      <vt:lpstr>Noções Básicas de HTML</vt:lpstr>
      <vt:lpstr>Noções Básicas de HTML</vt:lpstr>
      <vt:lpstr>Noções Básicas de HTML</vt:lpstr>
      <vt:lpstr>Noções Básicas de HTML</vt:lpstr>
      <vt:lpstr>Noções Básicas de HTML</vt:lpstr>
      <vt:lpstr>Estrutura do Selenium IDE</vt:lpstr>
      <vt:lpstr>Estrutura do Selenium IDE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Expressões Regulares</vt:lpstr>
      <vt:lpstr>Expressões Regulares</vt:lpstr>
      <vt:lpstr>Expressões Regulares</vt:lpstr>
      <vt:lpstr>Expressões Regulares</vt:lpstr>
      <vt:lpstr>Exercícios</vt:lpstr>
      <vt:lpstr>Dúvidas?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IDE</dc:title>
  <dc:creator>HOME HOME</dc:creator>
  <cp:lastModifiedBy>HOME HOME</cp:lastModifiedBy>
  <cp:revision>82</cp:revision>
  <dcterms:created xsi:type="dcterms:W3CDTF">2016-04-26T22:42:12Z</dcterms:created>
  <dcterms:modified xsi:type="dcterms:W3CDTF">2016-04-29T12:10:05Z</dcterms:modified>
</cp:coreProperties>
</file>