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8"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04649D"/>
    <a:srgbClr val="FFC107"/>
    <a:srgbClr val="0277BD"/>
    <a:srgbClr val="1314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0" autoAdjust="0"/>
    <p:restoredTop sz="94660"/>
  </p:normalViewPr>
  <p:slideViewPr>
    <p:cSldViewPr snapToGrid="0">
      <p:cViewPr varScale="1">
        <p:scale>
          <a:sx n="60" d="100"/>
          <a:sy n="60" d="100"/>
        </p:scale>
        <p:origin x="2400" y="84"/>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23" indent="0" algn="ctr">
              <a:buNone/>
              <a:defRPr sz="2100"/>
            </a:lvl2pPr>
            <a:lvl3pPr marL="960047" indent="0" algn="ctr">
              <a:buNone/>
              <a:defRPr sz="1890"/>
            </a:lvl3pPr>
            <a:lvl4pPr marL="1440070" indent="0" algn="ctr">
              <a:buNone/>
              <a:defRPr sz="1680"/>
            </a:lvl4pPr>
            <a:lvl5pPr marL="1920094" indent="0" algn="ctr">
              <a:buNone/>
              <a:defRPr sz="1680"/>
            </a:lvl5pPr>
            <a:lvl6pPr marL="2400117" indent="0" algn="ctr">
              <a:buNone/>
              <a:defRPr sz="1680"/>
            </a:lvl6pPr>
            <a:lvl7pPr marL="2880140" indent="0" algn="ctr">
              <a:buNone/>
              <a:defRPr sz="1680"/>
            </a:lvl7pPr>
            <a:lvl8pPr marL="3360163" indent="0" algn="ctr">
              <a:buNone/>
              <a:defRPr sz="1680"/>
            </a:lvl8pPr>
            <a:lvl9pPr marL="3840187"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DE30345-9638-49E7-A0E9-734C2A0BEB43}" type="datetimeFigureOut">
              <a:rPr lang="pt-BR" smtClean="0"/>
              <a:t>05/05/2024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64074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E30345-9638-49E7-A0E9-734C2A0BEB43}" type="datetimeFigureOut">
              <a:rPr lang="pt-BR" smtClean="0"/>
              <a:t>05/05/2024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41545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E30345-9638-49E7-A0E9-734C2A0BEB43}" type="datetimeFigureOut">
              <a:rPr lang="pt-BR" smtClean="0"/>
              <a:t>05/05/2024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322338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E30345-9638-49E7-A0E9-734C2A0BEB43}" type="datetimeFigureOut">
              <a:rPr lang="pt-BR" smtClean="0"/>
              <a:t>05/05/2024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209713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3" y="3191516"/>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3" y="8567002"/>
            <a:ext cx="8281035" cy="2800349"/>
          </a:xfrm>
        </p:spPr>
        <p:txBody>
          <a:bodyPr/>
          <a:lstStyle>
            <a:lvl1pPr marL="0" indent="0">
              <a:buNone/>
              <a:defRPr sz="2520">
                <a:solidFill>
                  <a:schemeClr val="tx1">
                    <a:tint val="82000"/>
                  </a:schemeClr>
                </a:solidFill>
              </a:defRPr>
            </a:lvl1pPr>
            <a:lvl2pPr marL="480023" indent="0">
              <a:buNone/>
              <a:defRPr sz="2100">
                <a:solidFill>
                  <a:schemeClr val="tx1">
                    <a:tint val="82000"/>
                  </a:schemeClr>
                </a:solidFill>
              </a:defRPr>
            </a:lvl2pPr>
            <a:lvl3pPr marL="960047" indent="0">
              <a:buNone/>
              <a:defRPr sz="1890">
                <a:solidFill>
                  <a:schemeClr val="tx1">
                    <a:tint val="82000"/>
                  </a:schemeClr>
                </a:solidFill>
              </a:defRPr>
            </a:lvl3pPr>
            <a:lvl4pPr marL="1440070" indent="0">
              <a:buNone/>
              <a:defRPr sz="1680">
                <a:solidFill>
                  <a:schemeClr val="tx1">
                    <a:tint val="82000"/>
                  </a:schemeClr>
                </a:solidFill>
              </a:defRPr>
            </a:lvl4pPr>
            <a:lvl5pPr marL="1920094" indent="0">
              <a:buNone/>
              <a:defRPr sz="1680">
                <a:solidFill>
                  <a:schemeClr val="tx1">
                    <a:tint val="82000"/>
                  </a:schemeClr>
                </a:solidFill>
              </a:defRPr>
            </a:lvl5pPr>
            <a:lvl6pPr marL="2400117" indent="0">
              <a:buNone/>
              <a:defRPr sz="1680">
                <a:solidFill>
                  <a:schemeClr val="tx1">
                    <a:tint val="82000"/>
                  </a:schemeClr>
                </a:solidFill>
              </a:defRPr>
            </a:lvl6pPr>
            <a:lvl7pPr marL="2880140" indent="0">
              <a:buNone/>
              <a:defRPr sz="1680">
                <a:solidFill>
                  <a:schemeClr val="tx1">
                    <a:tint val="82000"/>
                  </a:schemeClr>
                </a:solidFill>
              </a:defRPr>
            </a:lvl7pPr>
            <a:lvl8pPr marL="3360163" indent="0">
              <a:buNone/>
              <a:defRPr sz="1680">
                <a:solidFill>
                  <a:schemeClr val="tx1">
                    <a:tint val="82000"/>
                  </a:schemeClr>
                </a:solidFill>
              </a:defRPr>
            </a:lvl8pPr>
            <a:lvl9pPr marL="3840187"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DE30345-9638-49E7-A0E9-734C2A0BEB43}" type="datetimeFigureOut">
              <a:rPr lang="pt-BR" smtClean="0"/>
              <a:t>05/05/2024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301416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DE30345-9638-49E7-A0E9-734C2A0BEB43}" type="datetimeFigureOut">
              <a:rPr lang="pt-BR" smtClean="0"/>
              <a:t>05/05/2024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380028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23" indent="0">
              <a:buNone/>
              <a:defRPr sz="2100" b="1"/>
            </a:lvl2pPr>
            <a:lvl3pPr marL="960047" indent="0">
              <a:buNone/>
              <a:defRPr sz="1890" b="1"/>
            </a:lvl3pPr>
            <a:lvl4pPr marL="1440070" indent="0">
              <a:buNone/>
              <a:defRPr sz="1680" b="1"/>
            </a:lvl4pPr>
            <a:lvl5pPr marL="1920094" indent="0">
              <a:buNone/>
              <a:defRPr sz="1680" b="1"/>
            </a:lvl5pPr>
            <a:lvl6pPr marL="2400117" indent="0">
              <a:buNone/>
              <a:defRPr sz="1680" b="1"/>
            </a:lvl6pPr>
            <a:lvl7pPr marL="2880140" indent="0">
              <a:buNone/>
              <a:defRPr sz="1680" b="1"/>
            </a:lvl7pPr>
            <a:lvl8pPr marL="3360163" indent="0">
              <a:buNone/>
              <a:defRPr sz="1680" b="1"/>
            </a:lvl8pPr>
            <a:lvl9pPr marL="3840187"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9" y="3138171"/>
            <a:ext cx="4081761" cy="1537969"/>
          </a:xfrm>
        </p:spPr>
        <p:txBody>
          <a:bodyPr anchor="b"/>
          <a:lstStyle>
            <a:lvl1pPr marL="0" indent="0">
              <a:buNone/>
              <a:defRPr sz="2520" b="1"/>
            </a:lvl1pPr>
            <a:lvl2pPr marL="480023" indent="0">
              <a:buNone/>
              <a:defRPr sz="2100" b="1"/>
            </a:lvl2pPr>
            <a:lvl3pPr marL="960047" indent="0">
              <a:buNone/>
              <a:defRPr sz="1890" b="1"/>
            </a:lvl3pPr>
            <a:lvl4pPr marL="1440070" indent="0">
              <a:buNone/>
              <a:defRPr sz="1680" b="1"/>
            </a:lvl4pPr>
            <a:lvl5pPr marL="1920094" indent="0">
              <a:buNone/>
              <a:defRPr sz="1680" b="1"/>
            </a:lvl5pPr>
            <a:lvl6pPr marL="2400117" indent="0">
              <a:buNone/>
              <a:defRPr sz="1680" b="1"/>
            </a:lvl6pPr>
            <a:lvl7pPr marL="2880140" indent="0">
              <a:buNone/>
              <a:defRPr sz="1680" b="1"/>
            </a:lvl7pPr>
            <a:lvl8pPr marL="3360163" indent="0">
              <a:buNone/>
              <a:defRPr sz="1680" b="1"/>
            </a:lvl8pPr>
            <a:lvl9pPr marL="3840187"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9"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DE30345-9638-49E7-A0E9-734C2A0BEB43}" type="datetimeFigureOut">
              <a:rPr lang="pt-BR" smtClean="0"/>
              <a:t>05/05/2024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216708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DE30345-9638-49E7-A0E9-734C2A0BEB43}" type="datetimeFigureOut">
              <a:rPr lang="pt-BR" smtClean="0"/>
              <a:t>05/05/2024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351868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E30345-9638-49E7-A0E9-734C2A0BEB43}" type="datetimeFigureOut">
              <a:rPr lang="pt-BR" smtClean="0"/>
              <a:t>05/05/2024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410629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1" y="1843198"/>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4" y="3840480"/>
            <a:ext cx="3096637" cy="7114964"/>
          </a:xfrm>
        </p:spPr>
        <p:txBody>
          <a:bodyPr/>
          <a:lstStyle>
            <a:lvl1pPr marL="0" indent="0">
              <a:buNone/>
              <a:defRPr sz="1680"/>
            </a:lvl1pPr>
            <a:lvl2pPr marL="480023" indent="0">
              <a:buNone/>
              <a:defRPr sz="1470"/>
            </a:lvl2pPr>
            <a:lvl3pPr marL="960047" indent="0">
              <a:buNone/>
              <a:defRPr sz="1260"/>
            </a:lvl3pPr>
            <a:lvl4pPr marL="1440070" indent="0">
              <a:buNone/>
              <a:defRPr sz="1050"/>
            </a:lvl4pPr>
            <a:lvl5pPr marL="1920094" indent="0">
              <a:buNone/>
              <a:defRPr sz="1050"/>
            </a:lvl5pPr>
            <a:lvl6pPr marL="2400117" indent="0">
              <a:buNone/>
              <a:defRPr sz="1050"/>
            </a:lvl6pPr>
            <a:lvl7pPr marL="2880140" indent="0">
              <a:buNone/>
              <a:defRPr sz="1050"/>
            </a:lvl7pPr>
            <a:lvl8pPr marL="3360163" indent="0">
              <a:buNone/>
              <a:defRPr sz="1050"/>
            </a:lvl8pPr>
            <a:lvl9pPr marL="3840187"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DE30345-9638-49E7-A0E9-734C2A0BEB43}" type="datetimeFigureOut">
              <a:rPr lang="pt-BR" smtClean="0"/>
              <a:t>05/05/2024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119537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1" y="1843198"/>
            <a:ext cx="4860608" cy="9097433"/>
          </a:xfrm>
        </p:spPr>
        <p:txBody>
          <a:bodyPr anchor="t"/>
          <a:lstStyle>
            <a:lvl1pPr marL="0" indent="0">
              <a:buNone/>
              <a:defRPr sz="3360"/>
            </a:lvl1pPr>
            <a:lvl2pPr marL="480023" indent="0">
              <a:buNone/>
              <a:defRPr sz="2940"/>
            </a:lvl2pPr>
            <a:lvl3pPr marL="960047" indent="0">
              <a:buNone/>
              <a:defRPr sz="2520"/>
            </a:lvl3pPr>
            <a:lvl4pPr marL="1440070" indent="0">
              <a:buNone/>
              <a:defRPr sz="2100"/>
            </a:lvl4pPr>
            <a:lvl5pPr marL="1920094" indent="0">
              <a:buNone/>
              <a:defRPr sz="2100"/>
            </a:lvl5pPr>
            <a:lvl6pPr marL="2400117" indent="0">
              <a:buNone/>
              <a:defRPr sz="2100"/>
            </a:lvl6pPr>
            <a:lvl7pPr marL="2880140" indent="0">
              <a:buNone/>
              <a:defRPr sz="2100"/>
            </a:lvl7pPr>
            <a:lvl8pPr marL="3360163" indent="0">
              <a:buNone/>
              <a:defRPr sz="2100"/>
            </a:lvl8pPr>
            <a:lvl9pPr marL="3840187"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4" y="3840480"/>
            <a:ext cx="3096637" cy="7114964"/>
          </a:xfrm>
        </p:spPr>
        <p:txBody>
          <a:bodyPr/>
          <a:lstStyle>
            <a:lvl1pPr marL="0" indent="0">
              <a:buNone/>
              <a:defRPr sz="1680"/>
            </a:lvl1pPr>
            <a:lvl2pPr marL="480023" indent="0">
              <a:buNone/>
              <a:defRPr sz="1470"/>
            </a:lvl2pPr>
            <a:lvl3pPr marL="960047" indent="0">
              <a:buNone/>
              <a:defRPr sz="1260"/>
            </a:lvl3pPr>
            <a:lvl4pPr marL="1440070" indent="0">
              <a:buNone/>
              <a:defRPr sz="1050"/>
            </a:lvl4pPr>
            <a:lvl5pPr marL="1920094" indent="0">
              <a:buNone/>
              <a:defRPr sz="1050"/>
            </a:lvl5pPr>
            <a:lvl6pPr marL="2400117" indent="0">
              <a:buNone/>
              <a:defRPr sz="1050"/>
            </a:lvl6pPr>
            <a:lvl7pPr marL="2880140" indent="0">
              <a:buNone/>
              <a:defRPr sz="1050"/>
            </a:lvl7pPr>
            <a:lvl8pPr marL="3360163" indent="0">
              <a:buNone/>
              <a:defRPr sz="1050"/>
            </a:lvl8pPr>
            <a:lvl9pPr marL="3840187"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DE30345-9638-49E7-A0E9-734C2A0BEB43}" type="datetimeFigureOut">
              <a:rPr lang="pt-BR" smtClean="0"/>
              <a:t>05/05/2024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044C195-2FE8-441D-A512-D0AF0929B7AA}" type="slidenum">
              <a:rPr lang="pt-BR" smtClean="0"/>
              <a:t>‹nº›</a:t>
            </a:fld>
            <a:endParaRPr lang="pt-BR"/>
          </a:p>
        </p:txBody>
      </p:sp>
    </p:spTree>
    <p:extLst>
      <p:ext uri="{BB962C8B-B14F-4D97-AF65-F5344CB8AC3E}">
        <p14:creationId xmlns:p14="http://schemas.microsoft.com/office/powerpoint/2010/main" val="101876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4" y="681571"/>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4"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91"/>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EDE30345-9638-49E7-A0E9-734C2A0BEB43}" type="datetimeFigureOut">
              <a:rPr lang="pt-BR" smtClean="0"/>
              <a:t>05/05/2024</a:t>
            </a:fld>
            <a:endParaRPr lang="pt-BR"/>
          </a:p>
        </p:txBody>
      </p:sp>
      <p:sp>
        <p:nvSpPr>
          <p:cNvPr id="5" name="Footer Placeholder 4"/>
          <p:cNvSpPr>
            <a:spLocks noGrp="1"/>
          </p:cNvSpPr>
          <p:nvPr>
            <p:ph type="ftr" sz="quarter" idx="3"/>
          </p:nvPr>
        </p:nvSpPr>
        <p:spPr>
          <a:xfrm>
            <a:off x="3180399" y="11865191"/>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91"/>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5044C195-2FE8-441D-A512-D0AF0929B7AA}" type="slidenum">
              <a:rPr lang="pt-BR" smtClean="0"/>
              <a:t>‹nº›</a:t>
            </a:fld>
            <a:endParaRPr lang="pt-BR"/>
          </a:p>
        </p:txBody>
      </p:sp>
    </p:spTree>
    <p:extLst>
      <p:ext uri="{BB962C8B-B14F-4D97-AF65-F5344CB8AC3E}">
        <p14:creationId xmlns:p14="http://schemas.microsoft.com/office/powerpoint/2010/main" val="1584525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04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40012" indent="-240012" algn="l" defTabSz="960047"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35" indent="-240012" algn="l" defTabSz="96004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059" indent="-240012" algn="l" defTabSz="96004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082" indent="-240012" algn="l" defTabSz="96004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105" indent="-240012" algn="l" defTabSz="96004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128" indent="-240012" algn="l" defTabSz="96004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151" indent="-240012" algn="l" defTabSz="96004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175" indent="-240012" algn="l" defTabSz="96004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198" indent="-240012" algn="l" defTabSz="96004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047" rtl="0" eaLnBrk="1" latinLnBrk="0" hangingPunct="1">
        <a:defRPr sz="1890" kern="1200">
          <a:solidFill>
            <a:schemeClr val="tx1"/>
          </a:solidFill>
          <a:latin typeface="+mn-lt"/>
          <a:ea typeface="+mn-ea"/>
          <a:cs typeface="+mn-cs"/>
        </a:defRPr>
      </a:lvl1pPr>
      <a:lvl2pPr marL="480023" algn="l" defTabSz="960047" rtl="0" eaLnBrk="1" latinLnBrk="0" hangingPunct="1">
        <a:defRPr sz="1890" kern="1200">
          <a:solidFill>
            <a:schemeClr val="tx1"/>
          </a:solidFill>
          <a:latin typeface="+mn-lt"/>
          <a:ea typeface="+mn-ea"/>
          <a:cs typeface="+mn-cs"/>
        </a:defRPr>
      </a:lvl2pPr>
      <a:lvl3pPr marL="960047" algn="l" defTabSz="960047" rtl="0" eaLnBrk="1" latinLnBrk="0" hangingPunct="1">
        <a:defRPr sz="1890" kern="1200">
          <a:solidFill>
            <a:schemeClr val="tx1"/>
          </a:solidFill>
          <a:latin typeface="+mn-lt"/>
          <a:ea typeface="+mn-ea"/>
          <a:cs typeface="+mn-cs"/>
        </a:defRPr>
      </a:lvl3pPr>
      <a:lvl4pPr marL="1440070" algn="l" defTabSz="960047" rtl="0" eaLnBrk="1" latinLnBrk="0" hangingPunct="1">
        <a:defRPr sz="1890" kern="1200">
          <a:solidFill>
            <a:schemeClr val="tx1"/>
          </a:solidFill>
          <a:latin typeface="+mn-lt"/>
          <a:ea typeface="+mn-ea"/>
          <a:cs typeface="+mn-cs"/>
        </a:defRPr>
      </a:lvl4pPr>
      <a:lvl5pPr marL="1920094" algn="l" defTabSz="960047" rtl="0" eaLnBrk="1" latinLnBrk="0" hangingPunct="1">
        <a:defRPr sz="1890" kern="1200">
          <a:solidFill>
            <a:schemeClr val="tx1"/>
          </a:solidFill>
          <a:latin typeface="+mn-lt"/>
          <a:ea typeface="+mn-ea"/>
          <a:cs typeface="+mn-cs"/>
        </a:defRPr>
      </a:lvl5pPr>
      <a:lvl6pPr marL="2400117" algn="l" defTabSz="960047" rtl="0" eaLnBrk="1" latinLnBrk="0" hangingPunct="1">
        <a:defRPr sz="1890" kern="1200">
          <a:solidFill>
            <a:schemeClr val="tx1"/>
          </a:solidFill>
          <a:latin typeface="+mn-lt"/>
          <a:ea typeface="+mn-ea"/>
          <a:cs typeface="+mn-cs"/>
        </a:defRPr>
      </a:lvl6pPr>
      <a:lvl7pPr marL="2880140" algn="l" defTabSz="960047" rtl="0" eaLnBrk="1" latinLnBrk="0" hangingPunct="1">
        <a:defRPr sz="1890" kern="1200">
          <a:solidFill>
            <a:schemeClr val="tx1"/>
          </a:solidFill>
          <a:latin typeface="+mn-lt"/>
          <a:ea typeface="+mn-ea"/>
          <a:cs typeface="+mn-cs"/>
        </a:defRPr>
      </a:lvl7pPr>
      <a:lvl8pPr marL="3360163" algn="l" defTabSz="960047" rtl="0" eaLnBrk="1" latinLnBrk="0" hangingPunct="1">
        <a:defRPr sz="1890" kern="1200">
          <a:solidFill>
            <a:schemeClr val="tx1"/>
          </a:solidFill>
          <a:latin typeface="+mn-lt"/>
          <a:ea typeface="+mn-ea"/>
          <a:cs typeface="+mn-cs"/>
        </a:defRPr>
      </a:lvl8pPr>
      <a:lvl9pPr marL="3840187" algn="l" defTabSz="96004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E9B3E47-1AAA-3B1C-F4D1-BBEBBC82FAE3}"/>
              </a:ext>
            </a:extLst>
          </p:cNvPr>
          <p:cNvSpPr/>
          <p:nvPr/>
        </p:nvSpPr>
        <p:spPr>
          <a:xfrm>
            <a:off x="0" y="0"/>
            <a:ext cx="9601200" cy="12801600"/>
          </a:xfrm>
          <a:prstGeom prst="rect">
            <a:avLst/>
          </a:prstGeom>
          <a:solidFill>
            <a:srgbClr val="1314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Homem sentado em frente a computador&#10;&#10;Descrição gerada automaticamente">
            <a:extLst>
              <a:ext uri="{FF2B5EF4-FFF2-40B4-BE49-F238E27FC236}">
                <a16:creationId xmlns:a16="http://schemas.microsoft.com/office/drawing/2014/main" id="{50CD1C8F-3EFA-DBDE-6527-1B16E7EC3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1"/>
            <a:ext cx="9601200" cy="6400800"/>
          </a:xfrm>
          <a:prstGeom prst="rect">
            <a:avLst/>
          </a:prstGeom>
        </p:spPr>
      </p:pic>
      <p:pic>
        <p:nvPicPr>
          <p:cNvPr id="8" name="Imagem 7">
            <a:extLst>
              <a:ext uri="{FF2B5EF4-FFF2-40B4-BE49-F238E27FC236}">
                <a16:creationId xmlns:a16="http://schemas.microsoft.com/office/drawing/2014/main" id="{77686EE1-42A8-EF88-AAB7-7D8A3B97C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038" y="61448"/>
            <a:ext cx="1665123" cy="1665123"/>
          </a:xfrm>
          <a:prstGeom prst="rect">
            <a:avLst/>
          </a:prstGeom>
        </p:spPr>
      </p:pic>
      <p:sp>
        <p:nvSpPr>
          <p:cNvPr id="12" name="Retângulo 11">
            <a:extLst>
              <a:ext uri="{FF2B5EF4-FFF2-40B4-BE49-F238E27FC236}">
                <a16:creationId xmlns:a16="http://schemas.microsoft.com/office/drawing/2014/main" id="{1381BAE6-E016-9F6E-D4B9-6E967ABD6A42}"/>
              </a:ext>
            </a:extLst>
          </p:cNvPr>
          <p:cNvSpPr/>
          <p:nvPr/>
        </p:nvSpPr>
        <p:spPr>
          <a:xfrm>
            <a:off x="2026508" y="10527958"/>
            <a:ext cx="5764427" cy="1093572"/>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sz="5999" dirty="0">
                <a:solidFill>
                  <a:schemeClr val="bg1"/>
                </a:solidFill>
              </a:rPr>
              <a:t>Renato Guedes</a:t>
            </a:r>
          </a:p>
        </p:txBody>
      </p:sp>
      <p:sp>
        <p:nvSpPr>
          <p:cNvPr id="13" name="Retângulo 12">
            <a:extLst>
              <a:ext uri="{FF2B5EF4-FFF2-40B4-BE49-F238E27FC236}">
                <a16:creationId xmlns:a16="http://schemas.microsoft.com/office/drawing/2014/main" id="{B0F5A4AB-9D89-28A3-63EC-4571EBC718DE}"/>
              </a:ext>
            </a:extLst>
          </p:cNvPr>
          <p:cNvSpPr/>
          <p:nvPr/>
        </p:nvSpPr>
        <p:spPr>
          <a:xfrm>
            <a:off x="0" y="1759508"/>
            <a:ext cx="9601200" cy="1701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599" dirty="0"/>
              <a:t>Automação com Python</a:t>
            </a:r>
          </a:p>
        </p:txBody>
      </p:sp>
    </p:spTree>
    <p:extLst>
      <p:ext uri="{BB962C8B-B14F-4D97-AF65-F5344CB8AC3E}">
        <p14:creationId xmlns:p14="http://schemas.microsoft.com/office/powerpoint/2010/main" val="273137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8"/>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MANIPULAÇÃO DE ARQUIVOS E PASTAS</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03</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1972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6"/>
            <a:ext cx="8130861" cy="378227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manipulação de arquivos é uma tarefa comum no dia a dia de muitas pessoas. Com Python, é possível automatizar diversas operações, como renomear, mover e copiar arquivos, poupando tempo e esforço.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Suponha que você precise renomear uma série de arquivos com a extensão ".</a:t>
            </a:r>
            <a:r>
              <a:rPr lang="pt-BR" sz="2400" dirty="0" err="1">
                <a:latin typeface="Calibri" panose="020F0502020204030204" pitchFamily="34" charset="0"/>
                <a:ea typeface="Calibri" panose="020F0502020204030204" pitchFamily="34" charset="0"/>
                <a:cs typeface="Calibri" panose="020F0502020204030204" pitchFamily="34" charset="0"/>
              </a:rPr>
              <a:t>txt</a:t>
            </a:r>
            <a:r>
              <a:rPr lang="pt-BR" sz="2400" dirty="0">
                <a:latin typeface="Calibri" panose="020F0502020204030204" pitchFamily="34" charset="0"/>
                <a:ea typeface="Calibri" panose="020F0502020204030204" pitchFamily="34" charset="0"/>
                <a:cs typeface="Calibri" panose="020F0502020204030204" pitchFamily="34" charset="0"/>
              </a:rPr>
              <a:t>" para adicionar a data atual ao nome. Com Python, você pode escrever um script que percorre todos os arquivos no diretório, adiciona a data ao nome e renomeia os arquivos automaticamente.</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Automatização de Tarefas de Manipulação de Arquivos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Simplifique suas Tarefas com Automação Inteligente</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34616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4154984"/>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Renomear, mover e copiar arquivos em massa é uma tarefa que pode consumir muito tempo se feita manualmente. Com Python, você pode realizar essas operações de forma rápida e eficiente, seja para organizar seus arquivos ou para processar grandes volumes de dados.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Imagine que você tenha uma pasta com muitos arquivos de texto que precisam ser movidos para uma nova pasta. Com Python, você pode escrever um script que percorre todos os arquivos na pasta original e os move para a nova pasta automaticamente.</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Renomear, Mover e Copiar Arquivos em Massa</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483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5632311"/>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Python oferece suporte nativo para trabalhar com uma variedade de tipos de arquivos, incluindo arquivos de texto, CSV, Excel e muitos outros. Isso significa que você pode manipular dados em diferentes formatos sem precisar de ferramentas adicionais.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Suponha que você precise processar dados em um arquivo CSV para realizar análises. Com Python e a biblioteca pandas, você pode ler o arquivo CSV, realizar as análises necessárias e salvar os resultados em um novo arquivo, tudo em poucas linhas de código.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essas habilidades de manipulação de arquivos e pastas em Python, você pode automatizar tarefas tediosas e complexas, tornando seu fluxo de trabalho mais eficiente e produtivo!</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Trabalhando com Diferentes Tipos de Arquivos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87525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8"/>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AUTOMAÇÃO DE PROCESSOS REPETITIVOS</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04</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2278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7"/>
            <a:ext cx="8130861" cy="341300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Identificar tarefas repetitivas é o primeiro passo para a automação. Essas são atividades que você realiza regularmente e que consomem tempo precioso. Ao identificar essas tarefas, você pode avaliar se são candidatas ideais para automação, o que pode economizar tempo e reduzir erros.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Imagine que você precisa fazer o backup dos seus arquivos importantes toda semana. Essa é uma tarefa repetitiva que pode ser automatizada para executar sem intervenção manual.</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Identificação de Tarefas Repetitivas Passíveis de Automação</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Liberte-se da Rotina com Automatização Inteligente</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65457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341300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Desenvolver scripts em Python para automatizar processos de rotina é uma maneira eficaz de simplificar seu trabalho diário. Com Python, você pode escrever scripts simples que executam tarefas complexas de forma rápida e confiável.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escrever um script em Python que faz o backup dos seus arquivos para um local seguro, verifica se há novos arquivos adicionados desde o último backup e atualiza o backup automaticamente.</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Desenvolvimento de Scripts para Automatizar Processos de Rotina</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13193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5628671"/>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Após desenvolver seus scripts de automação, você pode agendá-los para serem executados em horários específicos, garantindo que suas tarefas automatizadas sejam realizadas sem precisar de intervenção manual.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usar o </a:t>
            </a:r>
            <a:r>
              <a:rPr lang="pt-BR" sz="2400" dirty="0" err="1">
                <a:latin typeface="Calibri" panose="020F0502020204030204" pitchFamily="34" charset="0"/>
                <a:ea typeface="Calibri" panose="020F0502020204030204" pitchFamily="34" charset="0"/>
                <a:cs typeface="Calibri" panose="020F0502020204030204" pitchFamily="34" charset="0"/>
              </a:rPr>
              <a:t>Agendador</a:t>
            </a:r>
            <a:r>
              <a:rPr lang="pt-BR" sz="2400" dirty="0">
                <a:latin typeface="Calibri" panose="020F0502020204030204" pitchFamily="34" charset="0"/>
                <a:ea typeface="Calibri" panose="020F0502020204030204" pitchFamily="34" charset="0"/>
                <a:cs typeface="Calibri" panose="020F0502020204030204" pitchFamily="34" charset="0"/>
              </a:rPr>
              <a:t> de Tarefas do Windows ou o </a:t>
            </a:r>
            <a:r>
              <a:rPr lang="pt-BR" sz="2400" dirty="0" err="1">
                <a:latin typeface="Calibri" panose="020F0502020204030204" pitchFamily="34" charset="0"/>
                <a:ea typeface="Calibri" panose="020F0502020204030204" pitchFamily="34" charset="0"/>
                <a:cs typeface="Calibri" panose="020F0502020204030204" pitchFamily="34" charset="0"/>
              </a:rPr>
              <a:t>Cron</a:t>
            </a:r>
            <a:r>
              <a:rPr lang="pt-BR" sz="2400" dirty="0">
                <a:latin typeface="Calibri" panose="020F0502020204030204" pitchFamily="34" charset="0"/>
                <a:ea typeface="Calibri" panose="020F0502020204030204" pitchFamily="34" charset="0"/>
                <a:cs typeface="Calibri" panose="020F0502020204030204" pitchFamily="34" charset="0"/>
              </a:rPr>
              <a:t> no Linux para agendar a execução do seu script de backup semanalmente, garantindo que seus arquivos estejam sempre protegidos sem a necessidade de lembrar de fazer o backup manualmente.</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a automação de processos repetitivos, você pode liberar seu tempo para se concentrar em tarefas mais importantes e estratégicas, enquanto suas tarefas rotineiras são cuidadas automaticamente por scripts em Python.</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Agendamento de Tarefas Automatizadas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959017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8"/>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INTEGRAÇÃO DE APLICAÇÕES E SISTEMAS</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05</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1188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6"/>
            <a:ext cx="8130861" cy="4151557"/>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As APIs (Interfaces de Programação de Aplicações) são como pontes que conectam diferentes sistemas e permitem que eles se comuniquem entre si. Com Python, você pode integrar facilmente sistemas externos e aproveitar os dados e funcionalidades que eles oferecem.</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Suponha que você queira integrar um sistema de pagamento ao seu site. Você pode usar a API desse sistema para processar pagamentos diretamente do seu site, sem a necessidade de redirecionar os usuários para outra página.</a:t>
            </a:r>
          </a:p>
          <a:p>
            <a:endParaRPr lang="pt-BR"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Integração de APIs para Comunicação entre Sistemas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698681" y="823388"/>
            <a:ext cx="8130861" cy="1362552"/>
          </a:xfrm>
          <a:prstGeom prst="rect">
            <a:avLst/>
          </a:prstGeom>
          <a:noFill/>
        </p:spPr>
        <p:txBody>
          <a:bodyPr wrap="square" rtlCol="0">
            <a:spAutoFit/>
          </a:bodyPr>
          <a:lstStyle/>
          <a:p>
            <a:r>
              <a:rPr lang="pt-BR" sz="4000" dirty="0">
                <a:latin typeface="Impact" panose="020B0806030902050204" pitchFamily="34" charset="0"/>
              </a:rPr>
              <a:t>Conecte suas Ferramentas e Simplifique seu Fluxo de Trabalho</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17752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459207" y="6960352"/>
            <a:ext cx="8682789" cy="2120711"/>
          </a:xfrm>
          <a:prstGeom prst="rect">
            <a:avLst/>
          </a:prstGeom>
          <a:noFill/>
        </p:spPr>
        <p:txBody>
          <a:bodyPr wrap="square" rtlCol="0">
            <a:spAutoFit/>
          </a:bodyPr>
          <a:lstStyle/>
          <a:p>
            <a:pPr algn="ctr"/>
            <a:r>
              <a:rPr lang="pt-BR" sz="6599" dirty="0">
                <a:solidFill>
                  <a:schemeClr val="bg1"/>
                </a:solidFill>
                <a:latin typeface="Impact" panose="020B0806030902050204" pitchFamily="34" charset="0"/>
              </a:rPr>
              <a:t>INTRODUÇÃO À AUTOMAÇÃO COM PYTHON</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01</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90840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25156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4151557"/>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sincronização de dados entre sistemas é uma tarefa crucial para manter a consistência e a integridade dos dados. Com Python, você pode automatizar esse processo, garantindo que os dados estejam sempre atualizados e disponíveis em todos os sistemas envolvidos.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escrever um script em Python que consulta regularmente o banco de dados de um sistema e atualiza automaticamente os dados em outro sistema conforme necessário, mantendo os dois sistemas sincronizados em tempo real.</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Automatização de Processos de Sincronização de Dados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56236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5628671"/>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Ferramentas de gerenciamento, como CRM (</a:t>
            </a:r>
            <a:r>
              <a:rPr lang="pt-BR" sz="2400" dirty="0" err="1">
                <a:latin typeface="Calibri" panose="020F0502020204030204" pitchFamily="34" charset="0"/>
                <a:ea typeface="Calibri" panose="020F0502020204030204" pitchFamily="34" charset="0"/>
                <a:cs typeface="Calibri" panose="020F0502020204030204" pitchFamily="34" charset="0"/>
              </a:rPr>
              <a:t>Customer</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Relationship</a:t>
            </a:r>
            <a:r>
              <a:rPr lang="pt-BR" sz="2400" dirty="0">
                <a:latin typeface="Calibri" panose="020F0502020204030204" pitchFamily="34" charset="0"/>
                <a:ea typeface="Calibri" panose="020F0502020204030204" pitchFamily="34" charset="0"/>
                <a:cs typeface="Calibri" panose="020F0502020204030204" pitchFamily="34" charset="0"/>
              </a:rPr>
              <a:t> Management) e ERP (Enterprise </a:t>
            </a:r>
            <a:r>
              <a:rPr lang="pt-BR" sz="2400" dirty="0" err="1">
                <a:latin typeface="Calibri" panose="020F0502020204030204" pitchFamily="34" charset="0"/>
                <a:ea typeface="Calibri" panose="020F0502020204030204" pitchFamily="34" charset="0"/>
                <a:cs typeface="Calibri" panose="020F0502020204030204" pitchFamily="34" charset="0"/>
              </a:rPr>
              <a:t>Resource</a:t>
            </a:r>
            <a:r>
              <a:rPr lang="pt-BR" sz="2400" dirty="0">
                <a:latin typeface="Calibri" panose="020F0502020204030204" pitchFamily="34" charset="0"/>
                <a:ea typeface="Calibri" panose="020F0502020204030204" pitchFamily="34" charset="0"/>
                <a:cs typeface="Calibri" panose="020F0502020204030204" pitchFamily="34" charset="0"/>
              </a:rPr>
              <a:t> Planning), são essenciais para muitas empresas. Com Python, você pode integrar essas ferramentas ao seu fluxo de trabalho, automatizando tarefas e melhorando a eficiência operacional.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usar a API de um sistema CRM para automatizar a criação de novos contatos ou atualizar informações de clientes automaticamente com base em eventos específicos, como o preenchimento de um formulário em seu site.</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a integração de aplicações e sistemas em Python, você pode conectar suas ferramentas e sistemas existentes, automatizar processos e otimizar seu fluxo de trabalho, tudo isso de forma simples e eficaz.</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9267084" cy="1235466"/>
          </a:xfrm>
          <a:prstGeom prst="rect">
            <a:avLst/>
          </a:prstGeom>
          <a:noFill/>
        </p:spPr>
        <p:txBody>
          <a:bodyPr wrap="square" rtlCol="0">
            <a:spAutoFit/>
          </a:bodyPr>
          <a:lstStyle/>
          <a:p>
            <a:r>
              <a:rPr lang="pt-BR" sz="3600" dirty="0">
                <a:latin typeface="Impact" panose="020B0806030902050204" pitchFamily="34" charset="0"/>
              </a:rPr>
              <a:t>Exemplos de Integração com Ferramentas Populares de Gerenciamento</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13001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8"/>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ANÁLISE E RELATÓRIOS AUTOMATIZADOS</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06</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99114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6"/>
            <a:ext cx="8130861" cy="4154984"/>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Com Python, você pode automatizar a geração de relatórios a partir de dados brutos, agilizando o processo de análise e tomada de decisões. Com apenas algumas linhas de código, você pode transformar dados complexos em relatórios claros e informativos.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Imagine que você tenha um conjunto de dados de vendas em formato CSV. Com Python e a biblioteca pandas, você pode ler esses dados, calcular métricas importantes, como vendas totais e médias de vendas por mês, e gerar automaticamente um relatório em formato PDF ou Excel.</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Geração Automatizada de Relatórios a partir de Dados Brutos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698681" y="823388"/>
            <a:ext cx="8130861" cy="1362552"/>
          </a:xfrm>
          <a:prstGeom prst="rect">
            <a:avLst/>
          </a:prstGeom>
          <a:noFill/>
        </p:spPr>
        <p:txBody>
          <a:bodyPr wrap="square" rtlCol="0">
            <a:spAutoFit/>
          </a:bodyPr>
          <a:lstStyle/>
          <a:p>
            <a:r>
              <a:rPr lang="pt-BR" sz="4000" dirty="0">
                <a:latin typeface="Impact" panose="020B0806030902050204" pitchFamily="34" charset="0"/>
              </a:rPr>
              <a:t>Transforme seus Dados em Informações Valiosas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062954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378565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análise de dados é fundamental para identificar padrões, tendências e insights que podem impulsionar o crescimento e a eficiência de uma empresa. Com Python, você pode realizar análises avançadas em seus dados de forma rápida e eficiente.</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usar Python e a biblioteca </a:t>
            </a:r>
            <a:r>
              <a:rPr lang="pt-BR" sz="2400" dirty="0" err="1">
                <a:latin typeface="Calibri" panose="020F0502020204030204" pitchFamily="34" charset="0"/>
                <a:ea typeface="Calibri" panose="020F0502020204030204" pitchFamily="34" charset="0"/>
                <a:cs typeface="Calibri" panose="020F0502020204030204" pitchFamily="34" charset="0"/>
              </a:rPr>
              <a:t>seaborn</a:t>
            </a:r>
            <a:r>
              <a:rPr lang="pt-BR" sz="2400" dirty="0">
                <a:latin typeface="Calibri" panose="020F0502020204030204" pitchFamily="34" charset="0"/>
                <a:ea typeface="Calibri" panose="020F0502020204030204" pitchFamily="34" charset="0"/>
                <a:cs typeface="Calibri" panose="020F0502020204030204" pitchFamily="34" charset="0"/>
              </a:rPr>
              <a:t> para realizar uma análise de regressão em um conjunto de dados de vendas para identificar a relação entre diferentes variáveis, como publicidade e vendas, e prever vendas futuras com base nesses dados.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Análise de Dados para Insights Rápidos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58583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52593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visualização de dados é uma ferramenta poderosa para comunicar informações de forma clara e intuitiva. Com Python e bibliotecas como </a:t>
            </a:r>
            <a:r>
              <a:rPr lang="pt-BR" sz="2400" dirty="0" err="1">
                <a:latin typeface="Calibri" panose="020F0502020204030204" pitchFamily="34" charset="0"/>
                <a:ea typeface="Calibri" panose="020F0502020204030204" pitchFamily="34" charset="0"/>
                <a:cs typeface="Calibri" panose="020F0502020204030204" pitchFamily="34" charset="0"/>
              </a:rPr>
              <a:t>matplotlib</a:t>
            </a:r>
            <a:r>
              <a:rPr lang="pt-BR" sz="2400" dirty="0">
                <a:latin typeface="Calibri" panose="020F0502020204030204" pitchFamily="34" charset="0"/>
                <a:ea typeface="Calibri" panose="020F0502020204030204" pitchFamily="34" charset="0"/>
                <a:cs typeface="Calibri" panose="020F0502020204030204" pitchFamily="34" charset="0"/>
              </a:rPr>
              <a:t> e </a:t>
            </a:r>
            <a:r>
              <a:rPr lang="pt-BR" sz="2400" dirty="0" err="1">
                <a:latin typeface="Calibri" panose="020F0502020204030204" pitchFamily="34" charset="0"/>
                <a:ea typeface="Calibri" panose="020F0502020204030204" pitchFamily="34" charset="0"/>
                <a:cs typeface="Calibri" panose="020F0502020204030204" pitchFamily="34" charset="0"/>
              </a:rPr>
              <a:t>seaborn</a:t>
            </a:r>
            <a:r>
              <a:rPr lang="pt-BR" sz="2400" dirty="0">
                <a:latin typeface="Calibri" panose="020F0502020204030204" pitchFamily="34" charset="0"/>
                <a:ea typeface="Calibri" panose="020F0502020204030204" pitchFamily="34" charset="0"/>
                <a:cs typeface="Calibri" panose="020F0502020204030204" pitchFamily="34" charset="0"/>
              </a:rPr>
              <a:t>, você pode criar visualizações impressionantes que facilitam a compreensão dos seus dados.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criar um gráfico de barras ou um gráfico de dispersão em Python para visualizar as vendas ao longo do tempo ou comparar o desempenho de diferentes produtos, ajudando a identificar padrões e tendências de forma rápida e fácil.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a análise e relatórios automatizados em Python, você pode transformar seus dados em insights valiosos que impulsionam o crescimento e a eficiência da sua empresa.</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Visualização de Dados para Melhor Compreensão</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982572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8"/>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ANÁLISE E RELATÓRIOS AUTOMATIZADOS</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07</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4090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7"/>
            <a:ext cx="8130861" cy="341300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Com Python, você pode automatizar o envio de e-mails para notificar eventos importantes ou alertar sobre situações específicas. Isso pode ser útil para monitorar processos, enviar relatórios automáticos ou receber alertas em tempo real.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escrever um script em Python que verifica regularmente o desempenho do seu site e envia um e-mail de alerta se o tempo de resposta do servidor ultrapassar um limite predefinido.</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Automação de E-mails para Notificações e Alertas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698681" y="823388"/>
            <a:ext cx="8130861" cy="1362552"/>
          </a:xfrm>
          <a:prstGeom prst="rect">
            <a:avLst/>
          </a:prstGeom>
          <a:noFill/>
        </p:spPr>
        <p:txBody>
          <a:bodyPr wrap="square" rtlCol="0">
            <a:spAutoFit/>
          </a:bodyPr>
          <a:lstStyle/>
          <a:p>
            <a:r>
              <a:rPr lang="pt-BR" sz="4000" dirty="0">
                <a:latin typeface="Impact" panose="020B0806030902050204" pitchFamily="34" charset="0"/>
              </a:rPr>
              <a:t>Agilize sua Comunicação e Simplifique seu Fluxo de Trabalho</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40707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341300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Além do e-mail, Python também pode ser usado para integrar com plataformas de mensagens, como Slack, Microsoft Teams ou </a:t>
            </a:r>
            <a:r>
              <a:rPr lang="pt-BR" sz="2400" dirty="0" err="1">
                <a:latin typeface="Calibri" panose="020F0502020204030204" pitchFamily="34" charset="0"/>
                <a:ea typeface="Calibri" panose="020F0502020204030204" pitchFamily="34" charset="0"/>
                <a:cs typeface="Calibri" panose="020F0502020204030204" pitchFamily="34" charset="0"/>
              </a:rPr>
              <a:t>Discord</a:t>
            </a:r>
            <a:r>
              <a:rPr lang="pt-BR" sz="2400" dirty="0">
                <a:latin typeface="Calibri" panose="020F0502020204030204" pitchFamily="34" charset="0"/>
                <a:ea typeface="Calibri" panose="020F0502020204030204" pitchFamily="34" charset="0"/>
                <a:cs typeface="Calibri" panose="020F0502020204030204" pitchFamily="34" charset="0"/>
              </a:rPr>
              <a:t>, permitindo uma comunicação eficiente e em tempo real entre equipes.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desenvolver um </a:t>
            </a:r>
            <a:r>
              <a:rPr lang="pt-BR" sz="2400" dirty="0" err="1">
                <a:latin typeface="Calibri" panose="020F0502020204030204" pitchFamily="34" charset="0"/>
                <a:ea typeface="Calibri" panose="020F0502020204030204" pitchFamily="34" charset="0"/>
                <a:cs typeface="Calibri" panose="020F0502020204030204" pitchFamily="34" charset="0"/>
              </a:rPr>
              <a:t>bot</a:t>
            </a:r>
            <a:r>
              <a:rPr lang="pt-BR" sz="2400" dirty="0">
                <a:latin typeface="Calibri" panose="020F0502020204030204" pitchFamily="34" charset="0"/>
                <a:ea typeface="Calibri" panose="020F0502020204030204" pitchFamily="34" charset="0"/>
                <a:cs typeface="Calibri" panose="020F0502020204030204" pitchFamily="34" charset="0"/>
              </a:rPr>
              <a:t> em Python que envia automaticamente mensagens para um canal do Slack sempre que uma nova tarefa é adicionada ao seu sistema de gerenciamento de projetos.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997663"/>
          </a:xfrm>
          <a:prstGeom prst="rect">
            <a:avLst/>
          </a:prstGeom>
          <a:noFill/>
        </p:spPr>
        <p:txBody>
          <a:bodyPr wrap="square" rtlCol="0">
            <a:spAutoFit/>
          </a:bodyPr>
          <a:lstStyle/>
          <a:p>
            <a:r>
              <a:rPr lang="pt-BR" sz="4000" dirty="0">
                <a:latin typeface="Impact" panose="020B0806030902050204" pitchFamily="34" charset="0"/>
              </a:rPr>
              <a:t>Integração com Plataformas de Mensagens para Comunicação Eficiente</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378121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5262979"/>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Python pode ser usado para automatizar interações com sistemas de suporte e atendimento ao cliente, facilitando o gerenciamento de tickets, resposta a perguntas frequentes e outras atividades relacionadas ao suporte.</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criar um script em Python que interage com a API de um sistema de suporte e responde automaticamente a perguntas comuns dos clientes, fornecendo soluções rápidas e eficientes.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a automatização da comunicação em Python, você pode agilizar processos, melhorar a eficiência da equipe e garantir uma comunicação eficaz em todas as etapas do seu fluxo de trabalho.</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997663"/>
          </a:xfrm>
          <a:prstGeom prst="rect">
            <a:avLst/>
          </a:prstGeom>
          <a:noFill/>
        </p:spPr>
        <p:txBody>
          <a:bodyPr wrap="square" rtlCol="0">
            <a:spAutoFit/>
          </a:bodyPr>
          <a:lstStyle/>
          <a:p>
            <a:r>
              <a:rPr lang="pt-BR" sz="4000" dirty="0" err="1">
                <a:latin typeface="Impact" panose="020B0806030902050204" pitchFamily="34" charset="0"/>
              </a:rPr>
              <a:t>Scripting</a:t>
            </a:r>
            <a:r>
              <a:rPr lang="pt-BR" sz="4000" dirty="0">
                <a:latin typeface="Impact" panose="020B0806030902050204" pitchFamily="34" charset="0"/>
              </a:rPr>
              <a:t> para Interação com Sistemas de Suporte e Atendimento ao Cliente</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63161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710207"/>
            <a:ext cx="8130861" cy="452083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Automatizar tarefas é como ter um assistente virtual que executa suas atividades repetitivas de forma rápida e precisa. Imagine não precisar mais digitar manualmente relatórios ou atualizar planilhas. Com a automação, você economiza tempo e minimiza erros, permitindo que você se concentre em tarefas mais estratégicas e criativas.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Um bom exemplo disso é caso você precise extrair informações de vários arquivos de texto e consolidá-las em uma planilha. Com automação, você pode escrever um script que faça isso automaticamente em questão de segundos, poupando horas de trabalho manual.</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321318"/>
            <a:ext cx="8130861" cy="600293"/>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Automatize suas Tarefas e Economize Tempo!</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727443"/>
          </a:xfrm>
          <a:prstGeom prst="rect">
            <a:avLst/>
          </a:prstGeom>
          <a:noFill/>
        </p:spPr>
        <p:txBody>
          <a:bodyPr wrap="square" rtlCol="0">
            <a:spAutoFit/>
          </a:bodyPr>
          <a:lstStyle/>
          <a:p>
            <a:r>
              <a:rPr lang="pt-BR" sz="4000" dirty="0">
                <a:latin typeface="Impact" panose="020B0806030902050204" pitchFamily="34" charset="0"/>
              </a:rPr>
              <a:t>Automação de Tarefas com Python</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15018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8"/>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SEGURANÇA E GERENCIAMENTO DE DADOS</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08</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40160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6"/>
            <a:ext cx="8130861" cy="378227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Ao automatizar tarefas com Python, é essencial adotar práticas recomendadas de segurança para proteger seus dados e sistemas. Isso inclui garantir que seus scripts sejam seguros contra ataques, limitar o acesso a informações sensíveis e manter todas as bibliotecas e frameworks atualizados.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Ao lidar com credenciais de acesso em seus scripts, evite armazená-las em texto simples e opte por utilizar variáveis de ambiente ou serviços de gerenciamento de segredos, como o AWS Secrets Manager ou o </a:t>
            </a:r>
            <a:r>
              <a:rPr lang="pt-BR" sz="2400" dirty="0" err="1">
                <a:latin typeface="Calibri" panose="020F0502020204030204" pitchFamily="34" charset="0"/>
                <a:ea typeface="Calibri" panose="020F0502020204030204" pitchFamily="34" charset="0"/>
                <a:cs typeface="Calibri" panose="020F0502020204030204" pitchFamily="34" charset="0"/>
              </a:rPr>
              <a:t>HashiCorp</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Vault</a:t>
            </a:r>
            <a:r>
              <a:rPr lang="pt-BR" sz="2400" dirty="0">
                <a:latin typeface="Calibri" panose="020F0502020204030204" pitchFamily="34" charset="0"/>
                <a:ea typeface="Calibri" panose="020F0502020204030204" pitchFamily="34" charset="0"/>
                <a:cs typeface="Calibri" panose="020F0502020204030204" pitchFamily="34" charset="0"/>
              </a:rPr>
              <a:t>.</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Práticas Recomendadas para Segurança na Automação de Tarefas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698681" y="823388"/>
            <a:ext cx="8130861" cy="1362552"/>
          </a:xfrm>
          <a:prstGeom prst="rect">
            <a:avLst/>
          </a:prstGeom>
          <a:noFill/>
        </p:spPr>
        <p:txBody>
          <a:bodyPr wrap="square" rtlCol="0">
            <a:spAutoFit/>
          </a:bodyPr>
          <a:lstStyle/>
          <a:p>
            <a:r>
              <a:rPr lang="pt-BR" sz="4000" dirty="0">
                <a:latin typeface="Impact" panose="020B0806030902050204" pitchFamily="34" charset="0"/>
              </a:rPr>
              <a:t>Proteja seus Dados e Mantenha sua Automatização Segura</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07991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378227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Durante processos automatizados, é crucial proteger dados sensíveis, como informações de clientes ou dados financeiros. Certifique-se de implementar medidas de criptografia, anonimização e controle de acesso para garantir a segurança e privacidade dos dados.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Ao manipular dados sensíveis em seus scripts, utilize bibliotecas de criptografia em Python, como </a:t>
            </a:r>
            <a:r>
              <a:rPr lang="pt-BR" sz="2400" dirty="0" err="1">
                <a:latin typeface="Calibri" panose="020F0502020204030204" pitchFamily="34" charset="0"/>
                <a:ea typeface="Calibri" panose="020F0502020204030204" pitchFamily="34" charset="0"/>
                <a:cs typeface="Calibri" panose="020F0502020204030204" pitchFamily="34" charset="0"/>
              </a:rPr>
              <a:t>cryptography</a:t>
            </a:r>
            <a:r>
              <a:rPr lang="pt-BR" sz="2400" dirty="0">
                <a:latin typeface="Calibri" panose="020F0502020204030204" pitchFamily="34" charset="0"/>
                <a:ea typeface="Calibri" panose="020F0502020204030204" pitchFamily="34" charset="0"/>
                <a:cs typeface="Calibri" panose="020F0502020204030204" pitchFamily="34" charset="0"/>
              </a:rPr>
              <a:t>, para proteger os dados em repouso e em trânsito, garantindo que apenas as pessoas autorizadas tenham acesso aos dados.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Gerenciamento de Dados Sensíveis durante Processos Automatizados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64984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341300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Para garantir a integridade dos dados durante processos automatizados, é fundamental implementar testes e validações em seus scripts. Isso ajuda a identificar e corrigir erros antes que eles afetem os dados ou causem problemas nos sistemas.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Utilize bibliotecas de testes em Python, como </a:t>
            </a:r>
            <a:r>
              <a:rPr lang="pt-BR" sz="2400" dirty="0" err="1">
                <a:latin typeface="Calibri" panose="020F0502020204030204" pitchFamily="34" charset="0"/>
                <a:ea typeface="Calibri" panose="020F0502020204030204" pitchFamily="34" charset="0"/>
                <a:cs typeface="Calibri" panose="020F0502020204030204" pitchFamily="34" charset="0"/>
              </a:rPr>
              <a:t>pytest</a:t>
            </a:r>
            <a:r>
              <a:rPr lang="pt-BR" sz="2400" dirty="0">
                <a:latin typeface="Calibri" panose="020F0502020204030204" pitchFamily="34" charset="0"/>
                <a:ea typeface="Calibri" panose="020F0502020204030204" pitchFamily="34" charset="0"/>
                <a:cs typeface="Calibri" panose="020F0502020204030204" pitchFamily="34" charset="0"/>
              </a:rPr>
              <a:t>, para criar casos de teste que verifiquem se os dados manipulados pelos seus scripts estão corretos e dentro das expectativas, garantindo assim a integridade e qualidade dos dados.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235466"/>
          </a:xfrm>
          <a:prstGeom prst="rect">
            <a:avLst/>
          </a:prstGeom>
          <a:noFill/>
        </p:spPr>
        <p:txBody>
          <a:bodyPr wrap="square" rtlCol="0">
            <a:spAutoFit/>
          </a:bodyPr>
          <a:lstStyle/>
          <a:p>
            <a:r>
              <a:rPr lang="pt-BR" sz="3600" dirty="0">
                <a:latin typeface="Impact" panose="020B0806030902050204" pitchFamily="34" charset="0"/>
              </a:rPr>
              <a:t>Implementação de Testes e Validações para Garantir a Integridade dos Dados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702186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426600" y="7110628"/>
            <a:ext cx="8748000"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ESCALABILIDADE E MANUTENÇÃO EM AUTOMAÇÃO</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09</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26767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6"/>
            <a:ext cx="8130861" cy="4151557"/>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Ao lidar com volumes crescentes de dados, é essencial desenvolver scripts em Python que sejam escaláveis e capazes de lidar com grandes quantidades de informações sem comprometer o desempenho. Isso pode ser alcançado através da otimização de algoritmos, utilização de estruturas de dados eficientes e paralelização de tarefas, quando aplicável.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Ao processar grandes conjuntos de dados em um script Python, você pode usar a biblioteca </a:t>
            </a:r>
            <a:r>
              <a:rPr lang="pt-BR" sz="2400" dirty="0" err="1">
                <a:latin typeface="Calibri" panose="020F0502020204030204" pitchFamily="34" charset="0"/>
                <a:ea typeface="Calibri" panose="020F0502020204030204" pitchFamily="34" charset="0"/>
                <a:cs typeface="Calibri" panose="020F0502020204030204" pitchFamily="34" charset="0"/>
              </a:rPr>
              <a:t>multiprocessing</a:t>
            </a:r>
            <a:r>
              <a:rPr lang="pt-BR" sz="2400" dirty="0">
                <a:latin typeface="Calibri" panose="020F0502020204030204" pitchFamily="34" charset="0"/>
                <a:ea typeface="Calibri" panose="020F0502020204030204" pitchFamily="34" charset="0"/>
                <a:cs typeface="Calibri" panose="020F0502020204030204" pitchFamily="34" charset="0"/>
              </a:rPr>
              <a:t> para executar várias tarefas em paralelo, aproveitando ao máximo os recursos do seu sistema e reduzindo o tempo de processamento.</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Desenvolvimento de Scripts Escaláveis para Lidar com Volumes Crescentes de Dados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698681" y="823388"/>
            <a:ext cx="8130861" cy="1362552"/>
          </a:xfrm>
          <a:prstGeom prst="rect">
            <a:avLst/>
          </a:prstGeom>
          <a:noFill/>
        </p:spPr>
        <p:txBody>
          <a:bodyPr wrap="square" rtlCol="0">
            <a:spAutoFit/>
          </a:bodyPr>
          <a:lstStyle/>
          <a:p>
            <a:r>
              <a:rPr lang="pt-BR" sz="4000" dirty="0">
                <a:latin typeface="Impact" panose="020B0806030902050204" pitchFamily="34" charset="0"/>
              </a:rPr>
              <a:t>Cresça com seus Dados e Mantenha sua Automatização Saudável</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842870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452431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Para garantir que seus scripts automatizados continuem funcionando corretamente ao longo do tempo, é importante implementar estratégias de manutenção e atualização. Isso inclui revisar regularmente o código, corrigir erros, adicionar novas funcionalidades e ajustar o desempenho conforme necessário.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Você pode estabelecer um cronograma de manutenção regular para revisar seus scripts automatizados a cada trimestre, identificar possíveis melhorias e realizar atualizações conforme necessário para garantir que eles permaneçam eficazes e atualizados.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23439"/>
          </a:xfrm>
          <a:prstGeom prst="rect">
            <a:avLst/>
          </a:prstGeom>
          <a:noFill/>
        </p:spPr>
        <p:txBody>
          <a:bodyPr wrap="square" rtlCol="0">
            <a:spAutoFit/>
          </a:bodyPr>
          <a:lstStyle/>
          <a:p>
            <a:r>
              <a:rPr lang="pt-BR" sz="4000" dirty="0">
                <a:latin typeface="Impact" panose="020B0806030902050204" pitchFamily="34" charset="0"/>
              </a:rPr>
              <a:t>Estratégias de Manutenção e Atualização de Scripts Automatizados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115835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7105786"/>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Para manter um histórico das alterações feitas em seus scripts automatizados e facilitar o trabalho em equipe, é fundamental utilizar ferramentas de gerenciamento de versões e controle de código-fonte, como </a:t>
            </a:r>
            <a:r>
              <a:rPr lang="pt-BR" sz="2400" dirty="0" err="1">
                <a:latin typeface="Calibri" panose="020F0502020204030204" pitchFamily="34" charset="0"/>
                <a:ea typeface="Calibri" panose="020F0502020204030204" pitchFamily="34" charset="0"/>
                <a:cs typeface="Calibri" panose="020F0502020204030204" pitchFamily="34" charset="0"/>
              </a:rPr>
              <a:t>Git</a:t>
            </a:r>
            <a:r>
              <a:rPr lang="pt-BR" sz="2400" dirty="0">
                <a:latin typeface="Calibri" panose="020F0502020204030204" pitchFamily="34" charset="0"/>
                <a:ea typeface="Calibri" panose="020F0502020204030204" pitchFamily="34" charset="0"/>
                <a:cs typeface="Calibri" panose="020F0502020204030204" pitchFamily="34" charset="0"/>
              </a:rPr>
              <a:t> e GitHub. Isso permite que você acompanhe as alterações, reverta para versões anteriores se necessário e colabore com outros desenvolvedores de forma eficiente.</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Ao trabalhar em um projeto de automação com Python, você pode usar o </a:t>
            </a:r>
            <a:r>
              <a:rPr lang="pt-BR" sz="2400" dirty="0" err="1">
                <a:latin typeface="Calibri" panose="020F0502020204030204" pitchFamily="34" charset="0"/>
                <a:ea typeface="Calibri" panose="020F0502020204030204" pitchFamily="34" charset="0"/>
                <a:cs typeface="Calibri" panose="020F0502020204030204" pitchFamily="34" charset="0"/>
              </a:rPr>
              <a:t>Git</a:t>
            </a:r>
            <a:r>
              <a:rPr lang="pt-BR" sz="2400" dirty="0">
                <a:latin typeface="Calibri" panose="020F0502020204030204" pitchFamily="34" charset="0"/>
                <a:ea typeface="Calibri" panose="020F0502020204030204" pitchFamily="34" charset="0"/>
                <a:cs typeface="Calibri" panose="020F0502020204030204" pitchFamily="34" charset="0"/>
              </a:rPr>
              <a:t> para controlar o histórico de alterações no seu código-fonte e o GitHub para compartilhar seu código com outros membros da equipe, facilitando a colaboração e o gerenciamento de versões.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o desenvolvimento de scripts escaláveis, estratégias de manutenção e atualização adequadas e o uso de ferramentas de gerenciamento de versões, você pode garantir que sua automação com Python seja robusta, eficiente e fácil de manter ao longo do tempo.</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Gerenciamento de Versões e Controle de Código-Fonte</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943034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426600" y="7110627"/>
            <a:ext cx="8748000"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ESTUDOS DE CASO E EXEMPLOS PRÁTICOS DE AUTOMAÇÃO</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10</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0800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6"/>
            <a:ext cx="8130861" cy="4154984"/>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 automação com Python tem sido amplamente adotada em diversos setores e departamentos, proporcionando eficiência, economia de tempo e redução de erros. Alguns exemplos práticos incluem automação de processos de vendas, gerenciamento de estoque, análise de dados, atendimento ao cliente e muito mais.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Um departamento de recursos humanos pode automatizar o processo de triagem de currículos usando Python, filtrando automaticamente candidatos com base em critérios específicos e economizando horas de trabalho manual.</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Exemplos Práticos de Automação em Diferentes Setores e Departamentos</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698681" y="823388"/>
            <a:ext cx="8130861" cy="1362552"/>
          </a:xfrm>
          <a:prstGeom prst="rect">
            <a:avLst/>
          </a:prstGeom>
          <a:noFill/>
        </p:spPr>
        <p:txBody>
          <a:bodyPr wrap="square" rtlCol="0">
            <a:spAutoFit/>
          </a:bodyPr>
          <a:lstStyle/>
          <a:p>
            <a:r>
              <a:rPr lang="pt-BR" sz="4000" dirty="0">
                <a:latin typeface="Impact" panose="020B0806030902050204" pitchFamily="34" charset="0"/>
              </a:rPr>
              <a:t>Descubra como a Automação Transforma Empresas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42672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Padrão do plano de fundo">
            <a:extLst>
              <a:ext uri="{FF2B5EF4-FFF2-40B4-BE49-F238E27FC236}">
                <a16:creationId xmlns:a16="http://schemas.microsoft.com/office/drawing/2014/main" id="{8B5DC20E-1ABD-3057-911A-A6972F25E1F0}"/>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Visão Geral das Ferramentas de Automação Disponíveis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exto_componente">
            <a:extLst>
              <a:ext uri="{FF2B5EF4-FFF2-40B4-BE49-F238E27FC236}">
                <a16:creationId xmlns:a16="http://schemas.microsoft.com/office/drawing/2014/main" id="{B71D935E-D213-62A4-6C9E-3406F2417A48}"/>
              </a:ext>
            </a:extLst>
          </p:cNvPr>
          <p:cNvSpPr txBox="1"/>
          <p:nvPr/>
        </p:nvSpPr>
        <p:spPr>
          <a:xfrm>
            <a:off x="719128" y="3710208"/>
            <a:ext cx="8130861" cy="4154984"/>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Existem várias ferramentas disponíveis para automação, cada uma com suas vantagens e desvantagens. No entanto, Python se destaca como uma escolha popular devido à sua simplicidade, flexibilidade e vasta biblioteca de módulos para automação.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O </a:t>
            </a:r>
            <a:r>
              <a:rPr lang="pt-BR" sz="2400" dirty="0" err="1">
                <a:latin typeface="Calibri" panose="020F0502020204030204" pitchFamily="34" charset="0"/>
                <a:ea typeface="Calibri" panose="020F0502020204030204" pitchFamily="34" charset="0"/>
                <a:cs typeface="Calibri" panose="020F0502020204030204" pitchFamily="34" charset="0"/>
              </a:rPr>
              <a:t>Selenium</a:t>
            </a:r>
            <a:r>
              <a:rPr lang="pt-BR" sz="2400" dirty="0">
                <a:latin typeface="Calibri" panose="020F0502020204030204" pitchFamily="34" charset="0"/>
                <a:ea typeface="Calibri" panose="020F0502020204030204" pitchFamily="34" charset="0"/>
                <a:cs typeface="Calibri" panose="020F0502020204030204" pitchFamily="34" charset="0"/>
              </a:rPr>
              <a:t> é uma ferramenta popular para automação de tarefas em navegadores da web. Com Python e o </a:t>
            </a:r>
            <a:r>
              <a:rPr lang="pt-BR" sz="2400" dirty="0" err="1">
                <a:latin typeface="Calibri" panose="020F0502020204030204" pitchFamily="34" charset="0"/>
                <a:ea typeface="Calibri" panose="020F0502020204030204" pitchFamily="34" charset="0"/>
                <a:cs typeface="Calibri" panose="020F0502020204030204" pitchFamily="34" charset="0"/>
              </a:rPr>
              <a:t>Selenium</a:t>
            </a:r>
            <a:r>
              <a:rPr lang="pt-BR" sz="2400" dirty="0">
                <a:latin typeface="Calibri" panose="020F0502020204030204" pitchFamily="34" charset="0"/>
                <a:ea typeface="Calibri" panose="020F0502020204030204" pitchFamily="34" charset="0"/>
                <a:cs typeface="Calibri" panose="020F0502020204030204" pitchFamily="34" charset="0"/>
              </a:rPr>
              <a:t>, você pode criar scripts para automatizar ações como preencher formulários, clicar em botões e extrair dados de páginas da web.</a:t>
            </a:r>
          </a:p>
        </p:txBody>
      </p:sp>
      <p:sp>
        <p:nvSpPr>
          <p:cNvPr id="11" name="CaixaDeTexto 10">
            <a:extLst>
              <a:ext uri="{FF2B5EF4-FFF2-40B4-BE49-F238E27FC236}">
                <a16:creationId xmlns:a16="http://schemas.microsoft.com/office/drawing/2014/main" id="{50BBF22E-F1F7-53B7-C718-7657F090E07F}"/>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440073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4154984"/>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Muitas empresas têm obtido sucesso ao implementar a automação de tarefas com Python. Estudos de caso mostram como empresas de diferentes tamanhos e setores conseguiram aumentar sua produtividade, reduzir custos e melhorar a precisão dos processos por meio da automação.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Por exemplo, uma empresa de e-commerce implementou a automação de processos de pedidos usando Python, resultando em um aumento significativo na velocidade de processamento de pedidos, redução de erros de envio e maior satisfação do cliente.</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997663"/>
          </a:xfrm>
          <a:prstGeom prst="rect">
            <a:avLst/>
          </a:prstGeom>
          <a:noFill/>
        </p:spPr>
        <p:txBody>
          <a:bodyPr wrap="square" rtlCol="0">
            <a:spAutoFit/>
          </a:bodyPr>
          <a:lstStyle/>
          <a:p>
            <a:r>
              <a:rPr lang="pt-BR" sz="4000" dirty="0">
                <a:latin typeface="Impact" panose="020B0806030902050204" pitchFamily="34" charset="0"/>
              </a:rPr>
              <a:t>Estudos de Caso de Empresas que Implementaram com Sucesso a Automação de Tarefas com Python</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58514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6367228"/>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Para gerentes e administradores, entender o retorno sobre investimento (ROI) da automação é essencial para justificar investimentos em projetos de automação. A automação com Python pode gerar um ROI rápido e significativo, economizando tempo, reduzindo custos operacionais e melhorando a eficiência geral dos processos.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Ao implementar a automação de atendimento ao cliente com Python, uma empresa conseguiu reduzir o tempo médio de resposta em 50%, resultando em maior satisfação do cliente e aumento nas taxas de retenção, o que gerou um ROI positivo em apenas alguns meses.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estudos de caso e exemplos práticos, é possível ver como a automação com Python está transformando empresas em todo o mundo, proporcionando benefícios tangíveis e impulsionando o sucesso empresarial.</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997663"/>
          </a:xfrm>
          <a:prstGeom prst="rect">
            <a:avLst/>
          </a:prstGeom>
          <a:noFill/>
        </p:spPr>
        <p:txBody>
          <a:bodyPr wrap="square" rtlCol="0">
            <a:spAutoFit/>
          </a:bodyPr>
          <a:lstStyle/>
          <a:p>
            <a:r>
              <a:rPr lang="pt-BR" sz="4000" dirty="0">
                <a:latin typeface="Impact" panose="020B0806030902050204" pitchFamily="34" charset="0"/>
              </a:rPr>
              <a:t>Demonstração de ROI (Retorno sobre Investimento) da Automação para Gerentes e Administradores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9863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426600" y="7479959"/>
            <a:ext cx="8748000" cy="1443679"/>
          </a:xfrm>
          <a:prstGeom prst="rect">
            <a:avLst/>
          </a:prstGeom>
          <a:noFill/>
        </p:spPr>
        <p:txBody>
          <a:bodyPr wrap="square" rtlCol="0">
            <a:spAutoFit/>
          </a:bodyPr>
          <a:lstStyle/>
          <a:p>
            <a:pPr algn="ctr"/>
            <a:r>
              <a:rPr lang="pt-BR" sz="8799" dirty="0">
                <a:solidFill>
                  <a:schemeClr val="bg1"/>
                </a:solidFill>
                <a:latin typeface="Impact" panose="020B0806030902050204" pitchFamily="34" charset="0"/>
              </a:rPr>
              <a:t>AGRADECIMENTOS</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55332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2305163"/>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Esse Ebook foi gerado por IA, e diagramado por humano.</a:t>
            </a:r>
          </a:p>
          <a:p>
            <a:r>
              <a:rPr lang="pt-BR" sz="2400" dirty="0">
                <a:latin typeface="Calibri" panose="020F0502020204030204" pitchFamily="34" charset="0"/>
                <a:ea typeface="Calibri" panose="020F0502020204030204" pitchFamily="34" charset="0"/>
                <a:cs typeface="Calibri" panose="020F0502020204030204" pitchFamily="34" charset="0"/>
              </a:rPr>
              <a:t>O passo a passo se encontra no meu </a:t>
            </a:r>
            <a:r>
              <a:rPr lang="pt-BR" sz="2400" dirty="0" err="1">
                <a:latin typeface="Calibri" panose="020F0502020204030204" pitchFamily="34" charset="0"/>
                <a:ea typeface="Calibri" panose="020F0502020204030204" pitchFamily="34" charset="0"/>
                <a:cs typeface="Calibri" panose="020F0502020204030204" pitchFamily="34" charset="0"/>
              </a:rPr>
              <a:t>Github</a:t>
            </a:r>
            <a:r>
              <a:rPr lang="pt-BR" sz="2400" dirty="0">
                <a:latin typeface="Calibri" panose="020F0502020204030204" pitchFamily="34" charset="0"/>
                <a:ea typeface="Calibri" panose="020F0502020204030204" pitchFamily="34" charset="0"/>
                <a:cs typeface="Calibri" panose="020F0502020204030204" pitchFamily="34" charset="0"/>
              </a:rPr>
              <a:t>.</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Este conteúdo foi gerado com fins didáticos de construção, não foi realizado uma validação cuidadosa humana no conteúdo e pode conter erros gerados por uma IA</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727443"/>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pic>
        <p:nvPicPr>
          <p:cNvPr id="5" name="Picture 2" descr="Github Logo - Free social media icons">
            <a:extLst>
              <a:ext uri="{FF2B5EF4-FFF2-40B4-BE49-F238E27FC236}">
                <a16:creationId xmlns:a16="http://schemas.microsoft.com/office/drawing/2014/main" id="{5EB95008-647F-C12C-1944-982C4D5F6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1" y="7279444"/>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8FD03841-2FA4-4F04-E6D9-55291B816656}"/>
              </a:ext>
            </a:extLst>
          </p:cNvPr>
          <p:cNvSpPr txBox="1"/>
          <p:nvPr/>
        </p:nvSpPr>
        <p:spPr>
          <a:xfrm>
            <a:off x="1319463" y="9129623"/>
            <a:ext cx="6930189" cy="581822"/>
          </a:xfrm>
          <a:prstGeom prst="rect">
            <a:avLst/>
          </a:prstGeom>
          <a:noFill/>
        </p:spPr>
        <p:txBody>
          <a:bodyPr wrap="square">
            <a:spAutoFit/>
          </a:bodyPr>
          <a:lstStyle/>
          <a:p>
            <a:r>
              <a:rPr lang="pt-BR" sz="3199" dirty="0"/>
              <a:t>https://github.com/renatoguedes-dev</a:t>
            </a:r>
          </a:p>
        </p:txBody>
      </p:sp>
    </p:spTree>
    <p:extLst>
      <p:ext uri="{BB962C8B-B14F-4D97-AF65-F5344CB8AC3E}">
        <p14:creationId xmlns:p14="http://schemas.microsoft.com/office/powerpoint/2010/main" val="199619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Padrão do plano de fundo">
            <a:extLst>
              <a:ext uri="{FF2B5EF4-FFF2-40B4-BE49-F238E27FC236}">
                <a16:creationId xmlns:a16="http://schemas.microsoft.com/office/drawing/2014/main" id="{A729C29C-4705-458B-4BC8-25C10CA65F1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Por que Python é uma Escolha Popular para Automação</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exto_componente">
            <a:extLst>
              <a:ext uri="{FF2B5EF4-FFF2-40B4-BE49-F238E27FC236}">
                <a16:creationId xmlns:a16="http://schemas.microsoft.com/office/drawing/2014/main" id="{B71D935E-D213-62A4-6C9E-3406F2417A48}"/>
              </a:ext>
            </a:extLst>
          </p:cNvPr>
          <p:cNvSpPr txBox="1"/>
          <p:nvPr/>
        </p:nvSpPr>
        <p:spPr>
          <a:xfrm>
            <a:off x="719128" y="3710208"/>
            <a:ext cx="8130861" cy="5628671"/>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Python é uma linguagem de programação conhecida por sua sintaxe simples e legibilidade, o que a torna acessível mesmo para iniciantes. Além disso, Python possui uma comunidade ativa e uma vasta coleção de bibliotecas especializadas em automação, facilitando o desenvolvimento de scripts poderosos com poucas linhas de código.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apenas algumas linhas de código em Python, você pode criar um script para fazer backup automático dos seus arquivos importantes em um servidor remoto, garantindo a segurança dos seus dados sem esforço adicional.</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Comece sua jornada na automação de tarefas com Python e descubra como você pode simplificar sua vida e aumentar sua produtividade!</a:t>
            </a:r>
          </a:p>
        </p:txBody>
      </p:sp>
      <p:sp>
        <p:nvSpPr>
          <p:cNvPr id="5" name="CaixaDeTexto 4">
            <a:extLst>
              <a:ext uri="{FF2B5EF4-FFF2-40B4-BE49-F238E27FC236}">
                <a16:creationId xmlns:a16="http://schemas.microsoft.com/office/drawing/2014/main" id="{AFD50398-ADF4-CB27-E363-58671DA1E574}"/>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376210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CC3DBF3-95D5-96FA-2CD5-F8D8CC2C0CCB}"/>
              </a:ext>
            </a:extLst>
          </p:cNvPr>
          <p:cNvSpPr/>
          <p:nvPr/>
        </p:nvSpPr>
        <p:spPr>
          <a:xfrm>
            <a:off x="-192505" y="-132765"/>
            <a:ext cx="9793705" cy="1299410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itulo_componente">
            <a:extLst>
              <a:ext uri="{FF2B5EF4-FFF2-40B4-BE49-F238E27FC236}">
                <a16:creationId xmlns:a16="http://schemas.microsoft.com/office/drawing/2014/main" id="{367EFFB8-54CC-F775-8800-AFD3CFF8372A}"/>
              </a:ext>
            </a:extLst>
          </p:cNvPr>
          <p:cNvSpPr txBox="1"/>
          <p:nvPr/>
        </p:nvSpPr>
        <p:spPr>
          <a:xfrm>
            <a:off x="1" y="7110627"/>
            <a:ext cx="9793705" cy="1813082"/>
          </a:xfrm>
          <a:prstGeom prst="rect">
            <a:avLst/>
          </a:prstGeom>
          <a:noFill/>
        </p:spPr>
        <p:txBody>
          <a:bodyPr wrap="square" rtlCol="0">
            <a:spAutoFit/>
          </a:bodyPr>
          <a:lstStyle/>
          <a:p>
            <a:pPr algn="ctr"/>
            <a:r>
              <a:rPr lang="pt-BR" sz="5600" dirty="0">
                <a:solidFill>
                  <a:schemeClr val="bg1"/>
                </a:solidFill>
                <a:latin typeface="Impact" panose="020B0806030902050204" pitchFamily="34" charset="0"/>
              </a:rPr>
              <a:t>AMBIENTES DE DESENVOLVIMENTO E CONFIGURAÇÃO</a:t>
            </a:r>
          </a:p>
        </p:txBody>
      </p:sp>
      <p:sp>
        <p:nvSpPr>
          <p:cNvPr id="7" name="titulo_componente">
            <a:extLst>
              <a:ext uri="{FF2B5EF4-FFF2-40B4-BE49-F238E27FC236}">
                <a16:creationId xmlns:a16="http://schemas.microsoft.com/office/drawing/2014/main" id="{02F67865-F6E2-71D0-AACF-7D0D158A9906}"/>
              </a:ext>
            </a:extLst>
          </p:cNvPr>
          <p:cNvSpPr txBox="1"/>
          <p:nvPr/>
        </p:nvSpPr>
        <p:spPr>
          <a:xfrm>
            <a:off x="2598821" y="1876484"/>
            <a:ext cx="4403558" cy="4664803"/>
          </a:xfrm>
          <a:prstGeom prst="rect">
            <a:avLst/>
          </a:prstGeom>
          <a:noFill/>
        </p:spPr>
        <p:txBody>
          <a:bodyPr wrap="square" rtlCol="0">
            <a:spAutoFit/>
          </a:bodyPr>
          <a:lstStyle/>
          <a:p>
            <a:pPr algn="ctr"/>
            <a:r>
              <a:rPr lang="pt-BR" sz="28798" dirty="0">
                <a:ln>
                  <a:solidFill>
                    <a:srgbClr val="00B0F0"/>
                  </a:solidFill>
                </a:ln>
                <a:noFill/>
                <a:latin typeface="Impact" panose="020B0806030902050204" pitchFamily="34" charset="0"/>
              </a:rPr>
              <a:t>02</a:t>
            </a:r>
          </a:p>
        </p:txBody>
      </p:sp>
      <p:sp>
        <p:nvSpPr>
          <p:cNvPr id="10" name="Retângulo 9">
            <a:extLst>
              <a:ext uri="{FF2B5EF4-FFF2-40B4-BE49-F238E27FC236}">
                <a16:creationId xmlns:a16="http://schemas.microsoft.com/office/drawing/2014/main" id="{8AF0A4CA-3C81-A0E8-91EB-BC721EC82DCE}"/>
              </a:ext>
            </a:extLst>
          </p:cNvPr>
          <p:cNvSpPr/>
          <p:nvPr/>
        </p:nvSpPr>
        <p:spPr>
          <a:xfrm>
            <a:off x="426600" y="8926510"/>
            <a:ext cx="8748000" cy="144379"/>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854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4913367"/>
            <a:ext cx="8130861" cy="3413000"/>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Antes de começar a programar em Python, é importante configurar seu ambiente de desenvolvimento. Isso envolve instalar o Python e configurar seu sistema para reconhecê-lo. Felizmente, o processo é simples e pode ser feito em poucos passos.</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Para instalar o Python, basta baixar o instalador correspondente ao seu sistema operacional no site oficial do Python (python.org) e seguir as instruções do instalador.</a:t>
            </a:r>
          </a:p>
        </p:txBody>
      </p:sp>
      <p:sp>
        <p:nvSpPr>
          <p:cNvPr id="5" name="subtitulo-componente">
            <a:extLst>
              <a:ext uri="{FF2B5EF4-FFF2-40B4-BE49-F238E27FC236}">
                <a16:creationId xmlns:a16="http://schemas.microsoft.com/office/drawing/2014/main" id="{A5CBCB20-747B-7DED-66AC-6A08C9BB8036}"/>
              </a:ext>
            </a:extLst>
          </p:cNvPr>
          <p:cNvSpPr txBox="1"/>
          <p:nvPr/>
        </p:nvSpPr>
        <p:spPr>
          <a:xfrm>
            <a:off x="719127" y="2754452"/>
            <a:ext cx="8130861" cy="1108252"/>
          </a:xfrm>
          <a:prstGeom prst="rect">
            <a:avLst/>
          </a:prstGeom>
          <a:noFill/>
        </p:spPr>
        <p:txBody>
          <a:bodyPr wrap="square" rtlCol="0">
            <a:spAutoFit/>
          </a:bodyPr>
          <a:lstStyle/>
          <a:p>
            <a:r>
              <a:rPr lang="pt-BR" sz="3199" dirty="0">
                <a:latin typeface="Calibri Light" panose="020F0302020204030204" pitchFamily="34" charset="0"/>
                <a:ea typeface="Calibri Light" panose="020F0302020204030204" pitchFamily="34" charset="0"/>
                <a:cs typeface="Calibri Light" panose="020F0302020204030204" pitchFamily="34" charset="0"/>
              </a:rPr>
              <a:t>Configurando o Ambiente de Desenvolvimento Python</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Organize seu Espaço de Desenvolvimento de Forma Eficiente</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129836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1"/>
            <a:ext cx="8130861" cy="452083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Ambientes virtuais são como contêineres que isolam seus projetos Python uns dos outros, permitindo que você instale diferentes versões de bibliotecas e pacotes sem conflitos. Isso é especialmente útil quando você está trabalhando em vários projetos que requerem diferentes versões de uma mesma biblioteca.</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Para criar um ambiente virtual em Python, você pode usar a ferramenta integrada chamada </a:t>
            </a:r>
            <a:r>
              <a:rPr lang="pt-BR" sz="2400" dirty="0" err="1">
                <a:latin typeface="Calibri" panose="020F0502020204030204" pitchFamily="34" charset="0"/>
                <a:ea typeface="Calibri" panose="020F0502020204030204" pitchFamily="34" charset="0"/>
                <a:cs typeface="Calibri" panose="020F0502020204030204" pitchFamily="34" charset="0"/>
              </a:rPr>
              <a:t>venv</a:t>
            </a:r>
            <a:r>
              <a:rPr lang="pt-BR" sz="2400" dirty="0">
                <a:latin typeface="Calibri" panose="020F0502020204030204" pitchFamily="34" charset="0"/>
                <a:ea typeface="Calibri" panose="020F0502020204030204" pitchFamily="34" charset="0"/>
                <a:cs typeface="Calibri" panose="020F0502020204030204" pitchFamily="34" charset="0"/>
              </a:rPr>
              <a:t>. Basta abrir o terminal, navegar até o diretório do seu projeto e executar o comando "</a:t>
            </a:r>
            <a:r>
              <a:rPr lang="pt-BR" sz="2400" dirty="0" err="1">
                <a:latin typeface="Calibri" panose="020F0502020204030204" pitchFamily="34" charset="0"/>
                <a:ea typeface="Calibri" panose="020F0502020204030204" pitchFamily="34" charset="0"/>
                <a:cs typeface="Calibri" panose="020F0502020204030204" pitchFamily="34" charset="0"/>
              </a:rPr>
              <a:t>python</a:t>
            </a:r>
            <a:r>
              <a:rPr lang="pt-BR" sz="2400" dirty="0">
                <a:latin typeface="Calibri" panose="020F0502020204030204" pitchFamily="34" charset="0"/>
                <a:ea typeface="Calibri" panose="020F0502020204030204" pitchFamily="34" charset="0"/>
                <a:cs typeface="Calibri" panose="020F0502020204030204" pitchFamily="34" charset="0"/>
              </a:rPr>
              <a:t> -m </a:t>
            </a:r>
            <a:r>
              <a:rPr lang="pt-BR" sz="2400" dirty="0" err="1">
                <a:latin typeface="Calibri" panose="020F0502020204030204" pitchFamily="34" charset="0"/>
                <a:ea typeface="Calibri" panose="020F0502020204030204" pitchFamily="34" charset="0"/>
                <a:cs typeface="Calibri" panose="020F0502020204030204" pitchFamily="34" charset="0"/>
              </a:rPr>
              <a:t>venv</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nome_do_ambiente</a:t>
            </a:r>
            <a:r>
              <a:rPr lang="pt-BR" sz="2400" dirty="0">
                <a:latin typeface="Calibri" panose="020F0502020204030204" pitchFamily="34" charset="0"/>
                <a:ea typeface="Calibri" panose="020F0502020204030204" pitchFamily="34" charset="0"/>
                <a:cs typeface="Calibri" panose="020F0502020204030204" pitchFamily="34" charset="0"/>
              </a:rPr>
              <a:t>". Isso criará um ambiente virtual isolado no diretório do seu projeto..</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Uso de Ambientes Virtuais para Isolamento de Projetos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3961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Padrão do plano de fundo">
            <a:extLst>
              <a:ext uri="{FF2B5EF4-FFF2-40B4-BE49-F238E27FC236}">
                <a16:creationId xmlns:a16="http://schemas.microsoft.com/office/drawing/2014/main" id="{C3111020-68FD-D4E9-BEF4-0253F69F323C}"/>
              </a:ext>
            </a:extLst>
          </p:cNvPr>
          <p:cNvPicPr>
            <a:picLocks noChangeAspect="1"/>
          </p:cNvPicPr>
          <p:nvPr/>
        </p:nvPicPr>
        <p:blipFill rotWithShape="1">
          <a:blip r:embed="rId2">
            <a:extLst>
              <a:ext uri="{28A0092B-C50C-407E-A947-70E740481C1C}">
                <a14:useLocalDpi xmlns:a14="http://schemas.microsoft.com/office/drawing/2010/main" val="0"/>
              </a:ext>
            </a:extLst>
          </a:blip>
          <a:srcRect r="1751" b="4762"/>
          <a:stretch/>
        </p:blipFill>
        <p:spPr>
          <a:xfrm>
            <a:off x="-16043" y="0"/>
            <a:ext cx="9617244" cy="12801600"/>
          </a:xfrm>
          <a:prstGeom prst="rect">
            <a:avLst/>
          </a:prstGeom>
        </p:spPr>
      </p:pic>
      <p:sp>
        <p:nvSpPr>
          <p:cNvPr id="4" name="texto_componente">
            <a:extLst>
              <a:ext uri="{FF2B5EF4-FFF2-40B4-BE49-F238E27FC236}">
                <a16:creationId xmlns:a16="http://schemas.microsoft.com/office/drawing/2014/main" id="{92F35BBF-E4F6-7F8B-4FF1-09541BF5F8A8}"/>
              </a:ext>
            </a:extLst>
          </p:cNvPr>
          <p:cNvSpPr txBox="1"/>
          <p:nvPr/>
        </p:nvSpPr>
        <p:spPr>
          <a:xfrm>
            <a:off x="719128" y="3493642"/>
            <a:ext cx="8130861" cy="5628671"/>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Depois de configurar seu ambiente virtual, você pode instalar as bibliotecas e pacotes necessários para o seu projeto. Isso é feito usando um arquivo de requisitos, que lista todas as dependências do seu projeto.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Suponha que você esteja trabalhando em um projeto que requer a biblioteca </a:t>
            </a:r>
            <a:r>
              <a:rPr lang="pt-BR" sz="2400" dirty="0" err="1">
                <a:latin typeface="Calibri" panose="020F0502020204030204" pitchFamily="34" charset="0"/>
                <a:ea typeface="Calibri" panose="020F0502020204030204" pitchFamily="34" charset="0"/>
                <a:cs typeface="Calibri" panose="020F0502020204030204" pitchFamily="34" charset="0"/>
              </a:rPr>
              <a:t>requests</a:t>
            </a:r>
            <a:r>
              <a:rPr lang="pt-BR" sz="2400" dirty="0">
                <a:latin typeface="Calibri" panose="020F0502020204030204" pitchFamily="34" charset="0"/>
                <a:ea typeface="Calibri" panose="020F0502020204030204" pitchFamily="34" charset="0"/>
                <a:cs typeface="Calibri" panose="020F0502020204030204" pitchFamily="34" charset="0"/>
              </a:rPr>
              <a:t>. Você pode adicionar "</a:t>
            </a:r>
            <a:r>
              <a:rPr lang="pt-BR" sz="2400" dirty="0" err="1">
                <a:latin typeface="Calibri" panose="020F0502020204030204" pitchFamily="34" charset="0"/>
                <a:ea typeface="Calibri" panose="020F0502020204030204" pitchFamily="34" charset="0"/>
                <a:cs typeface="Calibri" panose="020F0502020204030204" pitchFamily="34" charset="0"/>
              </a:rPr>
              <a:t>requests</a:t>
            </a:r>
            <a:r>
              <a:rPr lang="pt-BR" sz="2400" dirty="0">
                <a:latin typeface="Calibri" panose="020F0502020204030204" pitchFamily="34" charset="0"/>
                <a:ea typeface="Calibri" panose="020F0502020204030204" pitchFamily="34" charset="0"/>
                <a:cs typeface="Calibri" panose="020F0502020204030204" pitchFamily="34" charset="0"/>
              </a:rPr>
              <a:t>" ao seu arquivo de requisitos e, em seguida, usar o comando "</a:t>
            </a:r>
            <a:r>
              <a:rPr lang="pt-BR" sz="2400" dirty="0" err="1">
                <a:latin typeface="Calibri" panose="020F0502020204030204" pitchFamily="34" charset="0"/>
                <a:ea typeface="Calibri" panose="020F0502020204030204" pitchFamily="34" charset="0"/>
                <a:cs typeface="Calibri" panose="020F0502020204030204" pitchFamily="34" charset="0"/>
              </a:rPr>
              <a:t>pip</a:t>
            </a:r>
            <a:r>
              <a:rPr lang="pt-BR" sz="2400" dirty="0">
                <a:latin typeface="Calibri" panose="020F0502020204030204" pitchFamily="34" charset="0"/>
                <a:ea typeface="Calibri" panose="020F0502020204030204" pitchFamily="34" charset="0"/>
                <a:cs typeface="Calibri" panose="020F0502020204030204" pitchFamily="34" charset="0"/>
              </a:rPr>
              <a:t> </a:t>
            </a:r>
            <a:r>
              <a:rPr lang="pt-BR" sz="2400" dirty="0" err="1">
                <a:latin typeface="Calibri" panose="020F0502020204030204" pitchFamily="34" charset="0"/>
                <a:ea typeface="Calibri" panose="020F0502020204030204" pitchFamily="34" charset="0"/>
                <a:cs typeface="Calibri" panose="020F0502020204030204" pitchFamily="34" charset="0"/>
              </a:rPr>
              <a:t>install</a:t>
            </a:r>
            <a:r>
              <a:rPr lang="pt-BR" sz="2400" dirty="0">
                <a:latin typeface="Calibri" panose="020F0502020204030204" pitchFamily="34" charset="0"/>
                <a:ea typeface="Calibri" panose="020F0502020204030204" pitchFamily="34" charset="0"/>
                <a:cs typeface="Calibri" panose="020F0502020204030204" pitchFamily="34" charset="0"/>
              </a:rPr>
              <a:t> -r requirements.txt" para instalar todas as dependências listadas no arquivo.</a:t>
            </a:r>
          </a:p>
          <a:p>
            <a:endParaRPr lang="pt-BR" sz="2400" dirty="0">
              <a:latin typeface="Calibri" panose="020F0502020204030204" pitchFamily="34" charset="0"/>
              <a:ea typeface="Calibri" panose="020F0502020204030204" pitchFamily="34" charset="0"/>
              <a:cs typeface="Calibri" panose="020F0502020204030204" pitchFamily="34" charset="0"/>
            </a:endParaRPr>
          </a:p>
          <a:p>
            <a:r>
              <a:rPr lang="pt-BR" sz="2400" dirty="0">
                <a:latin typeface="Calibri" panose="020F0502020204030204" pitchFamily="34" charset="0"/>
                <a:ea typeface="Calibri" panose="020F0502020204030204" pitchFamily="34" charset="0"/>
                <a:cs typeface="Calibri" panose="020F0502020204030204" pitchFamily="34" charset="0"/>
              </a:rPr>
              <a:t>Com esses passos simples, você estará pronto para começar a desenvolver em Python de forma organizada e eficiente, sem se preocupar com conflitos de bibliotecas ou configurações do ambiente!</a:t>
            </a:r>
          </a:p>
        </p:txBody>
      </p:sp>
      <p:sp>
        <p:nvSpPr>
          <p:cNvPr id="6" name="titulo_componente">
            <a:extLst>
              <a:ext uri="{FF2B5EF4-FFF2-40B4-BE49-F238E27FC236}">
                <a16:creationId xmlns:a16="http://schemas.microsoft.com/office/drawing/2014/main" id="{23E0B81F-1A95-764A-F6A1-AFA8E615FF86}"/>
              </a:ext>
            </a:extLst>
          </p:cNvPr>
          <p:cNvSpPr txBox="1"/>
          <p:nvPr/>
        </p:nvSpPr>
        <p:spPr>
          <a:xfrm>
            <a:off x="719127" y="809318"/>
            <a:ext cx="8130861" cy="1362552"/>
          </a:xfrm>
          <a:prstGeom prst="rect">
            <a:avLst/>
          </a:prstGeom>
          <a:noFill/>
        </p:spPr>
        <p:txBody>
          <a:bodyPr wrap="square" rtlCol="0">
            <a:spAutoFit/>
          </a:bodyPr>
          <a:lstStyle/>
          <a:p>
            <a:r>
              <a:rPr lang="pt-BR" sz="4000" dirty="0">
                <a:latin typeface="Impact" panose="020B0806030902050204" pitchFamily="34" charset="0"/>
              </a:rPr>
              <a:t>Configuração de Bibliotecas e Pacotes Necessários</a:t>
            </a:r>
          </a:p>
        </p:txBody>
      </p:sp>
      <p:sp>
        <p:nvSpPr>
          <p:cNvPr id="7" name="Retângulo 6">
            <a:extLst>
              <a:ext uri="{FF2B5EF4-FFF2-40B4-BE49-F238E27FC236}">
                <a16:creationId xmlns:a16="http://schemas.microsoft.com/office/drawing/2014/main" id="{3CF7E355-E5DC-2BC9-A68A-2BBFC127B77C}"/>
              </a:ext>
            </a:extLst>
          </p:cNvPr>
          <p:cNvSpPr/>
          <p:nvPr/>
        </p:nvSpPr>
        <p:spPr>
          <a:xfrm>
            <a:off x="554681" y="-26892"/>
            <a:ext cx="144000" cy="1512000"/>
          </a:xfrm>
          <a:prstGeom prst="rect">
            <a:avLst/>
          </a:prstGeom>
          <a:gradFill flip="none" rotWithShape="1">
            <a:gsLst>
              <a:gs pos="0">
                <a:srgbClr val="04649D"/>
              </a:gs>
              <a:gs pos="74000">
                <a:schemeClr val="accent1">
                  <a:lumMod val="45000"/>
                  <a:lumOff val="55000"/>
                </a:schemeClr>
              </a:gs>
              <a:gs pos="83000">
                <a:schemeClr val="accent1">
                  <a:lumMod val="45000"/>
                  <a:lumOff val="55000"/>
                </a:schemeClr>
              </a:gs>
              <a:gs pos="100000">
                <a:schemeClr val="bg1">
                  <a:lumMod val="9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E94FAA4-2C39-E954-29A1-16216001DD22}"/>
              </a:ext>
            </a:extLst>
          </p:cNvPr>
          <p:cNvSpPr txBox="1"/>
          <p:nvPr/>
        </p:nvSpPr>
        <p:spPr>
          <a:xfrm>
            <a:off x="737364" y="11765855"/>
            <a:ext cx="5244336" cy="473335"/>
          </a:xfrm>
          <a:prstGeom prst="rect">
            <a:avLst/>
          </a:prstGeom>
          <a:noFill/>
        </p:spPr>
        <p:txBody>
          <a:bodyPr wrap="square" rtlCol="0">
            <a:spAutoFit/>
          </a:bodyPr>
          <a:lstStyle/>
          <a:p>
            <a:r>
              <a:rPr lang="pt-BR" sz="2400" dirty="0">
                <a:solidFill>
                  <a:schemeClr val="tx1">
                    <a:lumMod val="50000"/>
                    <a:lumOff val="50000"/>
                  </a:schemeClr>
                </a:solidFill>
                <a:latin typeface="Bierstadt" panose="020B0004020202020204" pitchFamily="34" charset="0"/>
              </a:rPr>
              <a:t>Automação Python – Renato Guedes</a:t>
            </a:r>
          </a:p>
        </p:txBody>
      </p:sp>
    </p:spTree>
    <p:extLst>
      <p:ext uri="{BB962C8B-B14F-4D97-AF65-F5344CB8AC3E}">
        <p14:creationId xmlns:p14="http://schemas.microsoft.com/office/powerpoint/2010/main" val="2819019023"/>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1226</TotalTime>
  <Words>3406</Words>
  <Application>Microsoft Office PowerPoint</Application>
  <PresentationFormat>Papel A3 (297 x 420 mm)</PresentationFormat>
  <Paragraphs>208</Paragraphs>
  <Slides>43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43</vt:i4>
      </vt:variant>
    </vt:vector>
  </HeadingPairs>
  <TitlesOfParts>
    <vt:vector size="51" baseType="lpstr">
      <vt:lpstr>Aptos</vt:lpstr>
      <vt:lpstr>Aptos Display</vt:lpstr>
      <vt:lpstr>Arial</vt:lpstr>
      <vt:lpstr>Bierstadt</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 Guedes</dc:creator>
  <cp:lastModifiedBy>Renato Guedes</cp:lastModifiedBy>
  <cp:revision>8</cp:revision>
  <dcterms:created xsi:type="dcterms:W3CDTF">2024-05-05T22:21:22Z</dcterms:created>
  <dcterms:modified xsi:type="dcterms:W3CDTF">2024-05-06T18:47:42Z</dcterms:modified>
</cp:coreProperties>
</file>