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0080625" cy="7559675"/>
  <p:notesSz cx="7772400" cy="10058400"/>
  <p:defaultTextStyle>
    <a:lvl1pPr algn="l" defTabSz="457200" fontAlgn="base" indent="0" marL="0" rtl="0">
      <a:lnSpc>
        <a:spcPct val="93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rgbClr val="000000"/>
        </a:solidFill>
        <a:latin charset="0" pitchFamily="16" typeface="Arial"/>
        <a:ea charset="0" typeface="DejaVu Sans"/>
      </a:defRPr>
    </a:lvl1pPr>
    <a:lvl2pPr algn="l" indent="-285750" marL="742950" rtl="0">
      <a:lnSpc>
        <a:spcPct val="93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rgbClr val="000000"/>
        </a:solidFill>
        <a:latin charset="0" pitchFamily="16" typeface="Arial"/>
        <a:ea charset="0" typeface="DejaVu Sans"/>
      </a:defRPr>
    </a:lvl2pPr>
    <a:lvl3pPr algn="l" indent="-228600" marL="1143000" rtl="0">
      <a:lnSpc>
        <a:spcPct val="93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rgbClr val="000000"/>
        </a:solidFill>
        <a:latin charset="0" pitchFamily="16" typeface="Arial"/>
        <a:ea charset="0" typeface="DejaVu Sans"/>
      </a:defRPr>
    </a:lvl3pPr>
    <a:lvl4pPr algn="l" indent="-228600" marL="1600200" rtl="0">
      <a:lnSpc>
        <a:spcPct val="93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rgbClr val="000000"/>
        </a:solidFill>
        <a:latin charset="0" pitchFamily="16" typeface="Arial"/>
        <a:ea charset="0" typeface="DejaVu Sans"/>
      </a:defRPr>
    </a:lvl4pPr>
    <a:lvl5pPr algn="l" indent="-228600" marL="2057400" rtl="0">
      <a:lnSpc>
        <a:spcPct val="93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rgbClr val="000000"/>
        </a:solidFill>
        <a:latin charset="0" pitchFamily="16" typeface="Arial"/>
        <a:ea charset="0" typeface="DejaVu Sans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3E79227-2A22-4484-FCCB-0B7D5D77522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/>
</file>

<file path=ppt/_rels/presentation.xml.rels><?xml version="1.0" encoding="UTF-8" standalone="yes"?><Relationships xmlns="http://schemas.openxmlformats.org/package/2006/relationships"><Relationship Id="rId16" Target="slides/slide8.xml" Type="http://schemas.openxmlformats.org/officeDocument/2006/relationships/slide"/><Relationship Id="rId15" Target="slides/slide7.xml" Type="http://schemas.openxmlformats.org/officeDocument/2006/relationships/slide"/><Relationship Id="rId14" Target="slides/slide6.xml" Type="http://schemas.openxmlformats.org/officeDocument/2006/relationships/slide"/><Relationship Id="rId13" Target="slides/slide5.xml" Type="http://schemas.openxmlformats.org/officeDocument/2006/relationships/slide"/><Relationship Id="rId12" Target="slides/slide4.xml" Type="http://schemas.openxmlformats.org/officeDocument/2006/relationships/slide"/><Relationship Id="rId11" Target="slides/slide3.xml" Type="http://schemas.openxmlformats.org/officeDocument/2006/relationships/slide"/><Relationship Id="rId10" Target="slides/slide2.xml" Type="http://schemas.openxmlformats.org/officeDocument/2006/relationships/slide"/><Relationship Id="rId9" Target="slides/slide1.xml" Type="http://schemas.openxmlformats.org/officeDocument/2006/relationships/slide"/><Relationship Id="rId8" Target="notesMasters/notesMaster1.xml" Type="http://schemas.openxmlformats.org/officeDocument/2006/relationships/notes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4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>
            <p:ph type="sldImg"/>
          </p:nvPr>
        </p:nvSpPr>
        <p:spPr>
          <a:xfrm>
            <a:off x="0" y="763587"/>
            <a:ext cx="0" cy="0"/>
          </a:xfrm>
          <a:prstGeom prst="rect">
            <a:avLst/>
          </a:prstGeom>
          <a:ln>
            <a:noFill/>
          </a:ln>
        </p:spPr>
        <p:txBody>
          <a:bodyPr anchor="ctr" bIns="0" lIns="0" numCol="1" rIns="0" tIns="0" wrap="square"/>
          <a:lstStyle/>
          <a:p>
            <a:endParaRPr/>
          </a:p>
        </p:txBody>
      </p:sp>
      <p:sp>
        <p:nvSpPr>
          <p:cNvPr id="23" name="Text Box 23"/>
          <p:cNvSpPr>
            <a:spLocks/>
          </p:cNvSpPr>
          <p:nvPr>
            <p:ph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endParaRPr/>
          </a:p>
        </p:txBody>
      </p:sp>
      <p:sp>
        <p:nvSpPr>
          <p:cNvPr id="24" name="Text Box 24"/>
          <p:cNvSpPr>
            <a:spLocks/>
          </p:cNvSpPr>
          <p:nvPr>
            <p:ph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pPr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25" name="Text Box 25"/>
          <p:cNvSpPr>
            <a:spLocks/>
          </p:cNvSpPr>
          <p:nvPr>
            <p:ph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pPr algn="r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26" name="Text Box 26"/>
          <p:cNvSpPr>
            <a:spLocks/>
          </p:cNvSpPr>
          <p:nvPr>
            <p:ph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ln>
            <a:noFill/>
          </a:ln>
        </p:spPr>
        <p:txBody>
          <a:bodyPr anchor="b" bIns="0" lIns="0" numCol="1" rIns="0" tIns="0" wrap="square"/>
          <a:lstStyle/>
          <a:p>
            <a:pPr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27" name="Text Box 27"/>
          <p:cNvSpPr>
            <a:spLocks/>
          </p:cNvSpPr>
          <p:nvPr>
            <p:ph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ln>
            <a:noFill/>
          </a:ln>
        </p:spPr>
        <p:txBody>
          <a:bodyPr anchor="b" bIns="0" lIns="0" numCol="1" rIns="0" tIns="0" wrap="square"/>
          <a:lstStyle/>
          <a:p>
            <a:pPr algn="r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 txBox="1">
            <a:spLocks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effectLst/>
        </p:spPr>
      </p:sp>
      <p:sp>
        <p:nvSpPr>
          <p:cNvPr id="44" name="Text Box 44"/>
          <p:cNvSpPr txBox="1">
            <a:spLocks/>
          </p:cNvSpPr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ln>
            <a:noFill/>
          </a:ln>
          <a:effectLst/>
        </p:spPr>
        <p:txBody>
          <a:bodyPr anchor="ctr" numCol="1" wrap="none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5"/>
          <p:cNvSpPr txBox="1">
            <a:spLocks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effectLst/>
        </p:spPr>
      </p:sp>
      <p:sp>
        <p:nvSpPr>
          <p:cNvPr id="46" name="Text Box 46"/>
          <p:cNvSpPr txBox="1">
            <a:spLocks/>
          </p:cNvSpPr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ln>
            <a:noFill/>
          </a:ln>
          <a:effectLst/>
        </p:spPr>
        <p:txBody>
          <a:bodyPr anchor="ctr" numCol="1" wrap="none"/>
          <a:lstStyle/>
          <a:p>
            <a:r>
              <a:rPr/>
              <a:t>Acrescentar conteúdo do artigo: https://www.devmedia.com.br/xamarin-ionic-e-cordova-conheca-o-que-sao-e-as-principais-diferencas/37690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7"/>
          <p:cNvSpPr txBox="1">
            <a:spLocks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effectLst/>
        </p:spPr>
      </p:sp>
      <p:sp>
        <p:nvSpPr>
          <p:cNvPr id="48" name="Text Box 48"/>
          <p:cNvSpPr txBox="1">
            <a:spLocks/>
          </p:cNvSpPr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ln>
            <a:noFill/>
          </a:ln>
          <a:effectLst/>
        </p:spPr>
        <p:txBody>
          <a:bodyPr anchor="ctr" numCol="1" wrap="none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9"/>
          <p:cNvSpPr txBox="1">
            <a:spLocks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effectLst/>
        </p:spPr>
      </p:sp>
      <p:sp>
        <p:nvSpPr>
          <p:cNvPr id="50" name="Text Box 50"/>
          <p:cNvSpPr txBox="1">
            <a:spLocks/>
          </p:cNvSpPr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ln>
            <a:noFill/>
          </a:ln>
          <a:effectLst/>
        </p:spPr>
        <p:txBody>
          <a:bodyPr anchor="ctr" numCol="1" wrap="none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2" Target="../slideLayouts/slideLayout22.xml" Type="http://schemas.openxmlformats.org/officeDocument/2006/relationships/slideLayout"/><Relationship Id="rId11" Target="../slideLayouts/slideLayout21.xml" Type="http://schemas.openxmlformats.org/officeDocument/2006/relationships/slideLayout"/><Relationship Id="rId10" Target="../slideLayouts/slideLayout20.xml" Type="http://schemas.openxmlformats.org/officeDocument/2006/relationships/slideLayout"/><Relationship Id="rId9" Target="../slideLayouts/slideLayout19.xml" Type="http://schemas.openxmlformats.org/officeDocument/2006/relationships/slideLayout"/><Relationship Id="rId8" Target="../slideLayouts/slideLayout18.xml" Type="http://schemas.openxmlformats.org/officeDocument/2006/relationships/slideLayout"/><Relationship Id="rId7" Target="../slideLayouts/slideLayout17.xml" Type="http://schemas.openxmlformats.org/officeDocument/2006/relationships/slideLayout"/><Relationship Id="rId6" Target="../slideLayouts/slideLayout16.xml" Type="http://schemas.openxmlformats.org/officeDocument/2006/relationships/slideLayout"/><Relationship Id="rId5" Target="../slideLayouts/slideLayout15.xml" Type="http://schemas.openxmlformats.org/officeDocument/2006/relationships/slideLayout"/><Relationship Id="rId4" Target="../slideLayouts/slideLayout14.xml" Type="http://schemas.openxmlformats.org/officeDocument/2006/relationships/slideLayout"/><Relationship Id="rId3" Target="../slideLayouts/slideLayout13.xml" Type="http://schemas.openxmlformats.org/officeDocument/2006/relationships/slideLayout"/><Relationship Id="rId2" Target="../slideLayouts/slideLayout12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2.pn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/>
        </p:nvSpPr>
        <p:spPr>
          <a:xfrm>
            <a:off x="0" y="7150100"/>
            <a:ext cx="10080625" cy="309562"/>
          </a:xfrm>
          <a:prstGeom prst="rect">
            <a:avLst/>
          </a:prstGeom>
          <a:solidFill>
            <a:srgbClr val="3A3A3A"/>
          </a:solidFill>
          <a:ln>
            <a:noFill/>
          </a:ln>
          <a:effectLst/>
        </p:spPr>
      </p:sp>
      <p:sp>
        <p:nvSpPr>
          <p:cNvPr id="2" name="Text Box 2"/>
          <p:cNvSpPr>
            <a:spLocks/>
          </p:cNvSpPr>
          <p:nvPr>
            <p:ph type="title"/>
          </p:nvPr>
        </p:nvSpPr>
        <p:spPr>
          <a:xfrm>
            <a:off x="503237" y="301625"/>
            <a:ext cx="8181975" cy="1260475"/>
          </a:xfrm>
          <a:prstGeom prst="rect">
            <a:avLst/>
          </a:prstGeom>
          <a:ln>
            <a:noFill/>
          </a:ln>
        </p:spPr>
        <p:txBody>
          <a:bodyPr anchor="ctr" bIns="0" lIns="0" numCol="1" rIns="0" tIns="0" wrap="square"/>
          <a:lstStyle/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1" type="body"/>
          </p:nvPr>
        </p:nvSpPr>
        <p:spPr>
          <a:xfrm>
            <a:off x="503237" y="1768475"/>
            <a:ext cx="9069387" cy="5270500"/>
          </a:xfrm>
          <a:prstGeom prst="rect">
            <a:avLst/>
          </a:prstGeom>
          <a:ln>
            <a:noFill/>
          </a:ln>
        </p:spPr>
        <p:txBody>
          <a:bodyPr anchor="t" bIns="0" lIns="0" numCol="1" rIns="0" tIns="8128" wrap="square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 Box 4"/>
          <p:cNvSpPr>
            <a:spLocks/>
          </p:cNvSpPr>
          <p:nvPr>
            <p:ph type="sldNum"/>
          </p:nvPr>
        </p:nvSpPr>
        <p:spPr>
          <a:xfrm>
            <a:off x="8504237" y="7196137"/>
            <a:ext cx="1069975" cy="182562"/>
          </a:xfrm>
          <a:prstGeom prst="rect">
            <a:avLst/>
          </a:prstGeom>
          <a:ln>
            <a:noFill/>
          </a:ln>
        </p:spPr>
        <p:txBody>
          <a:bodyPr anchor="ctr" bIns="0" lIns="0" numCol="1" rIns="0" tIns="0" wrap="square"/>
          <a:lstStyle/>
          <a:p>
            <a:pPr algn="r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799512" y="438150"/>
            <a:ext cx="825500" cy="9858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Box 7"/>
          <p:cNvSpPr txBox="1">
            <a:spLocks/>
          </p:cNvSpPr>
          <p:nvPr/>
        </p:nvSpPr>
        <p:spPr>
          <a:xfrm>
            <a:off x="503237" y="7196137"/>
            <a:ext cx="7864475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2446" wrap="square"/>
          <a:lstStyle/>
          <a:p>
            <a:pPr indent="0" marL="0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/>
  <p:txStyles>
    <p:titleStyle>
      <a:lvl1pPr algn="l" defTabSz="457200" fontAlgn="base" indent="0" marL="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1pPr>
      <a:lvl2pPr algn="l" indent="-285750" marL="74295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2pPr>
      <a:lvl3pPr algn="l" indent="-228600" marL="11430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3pPr>
      <a:lvl4pPr algn="l" indent="-228600" marL="16002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4pPr>
      <a:lvl5pPr algn="l" indent="-228600" marL="20574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5pPr>
    </p:titleStyle>
    <p:bodyStyle>
      <a:lvl1pPr algn="l" defTabSz="457200" fontAlgn="base" indent="-342900" marL="342900" rtl="0">
        <a:lnSpc>
          <a:spcPct val="98000"/>
        </a:lnSpc>
        <a:spcBef>
          <a:spcPts val="1400"/>
        </a:spcBef>
        <a:spcAft>
          <a:spcPct val="0"/>
        </a:spcAft>
        <a:buNone/>
        <a:defRPr b="0" baseline="0" dirty="0" i="0" lang="en-US" smtClean="0" sz="3200" u="none">
          <a:solidFill>
            <a:srgbClr val="000000"/>
          </a:solidFill>
          <a:latin charset="0" typeface="Titillium Web"/>
          <a:ea charset="0" typeface="DejaVu Sans"/>
        </a:defRPr>
      </a:lvl1pPr>
      <a:lvl2pPr algn="l" indent="-285750" marL="742950" rtl="0">
        <a:lnSpc>
          <a:spcPct val="98000"/>
        </a:lnSpc>
        <a:spcBef>
          <a:spcPts val="1100"/>
        </a:spcBef>
        <a:spcAft>
          <a:spcPct val="0"/>
        </a:spcAft>
        <a:buNone/>
        <a:defRPr b="0" baseline="0" dirty="0" i="0" lang="en-US" smtClean="0" sz="2800" u="none">
          <a:solidFill>
            <a:srgbClr val="000000"/>
          </a:solidFill>
          <a:latin charset="0" typeface="Titillium Web"/>
          <a:ea charset="0" typeface="DejaVu Sans"/>
        </a:defRPr>
      </a:lvl2pPr>
      <a:lvl3pPr algn="l" indent="-228600" marL="1143000" rtl="0">
        <a:lnSpc>
          <a:spcPct val="98000"/>
        </a:lnSpc>
        <a:spcBef>
          <a:spcPts val="800"/>
        </a:spcBef>
        <a:spcAft>
          <a:spcPct val="0"/>
        </a:spcAft>
        <a:buNone/>
        <a:defRPr b="0" baseline="0" dirty="0" i="0" lang="en-US" smtClean="0" sz="2400" u="none">
          <a:solidFill>
            <a:srgbClr val="000000"/>
          </a:solidFill>
          <a:latin charset="0" typeface="Titillium Web"/>
          <a:ea charset="0" typeface="DejaVu Sans"/>
        </a:defRPr>
      </a:lvl3pPr>
      <a:lvl4pPr algn="l" indent="-228600" marL="1600200" rtl="0">
        <a:lnSpc>
          <a:spcPct val="98000"/>
        </a:lnSpc>
        <a:spcBef>
          <a:spcPts val="5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typeface="Titillium Web"/>
          <a:ea charset="0" typeface="DejaVu Sans"/>
        </a:defRPr>
      </a:lvl4pPr>
      <a:lvl5pPr algn="l" indent="-228600" marL="2057400" rtl="0">
        <a:lnSpc>
          <a:spcPct val="98000"/>
        </a:lnSpc>
        <a:spcBef>
          <a:spcPts val="2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typeface="Titillium Web"/>
          <a:ea charset="0" typeface="DejaVu Sans"/>
        </a:defRPr>
      </a:lvl5pPr>
    </p:bodyStyle>
    <p:otherStyle>
      <a:lvl1pPr algn="l" defTabSz="457200" fontAlgn="base" indent="0" marL="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1pPr>
      <a:lvl2pPr algn="l" indent="-285750" marL="74295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2pPr>
      <a:lvl3pPr algn="l" indent="-228600" marL="11430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3pPr>
      <a:lvl4pPr algn="l" indent="-228600" marL="16002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4pPr>
      <a:lvl5pPr algn="l" indent="-228600" marL="20574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ln>
            <a:noFill/>
          </a:ln>
        </p:spPr>
        <p:txBody>
          <a:bodyPr anchor="ctr" bIns="0" lIns="0" numCol="1" rIns="0" tIns="0" wrap="square"/>
          <a:lstStyle/>
          <a:p>
            <a:endParaRPr/>
          </a:p>
        </p:txBody>
      </p:sp>
      <p:sp>
        <p:nvSpPr>
          <p:cNvPr id="9" name="Text Box 9"/>
          <p:cNvSpPr>
            <a:spLocks/>
          </p:cNvSpPr>
          <p:nvPr>
            <p:ph idx="1" type="body"/>
          </p:nvPr>
        </p:nvSpPr>
        <p:spPr>
          <a:xfrm>
            <a:off x="503237" y="1768475"/>
            <a:ext cx="9069387" cy="4383087"/>
          </a:xfrm>
          <a:prstGeom prst="rect">
            <a:avLst/>
          </a:prstGeom>
          <a:ln>
            <a:noFill/>
          </a:ln>
        </p:spPr>
        <p:txBody>
          <a:bodyPr anchor="t" bIns="0" lIns="0" numCol="1" rIns="0" tIns="28448" wrap="square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pPr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11" name="Text Box 11"/>
          <p:cNvSpPr>
            <a:spLocks/>
          </p:cNvSpPr>
          <p:nvPr>
            <p:ph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pPr algn="ctr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12" name="Text Box 12"/>
          <p:cNvSpPr>
            <a:spLocks/>
          </p:cNvSpPr>
          <p:nvPr>
            <p:ph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ln>
            <a:noFill/>
          </a:ln>
        </p:spPr>
        <p:txBody>
          <a:bodyPr anchor="t" bIns="0" lIns="0" numCol="1" rIns="0" tIns="0" wrap="square"/>
          <a:lstStyle/>
          <a:p>
            <a:pPr algn="r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000000"/>
                </a:solidFill>
                <a:latin charset="0" pitchFamily="16" typeface="Times New Roman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ctr" defTabSz="457200" fontAlgn="base" indent="0" marL="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pitchFamily="16" typeface="Arial"/>
          <a:ea charset="0" typeface="DejaVu Sans"/>
        </a:defRPr>
      </a:lvl1pPr>
      <a:lvl2pPr algn="ctr" indent="-285750" marL="74295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pitchFamily="16" typeface="Arial"/>
          <a:ea charset="0" typeface="DejaVu Sans"/>
        </a:defRPr>
      </a:lvl2pPr>
      <a:lvl3pPr algn="ctr" indent="-228600" marL="11430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pitchFamily="16" typeface="Arial"/>
          <a:ea charset="0" typeface="DejaVu Sans"/>
        </a:defRPr>
      </a:lvl3pPr>
      <a:lvl4pPr algn="ctr" indent="-228600" marL="16002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pitchFamily="16" typeface="Arial"/>
          <a:ea charset="0" typeface="DejaVu Sans"/>
        </a:defRPr>
      </a:lvl4pPr>
      <a:lvl5pPr algn="ctr" indent="-228600" marL="20574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pitchFamily="16" typeface="Arial"/>
          <a:ea charset="0" typeface="DejaVu Sans"/>
        </a:defRPr>
      </a:lvl5pPr>
    </p:titleStyle>
    <p:bodyStyle>
      <a:lvl1pPr algn="l" defTabSz="457200" fontAlgn="base" indent="-342900" marL="342900" rtl="0">
        <a:lnSpc>
          <a:spcPct val="93000"/>
        </a:lnSpc>
        <a:spcBef>
          <a:spcPts val="1400"/>
        </a:spcBef>
        <a:spcAft>
          <a:spcPct val="0"/>
        </a:spcAft>
        <a:buNone/>
        <a:defRPr b="0" baseline="0" dirty="0" i="0" lang="en-US" smtClean="0" sz="3200" u="none">
          <a:solidFill>
            <a:srgbClr val="000000"/>
          </a:solidFill>
          <a:latin charset="0" pitchFamily="16" typeface="Arial"/>
          <a:ea charset="0" typeface="DejaVu Sans"/>
        </a:defRPr>
      </a:lvl1pPr>
      <a:lvl2pPr algn="l" indent="-285750" marL="742950" rtl="0">
        <a:lnSpc>
          <a:spcPct val="93000"/>
        </a:lnSpc>
        <a:spcBef>
          <a:spcPts val="1100"/>
        </a:spcBef>
        <a:spcAft>
          <a:spcPct val="0"/>
        </a:spcAft>
        <a:buNone/>
        <a:defRPr b="0" baseline="0" dirty="0" i="0" lang="en-US" smtClean="0" sz="2800" u="none">
          <a:solidFill>
            <a:srgbClr val="000000"/>
          </a:solidFill>
          <a:latin charset="0" pitchFamily="16" typeface="Arial"/>
          <a:ea charset="0" typeface="DejaVu Sans"/>
        </a:defRPr>
      </a:lvl2pPr>
      <a:lvl3pPr algn="l" indent="-228600" marL="1143000" rtl="0">
        <a:lnSpc>
          <a:spcPct val="93000"/>
        </a:lnSpc>
        <a:spcBef>
          <a:spcPts val="800"/>
        </a:spcBef>
        <a:spcAft>
          <a:spcPct val="0"/>
        </a:spcAft>
        <a:buNone/>
        <a:defRPr b="0" baseline="0" dirty="0" i="0" lang="en-US" smtClean="0" sz="2400" u="none">
          <a:solidFill>
            <a:srgbClr val="000000"/>
          </a:solidFill>
          <a:latin charset="0" pitchFamily="16" typeface="Arial"/>
          <a:ea charset="0" typeface="DejaVu Sans"/>
        </a:defRPr>
      </a:lvl3pPr>
      <a:lvl4pPr algn="l" indent="-228600" marL="1600200" rtl="0">
        <a:lnSpc>
          <a:spcPct val="93000"/>
        </a:lnSpc>
        <a:spcBef>
          <a:spcPts val="5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pitchFamily="16" typeface="Arial"/>
          <a:ea charset="0" typeface="DejaVu Sans"/>
        </a:defRPr>
      </a:lvl4pPr>
      <a:lvl5pPr algn="l" indent="-228600" marL="2057400" rtl="0">
        <a:lnSpc>
          <a:spcPct val="93000"/>
        </a:lnSpc>
        <a:spcBef>
          <a:spcPts val="2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pitchFamily="16" typeface="Arial"/>
          <a:ea charset="0" typeface="DejaVu Sans"/>
        </a:defRPr>
      </a:lvl5pPr>
    </p:bodyStyle>
    <p:otherStyle>
      <a:lvl1pPr algn="l" defTabSz="457200" fontAlgn="base" indent="0" marL="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1pPr>
      <a:lvl2pPr algn="l" indent="-285750" marL="74295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2pPr>
      <a:lvl3pPr algn="l" indent="-228600" marL="11430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3pPr>
      <a:lvl4pPr algn="l" indent="-228600" marL="16002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4pPr>
      <a:lvl5pPr algn="l" indent="-228600" marL="20574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>
            <a:spLocks/>
          </p:cNvSpPr>
          <p:nvPr>
            <p:ph type="title"/>
          </p:nvPr>
        </p:nvSpPr>
        <p:spPr>
          <a:xfrm>
            <a:off x="503237" y="301625"/>
            <a:ext cx="8181975" cy="1260475"/>
          </a:xfrm>
          <a:prstGeom prst="rect">
            <a:avLst/>
          </a:prstGeom>
          <a:ln>
            <a:noFill/>
          </a:ln>
        </p:spPr>
        <p:txBody>
          <a:bodyPr anchor="ctr" bIns="0" lIns="0" numCol="1" rIns="0" tIns="0" wrap="square"/>
          <a:lstStyle/>
          <a:p>
            <a:endParaRPr/>
          </a:p>
        </p:txBody>
      </p:sp>
      <p:sp>
        <p:nvSpPr>
          <p:cNvPr id="14" name="Text Box 14"/>
          <p:cNvSpPr>
            <a:spLocks/>
          </p:cNvSpPr>
          <p:nvPr>
            <p:ph idx="1" type="body"/>
          </p:nvPr>
        </p:nvSpPr>
        <p:spPr>
          <a:xfrm>
            <a:off x="503237" y="1768475"/>
            <a:ext cx="9069387" cy="5270500"/>
          </a:xfrm>
          <a:prstGeom prst="rect">
            <a:avLst/>
          </a:prstGeom>
          <a:ln>
            <a:noFill/>
          </a:ln>
        </p:spPr>
        <p:txBody>
          <a:bodyPr anchor="t" bIns="0" lIns="0" numCol="1" rIns="0" tIns="8128" wrap="square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799512" y="438150"/>
            <a:ext cx="825500" cy="9858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 Box 17"/>
          <p:cNvSpPr>
            <a:spLocks/>
          </p:cNvSpPr>
          <p:nvPr/>
        </p:nvSpPr>
        <p:spPr>
          <a:xfrm>
            <a:off x="0" y="7150100"/>
            <a:ext cx="10080625" cy="309562"/>
          </a:xfrm>
          <a:prstGeom prst="rect">
            <a:avLst/>
          </a:prstGeom>
          <a:solidFill>
            <a:srgbClr val="3A3A3A"/>
          </a:solidFill>
          <a:ln>
            <a:noFill/>
          </a:ln>
          <a:effectLst/>
        </p:spPr>
      </p:sp>
      <p:sp>
        <p:nvSpPr>
          <p:cNvPr id="18" name="Text Box 18"/>
          <p:cNvSpPr txBox="1">
            <a:spLocks/>
          </p:cNvSpPr>
          <p:nvPr/>
        </p:nvSpPr>
        <p:spPr>
          <a:xfrm>
            <a:off x="8504237" y="7196137"/>
            <a:ext cx="1071562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2446" wrap="square"/>
          <a:lstStyle/>
          <a:p>
            <a:pPr algn="r" indent="0" marL="0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19" name="Text Box 19"/>
          <p:cNvSpPr txBox="1">
            <a:spLocks/>
          </p:cNvSpPr>
          <p:nvPr/>
        </p:nvSpPr>
        <p:spPr>
          <a:xfrm>
            <a:off x="503237" y="7196137"/>
            <a:ext cx="7864475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2446" wrap="square"/>
          <a:lstStyle/>
          <a:p>
            <a:pPr indent="0" marL="0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20" name="Text Box 20"/>
          <p:cNvSpPr txBox="1">
            <a:spLocks/>
          </p:cNvSpPr>
          <p:nvPr/>
        </p:nvSpPr>
        <p:spPr>
          <a:xfrm>
            <a:off x="503237" y="7196137"/>
            <a:ext cx="7864475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2446" wrap="square"/>
          <a:lstStyle/>
          <a:p>
            <a:pPr indent="0" marL="0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  <p:sp>
        <p:nvSpPr>
          <p:cNvPr id="21" name="Text Box 21"/>
          <p:cNvSpPr txBox="1">
            <a:spLocks/>
          </p:cNvSpPr>
          <p:nvPr/>
        </p:nvSpPr>
        <p:spPr>
          <a:xfrm>
            <a:off x="8504237" y="7196137"/>
            <a:ext cx="1071562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2446" wrap="square"/>
          <a:lstStyle/>
          <a:p>
            <a:pPr algn="r" indent="0" marL="0">
              <a:lnSpc>
                <a:spcPct val="93000"/>
              </a:lnSpc>
              <a:buNone/>
            </a:pPr>
            <a:r>
              <a:rPr dirty="0" lang="en-US" smtClean="0" sz="1400">
                <a:solidFill>
                  <a:srgbClr val="FFFFFF"/>
                </a:solidFill>
                <a:latin charset="0" pitchFamily="16" typeface="Times New Roman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sldNum="0"/>
  <p:txStyles>
    <p:titleStyle>
      <a:lvl1pPr algn="l" defTabSz="457200" fontAlgn="base" indent="0" marL="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1pPr>
      <a:lvl2pPr algn="l" indent="-285750" marL="74295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2pPr>
      <a:lvl3pPr algn="l" indent="-228600" marL="11430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3pPr>
      <a:lvl4pPr algn="l" indent="-228600" marL="16002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4pPr>
      <a:lvl5pPr algn="l" indent="-228600" marL="2057400" rtl="0">
        <a:lnSpc>
          <a:spcPct val="98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rgbClr val="000000"/>
          </a:solidFill>
          <a:latin charset="0" typeface="Oswald Regular"/>
          <a:ea charset="0" typeface="DejaVu Sans"/>
        </a:defRPr>
      </a:lvl5pPr>
    </p:titleStyle>
    <p:bodyStyle>
      <a:lvl1pPr algn="l" defTabSz="457200" fontAlgn="base" indent="-342900" marL="342900" rtl="0">
        <a:lnSpc>
          <a:spcPct val="98000"/>
        </a:lnSpc>
        <a:spcBef>
          <a:spcPts val="1400"/>
        </a:spcBef>
        <a:spcAft>
          <a:spcPct val="0"/>
        </a:spcAft>
        <a:buNone/>
        <a:defRPr b="0" baseline="0" dirty="0" i="0" lang="en-US" smtClean="0" sz="3200" u="none">
          <a:solidFill>
            <a:srgbClr val="000000"/>
          </a:solidFill>
          <a:latin charset="0" typeface="Titillium Web"/>
          <a:ea charset="0" typeface="DejaVu Sans"/>
        </a:defRPr>
      </a:lvl1pPr>
      <a:lvl2pPr algn="l" indent="-285750" marL="742950" rtl="0">
        <a:lnSpc>
          <a:spcPct val="98000"/>
        </a:lnSpc>
        <a:spcBef>
          <a:spcPts val="1100"/>
        </a:spcBef>
        <a:spcAft>
          <a:spcPct val="0"/>
        </a:spcAft>
        <a:buNone/>
        <a:defRPr b="0" baseline="0" dirty="0" i="0" lang="en-US" smtClean="0" sz="2800" u="none">
          <a:solidFill>
            <a:srgbClr val="000000"/>
          </a:solidFill>
          <a:latin charset="0" typeface="Titillium Web"/>
          <a:ea charset="0" typeface="DejaVu Sans"/>
        </a:defRPr>
      </a:lvl2pPr>
      <a:lvl3pPr algn="l" indent="-228600" marL="1143000" rtl="0">
        <a:lnSpc>
          <a:spcPct val="98000"/>
        </a:lnSpc>
        <a:spcBef>
          <a:spcPts val="800"/>
        </a:spcBef>
        <a:spcAft>
          <a:spcPct val="0"/>
        </a:spcAft>
        <a:buNone/>
        <a:defRPr b="0" baseline="0" dirty="0" i="0" lang="en-US" smtClean="0" sz="2400" u="none">
          <a:solidFill>
            <a:srgbClr val="000000"/>
          </a:solidFill>
          <a:latin charset="0" typeface="Titillium Web"/>
          <a:ea charset="0" typeface="DejaVu Sans"/>
        </a:defRPr>
      </a:lvl3pPr>
      <a:lvl4pPr algn="l" indent="-228600" marL="1600200" rtl="0">
        <a:lnSpc>
          <a:spcPct val="98000"/>
        </a:lnSpc>
        <a:spcBef>
          <a:spcPts val="5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typeface="Titillium Web"/>
          <a:ea charset="0" typeface="DejaVu Sans"/>
        </a:defRPr>
      </a:lvl4pPr>
      <a:lvl5pPr algn="l" indent="-228600" marL="2057400" rtl="0">
        <a:lnSpc>
          <a:spcPct val="98000"/>
        </a:lnSpc>
        <a:spcBef>
          <a:spcPts val="200"/>
        </a:spcBef>
        <a:spcAft>
          <a:spcPct val="0"/>
        </a:spcAft>
        <a:buNone/>
        <a:defRPr b="0" baseline="0" dirty="0" i="0" lang="en-US" smtClean="0" sz="2000" u="none">
          <a:solidFill>
            <a:srgbClr val="000000"/>
          </a:solidFill>
          <a:latin charset="0" typeface="Titillium Web"/>
          <a:ea charset="0" typeface="DejaVu Sans"/>
        </a:defRPr>
      </a:lvl5pPr>
    </p:bodyStyle>
    <p:otherStyle>
      <a:lvl1pPr algn="l" defTabSz="457200" fontAlgn="base" indent="0" marL="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1pPr>
      <a:lvl2pPr algn="l" indent="-285750" marL="74295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2pPr>
      <a:lvl3pPr algn="l" indent="-228600" marL="11430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3pPr>
      <a:lvl4pPr algn="l" indent="-228600" marL="16002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4pPr>
      <a:lvl5pPr algn="l" indent="-228600" marL="2057400" rtl="0">
        <a:lnSpc>
          <a:spcPct val="93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rgbClr val="000000"/>
          </a:solidFill>
          <a:latin charset="0" pitchFamily="16" typeface="Arial"/>
          <a:ea charset="0" typeface="DejaVu Sans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" name="Text Box 30"/>
          <p:cNvSpPr txBox="1">
            <a:spLocks/>
          </p:cNvSpPr>
          <p:nvPr/>
        </p:nvSpPr>
        <p:spPr>
          <a:xfrm>
            <a:off x="503237" y="2979737"/>
            <a:ext cx="9070975" cy="15986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13716" wrap="square"/>
          <a:lstStyle/>
          <a:p>
            <a:pPr algn="ctr" indent="0" marL="0">
              <a:lnSpc>
                <a:spcPct val="98000"/>
              </a:lnSpc>
              <a:buNone/>
            </a:pPr>
            <a:r>
              <a:rPr dirty="0" lang="en-US" smtClean="0" sz="5400">
                <a:solidFill>
                  <a:srgbClr val="000000"/>
                </a:solidFill>
                <a:latin charset="0" typeface="Oswald Regular"/>
              </a:rPr>
              <a:t>Introdução ao Ionic Framework</a:t>
            </a:r>
          </a:p>
        </p:txBody>
      </p:sp>
      <p:sp>
        <p:nvSpPr>
          <p:cNvPr id="31" name="Text Box 31"/>
          <p:cNvSpPr txBox="1">
            <a:spLocks/>
          </p:cNvSpPr>
          <p:nvPr/>
        </p:nvSpPr>
        <p:spPr>
          <a:xfrm>
            <a:off x="509587" y="4352925"/>
            <a:ext cx="9070975" cy="28844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bIns="0" lIns="0" numCol="1" rIns="0" tIns="8128" wrap="square"/>
          <a:lstStyle/>
          <a:p>
            <a:pPr algn="ctr" indent="0" marL="0">
              <a:lnSpc>
                <a:spcPct val="98000"/>
              </a:lnSpc>
              <a:buNone/>
            </a:pPr>
            <a:r>
              <a:rPr dirty="0" lang="en-US" smtClean="0" sz="3200">
                <a:solidFill>
                  <a:srgbClr val="000000"/>
                </a:solidFill>
                <a:latin charset="0" typeface="Titillium Web"/>
              </a:rPr>
              <a:t>Renato Novais</a:t>
            </a:r>
          </a:p>
          <a:p>
            <a:pPr algn="ctr" indent="0" marL="0">
              <a:lnSpc>
                <a:spcPct val="98000"/>
              </a:lnSpc>
              <a:buNone/>
            </a:pPr>
            <a:endParaRPr dirty="0" lang="en-US" smtClean="0" sz="3200">
              <a:solidFill>
                <a:srgbClr val="000000"/>
              </a:solidFill>
              <a:latin charset="0" typeface="Titillium Web"/>
            </a:endParaRPr>
          </a:p>
          <a:p>
            <a:pPr algn="ctr" indent="0" marL="0">
              <a:lnSpc>
                <a:spcPct val="98000"/>
              </a:lnSpc>
              <a:buNone/>
            </a:pP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INF022 – Tópicos Avançados</a:t>
            </a:r>
          </a:p>
          <a:p>
            <a:pPr algn="l" indent="0" marL="0">
              <a:lnSpc>
                <a:spcPct val="98000"/>
              </a:lnSpc>
              <a:buNone/>
            </a:pP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	</a:t>
            </a:r>
            <a:r>
              <a:rPr dirty="0" lang="en-US" smtClean="0" sz="2300">
                <a:solidFill>
                  <a:srgbClr val="000000"/>
                </a:solidFill>
                <a:latin charset="0" typeface="Titillium Web"/>
              </a:rPr>
              <a:t>renatonovais@ifba.edu.br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233862" y="401637"/>
            <a:ext cx="1609725" cy="19192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4"/>
          <p:cNvSpPr>
            <a:spLocks/>
          </p:cNvSpPr>
          <p:nvPr>
            <p:ph idx="12" type="sldNum"/>
          </p:nvPr>
        </p:nvSpPr>
        <p:spPr/>
        <p:txBody>
          <a:bodyPr numCol="1"/>
          <a:lstStyle/>
          <a:p>
            <a:pPr algn="r">
              <a:lnSpc>
                <a:spcPct val="93000"/>
              </a:lnSpc>
              <a:buNone/>
            </a:pPr>
            <a:fld id="{92272A22-4484-FCCB-0B7D-5D77522CC210}" type="slidenum"/>
            <a:endParaRPr dirty="0" lang="en-US" smtClean="0" sz="1400">
              <a:solidFill>
                <a:srgbClr val="FFFFFF"/>
              </a:solidFill>
              <a:latin charset="0" pitchFamily="16" typeface="Times New Roman"/>
            </a:endParaRPr>
          </a:p>
        </p:txBody>
      </p:sp>
      <p:sp>
        <p:nvSpPr>
          <p:cNvPr id="35" name="Text Box 35"/>
          <p:cNvSpPr>
            <a:spLocks/>
          </p:cNvSpPr>
          <p:nvPr>
            <p:ph type="title"/>
          </p:nvPr>
        </p:nvSpPr>
        <p:spPr>
          <a:xfrm>
            <a:off x="503237" y="301625"/>
            <a:ext cx="8183562" cy="1262062"/>
          </a:xfrm>
          <a:prstGeom prst="rect">
            <a:avLst/>
          </a:prstGeom>
          <a:ln>
            <a:noFill/>
          </a:ln>
          <a:effectLst/>
        </p:spPr>
        <p:txBody>
          <a:bodyPr anchor="ctr" bIns="0" lIns="0" numCol="1" rIns="0" tIns="11176" wrap="square"/>
          <a:lstStyle/>
          <a:p>
            <a:pPr indent="0" marL="0">
              <a:lnSpc>
                <a:spcPct val="98000"/>
              </a:lnSpc>
              <a:buNone/>
            </a:pPr>
            <a:r>
              <a:rPr dirty="0" lang="en-US" smtClean="0">
                <a:solidFill>
                  <a:srgbClr val="000000"/>
                </a:solidFill>
              </a:rPr>
              <a:t>O que é o Ionic?</a:t>
            </a:r>
          </a:p>
        </p:txBody>
      </p:sp>
      <p:sp>
        <p:nvSpPr>
          <p:cNvPr id="36" name="Text Box 36"/>
          <p:cNvSpPr>
            <a:spLocks/>
          </p:cNvSpPr>
          <p:nvPr>
            <p:ph idx="1" type="body"/>
          </p:nvPr>
        </p:nvSpPr>
        <p:spPr>
          <a:xfrm>
            <a:off x="503237" y="1768475"/>
            <a:ext cx="9070975" cy="5272087"/>
          </a:xfrm>
          <a:prstGeom prst="rect">
            <a:avLst/>
          </a:prstGeom>
          <a:ln>
            <a:noFill/>
          </a:ln>
          <a:effectLst/>
        </p:spPr>
        <p:txBody>
          <a:bodyPr anchor="t" bIns="0" lIns="0" numCol="1" rIns="0" tIns="8128" wrap="square"/>
          <a:lstStyle/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Ionic é um framework criado no final de 2013 </a:t>
            </a:r>
            <a:r>
              <a:rPr dirty="0" lang="en-US" smtClean="0">
                <a:solidFill>
                  <a:srgbClr val="000000"/>
                </a:solidFill>
              </a:rPr>
              <a:t>que visa a criação de aplicações híbridas para </a:t>
            </a:r>
            <a:r>
              <a:rPr dirty="0" lang="en-US" smtClean="0">
                <a:solidFill>
                  <a:srgbClr val="000000"/>
                </a:solidFill>
              </a:rPr>
              <a:t>dispositivos móveis. 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Ele nada mais é do que uma pilha de </a:t>
            </a:r>
            <a:r>
              <a:rPr dirty="0" lang="en-US" smtClean="0">
                <a:solidFill>
                  <a:srgbClr val="000000"/>
                </a:solidFill>
              </a:rPr>
              <a:t>componentes e outros frameworks. Estes </a:t>
            </a:r>
            <a:r>
              <a:rPr dirty="0" lang="en-US" smtClean="0">
                <a:solidFill>
                  <a:srgbClr val="000000"/>
                </a:solidFill>
              </a:rPr>
              <a:t>componentes são: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b="1" dirty="0" lang="en-US" smtClean="0">
                <a:solidFill>
                  <a:srgbClr val="000000"/>
                </a:solidFill>
              </a:rPr>
              <a:t>Cordova</a:t>
            </a:r>
            <a:r>
              <a:rPr dirty="0" lang="en-US" smtClean="0">
                <a:solidFill>
                  <a:srgbClr val="000000"/>
                </a:solidFill>
              </a:rPr>
              <a:t>: Integração com recursos nativos dos </a:t>
            </a:r>
            <a:r>
              <a:rPr dirty="0" lang="en-US" smtClean="0">
                <a:solidFill>
                  <a:srgbClr val="000000"/>
                </a:solidFill>
              </a:rPr>
              <a:t>dispositivos.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b="1" dirty="0" lang="en-US" smtClean="0">
                <a:solidFill>
                  <a:srgbClr val="000000"/>
                </a:solidFill>
              </a:rPr>
              <a:t>AngularJS</a:t>
            </a:r>
            <a:r>
              <a:rPr dirty="0" lang="en-US" smtClean="0">
                <a:solidFill>
                  <a:srgbClr val="000000"/>
                </a:solidFill>
              </a:rPr>
              <a:t>: Criação da parte Web da App.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b="1" dirty="0" lang="en-US" smtClean="0">
                <a:solidFill>
                  <a:srgbClr val="000000"/>
                </a:solidFill>
              </a:rPr>
              <a:t>Ionic Module</a:t>
            </a:r>
            <a:r>
              <a:rPr dirty="0" lang="en-US" smtClean="0">
                <a:solidFill>
                  <a:srgbClr val="000000"/>
                </a:solidFill>
              </a:rPr>
              <a:t> e o </a:t>
            </a:r>
            <a:r>
              <a:rPr b="1" dirty="0" lang="en-US" smtClean="0">
                <a:solidFill>
                  <a:srgbClr val="000000"/>
                </a:solidFill>
              </a:rPr>
              <a:t>Ionic CLI</a:t>
            </a:r>
            <a:r>
              <a:rPr dirty="0" lang="en-US" smtClean="0">
                <a:solidFill>
                  <a:srgbClr val="000000"/>
                </a:solidFill>
              </a:rPr>
              <a:t>: Ferramentas e </a:t>
            </a:r>
            <a:r>
              <a:rPr dirty="0" lang="en-US" smtClean="0">
                <a:solidFill>
                  <a:srgbClr val="000000"/>
                </a:solidFill>
              </a:rPr>
              <a:t>Componentes disponibilizados pelo framework.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idx="12" type="sldNum"/>
          </p:nvPr>
        </p:nvSpPr>
        <p:spPr/>
        <p:txBody>
          <a:bodyPr numCol="1"/>
          <a:lstStyle/>
          <a:p>
            <a:pPr algn="r">
              <a:lnSpc>
                <a:spcPct val="93000"/>
              </a:lnSpc>
              <a:buNone/>
            </a:pPr>
            <a:fld id="{8F60422E-2655-D71D-7DB2-3DD00BDE4819}" type="slidenum"/>
            <a:endParaRPr dirty="0" lang="en-US" smtClean="0" sz="1400">
              <a:solidFill>
                <a:srgbClr val="FFFFFF"/>
              </a:solidFill>
              <a:latin charset="0" pitchFamily="16" typeface="Times New Roman"/>
            </a:endParaRPr>
          </a:p>
        </p:txBody>
      </p:sp>
      <p:sp>
        <p:nvSpPr>
          <p:cNvPr id="38" name="Text Box 38"/>
          <p:cNvSpPr>
            <a:spLocks/>
          </p:cNvSpPr>
          <p:nvPr>
            <p:ph type="title"/>
          </p:nvPr>
        </p:nvSpPr>
        <p:spPr>
          <a:xfrm>
            <a:off x="503237" y="301625"/>
            <a:ext cx="8183562" cy="1262062"/>
          </a:xfrm>
          <a:prstGeom prst="rect">
            <a:avLst/>
          </a:prstGeom>
          <a:ln>
            <a:noFill/>
          </a:ln>
          <a:effectLst/>
        </p:spPr>
        <p:txBody>
          <a:bodyPr anchor="ctr" bIns="0" lIns="0" numCol="1" rIns="0" tIns="11176" wrap="square"/>
          <a:lstStyle/>
          <a:p>
            <a:pPr indent="0" marL="0">
              <a:lnSpc>
                <a:spcPct val="98000"/>
              </a:lnSpc>
              <a:buNone/>
            </a:pPr>
            <a:r>
              <a:rPr dirty="0" lang="en-US" smtClean="0">
                <a:solidFill>
                  <a:srgbClr val="000000"/>
                </a:solidFill>
              </a:rPr>
              <a:t>Cordova</a:t>
            </a:r>
          </a:p>
        </p:txBody>
      </p:sp>
      <p:sp>
        <p:nvSpPr>
          <p:cNvPr id="39" name="Text Box 39"/>
          <p:cNvSpPr>
            <a:spLocks/>
          </p:cNvSpPr>
          <p:nvPr>
            <p:ph idx="1" type="body"/>
          </p:nvPr>
        </p:nvSpPr>
        <p:spPr>
          <a:xfrm>
            <a:off x="503237" y="1768475"/>
            <a:ext cx="9070975" cy="5272087"/>
          </a:xfrm>
          <a:prstGeom prst="rect">
            <a:avLst/>
          </a:prstGeom>
          <a:ln>
            <a:noFill/>
          </a:ln>
          <a:effectLst/>
        </p:spPr>
        <p:txBody>
          <a:bodyPr anchor="t" bIns="0" lIns="0" numCol="1" rIns="0" tIns="8128" wrap="square"/>
          <a:lstStyle/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Cordova permite criar aplicações híbridas para </a:t>
            </a:r>
            <a:r>
              <a:rPr dirty="0" lang="en-US" smtClean="0">
                <a:solidFill>
                  <a:srgbClr val="000000"/>
                </a:solidFill>
              </a:rPr>
              <a:t>diferentes plataformas mobile com base no </a:t>
            </a:r>
            <a:r>
              <a:rPr dirty="0" lang="en-US" smtClean="0">
                <a:solidFill>
                  <a:srgbClr val="000000"/>
                </a:solidFill>
              </a:rPr>
              <a:t>componente WebView. Este funciona como um </a:t>
            </a:r>
            <a:r>
              <a:rPr dirty="0" lang="en-US" smtClean="0">
                <a:solidFill>
                  <a:srgbClr val="000000"/>
                </a:solidFill>
              </a:rPr>
              <a:t>browser, mas sem aquela barra de endereço ou </a:t>
            </a:r>
            <a:r>
              <a:rPr dirty="0" lang="en-US" smtClean="0">
                <a:solidFill>
                  <a:srgbClr val="000000"/>
                </a:solidFill>
              </a:rPr>
              <a:t>botões para o usuário. Por ele apenas </a:t>
            </a:r>
            <a:r>
              <a:rPr dirty="0" lang="en-US" smtClean="0">
                <a:solidFill>
                  <a:srgbClr val="000000"/>
                </a:solidFill>
              </a:rPr>
              <a:t>visualizamos os dados.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O Cordova usa apenas HTML, CSS e JavaScript, </a:t>
            </a:r>
            <a:r>
              <a:rPr dirty="0" lang="en-US" smtClean="0">
                <a:solidFill>
                  <a:srgbClr val="000000"/>
                </a:solidFill>
              </a:rPr>
              <a:t>então o desenvolvedor web que já utiliza essas </a:t>
            </a:r>
            <a:r>
              <a:rPr dirty="0" lang="en-US" smtClean="0">
                <a:solidFill>
                  <a:srgbClr val="000000"/>
                </a:solidFill>
              </a:rPr>
              <a:t>linguagens pode aproveitar todo o conhecimento </a:t>
            </a:r>
            <a:r>
              <a:rPr dirty="0" lang="en-US" smtClean="0">
                <a:solidFill>
                  <a:srgbClr val="000000"/>
                </a:solidFill>
              </a:rPr>
              <a:t>e alcançar novos públicos, pois suas aplicações </a:t>
            </a:r>
            <a:r>
              <a:rPr dirty="0" lang="en-US" smtClean="0">
                <a:solidFill>
                  <a:srgbClr val="000000"/>
                </a:solidFill>
              </a:rPr>
              <a:t>usarão recursos nativos dos dispositivos mobile.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40"/>
          <p:cNvSpPr>
            <a:spLocks/>
          </p:cNvSpPr>
          <p:nvPr>
            <p:ph idx="12" type="sldNum"/>
          </p:nvPr>
        </p:nvSpPr>
        <p:spPr/>
        <p:txBody>
          <a:bodyPr numCol="1"/>
          <a:lstStyle/>
          <a:p>
            <a:pPr algn="r">
              <a:lnSpc>
                <a:spcPct val="93000"/>
              </a:lnSpc>
              <a:buNone/>
            </a:pPr>
            <a:fld id="{38E61A3A-BB17-7BC3-40FB-6A50F9D28CEB}" type="slidenum"/>
            <a:endParaRPr dirty="0" lang="en-US" smtClean="0" sz="1400">
              <a:solidFill>
                <a:srgbClr val="FFFFFF"/>
              </a:solidFill>
              <a:latin charset="0" pitchFamily="16" typeface="Times New Roman"/>
            </a:endParaRPr>
          </a:p>
        </p:txBody>
      </p:sp>
      <p:sp>
        <p:nvSpPr>
          <p:cNvPr id="41" name="Text Box 41"/>
          <p:cNvSpPr>
            <a:spLocks/>
          </p:cNvSpPr>
          <p:nvPr>
            <p:ph type="title"/>
          </p:nvPr>
        </p:nvSpPr>
        <p:spPr>
          <a:xfrm>
            <a:off x="503237" y="301625"/>
            <a:ext cx="8183562" cy="1262062"/>
          </a:xfrm>
          <a:prstGeom prst="rect">
            <a:avLst/>
          </a:prstGeom>
          <a:ln>
            <a:noFill/>
          </a:ln>
          <a:effectLst/>
        </p:spPr>
        <p:txBody>
          <a:bodyPr anchor="ctr" bIns="0" lIns="0" numCol="1" rIns="0" tIns="11176" wrap="square"/>
          <a:lstStyle/>
          <a:p>
            <a:pPr indent="0" marL="0">
              <a:lnSpc>
                <a:spcPct val="98000"/>
              </a:lnSpc>
              <a:buNone/>
            </a:pPr>
            <a:r>
              <a:rPr dirty="0" lang="en-US" smtClean="0">
                <a:solidFill>
                  <a:srgbClr val="000000"/>
                </a:solidFill>
              </a:rPr>
              <a:t>AngularJS</a:t>
            </a:r>
          </a:p>
        </p:txBody>
      </p:sp>
      <p:sp>
        <p:nvSpPr>
          <p:cNvPr id="42" name="Text Box 42"/>
          <p:cNvSpPr>
            <a:spLocks/>
          </p:cNvSpPr>
          <p:nvPr>
            <p:ph idx="1" type="body"/>
          </p:nvPr>
        </p:nvSpPr>
        <p:spPr>
          <a:xfrm>
            <a:off x="503237" y="1768475"/>
            <a:ext cx="9070975" cy="5272087"/>
          </a:xfrm>
          <a:prstGeom prst="rect">
            <a:avLst/>
          </a:prstGeom>
          <a:ln>
            <a:noFill/>
          </a:ln>
          <a:effectLst/>
        </p:spPr>
        <p:txBody>
          <a:bodyPr anchor="t" bIns="0" lIns="0" numCol="1" rIns="0" tIns="8128" wrap="square"/>
          <a:lstStyle/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Angular é ser um Framework MV* (Model – View – Qualquer Coisa) para desenvolvimento do front-end de aplicações web, ou seja, que rodam dentro do navegador do cliente.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r>
              <a:rPr dirty="0" lang="en-US" smtClean="0">
                <a:solidFill>
                  <a:srgbClr val="000000"/>
                </a:solidFill>
              </a:rPr>
              <a:t>Sua filosofia parte de que uma programação declarativa é muito mais importante que uma programação imperativa quando se trata de desenvolvimento web. Ele atinge isso estendendo o HTML e fazendo uma linguagem para o desenvolvimento de interfaces web dinâmicas.</a:t>
            </a: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  <a:p>
            <a:pPr indent="-323850" marL="431800">
              <a:lnSpc>
                <a:spcPct val="98000"/>
              </a:lnSpc>
              <a:spcBef>
                <a:spcPts val="1400"/>
              </a:spcBef>
              <a:buNone/>
            </a:pPr>
            <a:endParaRPr dirty="0"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Instalando o Ionic  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Os aplicativos iónic são criados e desenvolvidos principalmente através do utilitário de linha de comando Ionic (o "CLI") e usam Cordova para criar / implantar como um aplicativo nativo. Isso significa que precisamos instalar alguns utilitários para se desenvolver.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/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Node e NPM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A maioria das ferramentas na CLI é baseada no nó e é gerenciada por npm.</a:t>
            </a:r>
            <a:endParaRPr lang="en-US"/>
          </a:p>
          <a:p>
            <a:r>
              <a:rPr/>
              <a:t>Certifique-se de instalar a versão LTS do Node. Feche qualquer comando de terminal / comando que você possa ter aberto, execute o instalador e inicie uma nova janela de terminal. Para verificar que você tenha tudo instalado corretamente, você pode executar npm --version e nó --versão. Se estes erros, resolva antes de seguir em frente.</a:t>
            </a:r>
          </a:p>
          <a:p>
            <a:r>
              <a:rPr/>
              <a:t/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/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Com Ionic CLI e Cordova com a configuração Node e NPM, vamos instalar a CLI Ionic e Cordova.</a:t>
            </a:r>
            <a:endParaRPr lang="en-US"/>
          </a:p>
          <a:p>
            <a:r>
              <a:rPr/>
              <a:t>$ npm install -g ionic cordova</a:t>
            </a:r>
          </a:p>
          <a:p>
            <a:r>
              <a:rPr/>
              <a:t/>
            </a:r>
          </a:p>
          <a:p>
            <a:r>
              <a:rPr/>
              <a:t>Nota: O -g significa que esta é uma instalação global, então, para a janela, você precisará abrir um prompt de comando do administrador. Para Mac / Linux, você precisará executar o comando com sudo.</a:t>
            </a:r>
          </a:p>
          <a:p>
            <a:r>
              <a:rPr/>
              <a:t/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/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Depois disso, crie seu primeiro aplicativo iônico:</a:t>
            </a:r>
            <a:endParaRPr lang="en-US"/>
          </a:p>
          <a:p>
            <a:r>
              <a:rPr/>
              <a:t>$ ionic start helloWorld blank</a:t>
            </a:r>
          </a:p>
          <a:p>
            <a:r>
              <a:rPr/>
              <a:t>Para executar seu aplicativo, cd no diretório que foi criado e, em seguida, execute o comando de serviço iónico para testar seu aplicativo diretamente no navegador!</a:t>
            </a:r>
            <a:r>
              <a:rPr/>
              <a:t/>
            </a:r>
          </a:p>
          <a:p>
            <a:r>
              <a:rPr/>
              <a:t/>
            </a:r>
          </a:p>
          <a:p>
            <a:r>
              <a:rPr/>
              <a:t>$ cd helloWorld</a:t>
            </a:r>
          </a:p>
          <a:p>
            <a:r>
              <a:rPr/>
              <a:t>$ ionic serve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/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0</Words>
  <Paragraphs>0</Paragraphs>
  <Slides>0</Slides>
  <Notes>0</Notes>
  <TotalTime>0</TotalTime>
  <HiddenSlides>0</HiddenSlides>
  <ScaleCrop>false</ScaleCrop>
  <HyperlinksChanged>false</HyperlinksChanged>
  <PresentationFormat/>
</Properties>
</file>