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Cavea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ave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ave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648650"/>
            <a:ext cx="852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>
                <a:solidFill>
                  <a:schemeClr val="dk1"/>
                </a:solidFill>
              </a:rPr>
              <a:t>Android/Kotlin</a:t>
            </a:r>
            <a:endParaRPr sz="5400">
              <a:solidFill>
                <a:schemeClr val="dk1"/>
              </a:solidFill>
            </a:endParaRPr>
          </a:p>
          <a:p>
            <a:pPr indent="0" lvl="0" marL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Larissa Vieira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Douglas Fonseca</a:t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Isis Lima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INF022 – TÓPICOS AVANÇADOS</a:t>
            </a:r>
            <a:r>
              <a:rPr lang="pt-BR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413" y="496950"/>
            <a:ext cx="16097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Ambiente Android </a:t>
            </a:r>
            <a:endParaRPr sz="400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50" y="1306300"/>
            <a:ext cx="5050276" cy="3587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122" name="Shape 122"/>
          <p:cNvCxnSpPr/>
          <p:nvPr/>
        </p:nvCxnSpPr>
        <p:spPr>
          <a:xfrm>
            <a:off x="1955975" y="4175650"/>
            <a:ext cx="1110000" cy="48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4475850" y="1470525"/>
            <a:ext cx="17187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veat"/>
                <a:ea typeface="Caveat"/>
                <a:cs typeface="Caveat"/>
                <a:sym typeface="Caveat"/>
              </a:rPr>
              <a:t>O nome do Aplicativo aparece no Google Play 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24" name="Shape 124"/>
          <p:cNvCxnSpPr/>
          <p:nvPr/>
        </p:nvCxnSpPr>
        <p:spPr>
          <a:xfrm flipH="1">
            <a:off x="4042950" y="1860775"/>
            <a:ext cx="432900" cy="340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3931800" y="3511425"/>
            <a:ext cx="15333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veat"/>
                <a:ea typeface="Caveat"/>
                <a:cs typeface="Caveat"/>
                <a:sym typeface="Caveat"/>
              </a:rPr>
              <a:t>Todos os arquivos do seu projeto serão armazenados aqui.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26" name="Shape 126"/>
          <p:cNvCxnSpPr>
            <a:stCxn id="125" idx="1"/>
          </p:cNvCxnSpPr>
          <p:nvPr/>
        </p:nvCxnSpPr>
        <p:spPr>
          <a:xfrm rot="10800000">
            <a:off x="3536100" y="3474225"/>
            <a:ext cx="395700" cy="5751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311700" y="3342125"/>
            <a:ext cx="1417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237275" y="3342125"/>
            <a:ext cx="17187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Incluir Suporte ao desenvolvimento Kotlin e C++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/>
              <a:t>Ambiente Android 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76" y="1384800"/>
            <a:ext cx="5118850" cy="34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7097175" y="1971813"/>
            <a:ext cx="20154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veat"/>
                <a:ea typeface="Caveat"/>
                <a:cs typeface="Caveat"/>
                <a:sym typeface="Caveat"/>
              </a:rPr>
              <a:t>SDK </a:t>
            </a:r>
            <a:r>
              <a:rPr b="1" lang="pt-BR" sz="1600">
                <a:latin typeface="Caveat"/>
                <a:ea typeface="Caveat"/>
                <a:cs typeface="Caveat"/>
                <a:sym typeface="Caveat"/>
              </a:rPr>
              <a:t>mínimo</a:t>
            </a:r>
            <a:r>
              <a:rPr b="1" lang="pt-BR" sz="1600">
                <a:latin typeface="Caveat"/>
                <a:ea typeface="Caveat"/>
                <a:cs typeface="Caveat"/>
                <a:sym typeface="Caveat"/>
              </a:rPr>
              <a:t> exigido é a versão </a:t>
            </a:r>
            <a:r>
              <a:rPr b="1" lang="pt-BR" sz="1600">
                <a:latin typeface="Caveat"/>
                <a:ea typeface="Caveat"/>
                <a:cs typeface="Caveat"/>
                <a:sym typeface="Caveat"/>
              </a:rPr>
              <a:t>mínima</a:t>
            </a:r>
            <a:r>
              <a:rPr b="1" lang="pt-BR" sz="1600">
                <a:latin typeface="Caveat"/>
                <a:ea typeface="Caveat"/>
                <a:cs typeface="Caveat"/>
                <a:sym typeface="Caveat"/>
              </a:rPr>
              <a:t> que o seu aplicativo vai suportar.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Caveat"/>
                <a:ea typeface="Caveat"/>
                <a:cs typeface="Caveat"/>
                <a:sym typeface="Caveat"/>
              </a:rPr>
              <a:t>Seu aplicativo vai ser executado em dispositivos com este nível de API ou superior.</a:t>
            </a:r>
            <a:endParaRPr b="1" sz="16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36" name="Shape 136"/>
          <p:cNvCxnSpPr/>
          <p:nvPr/>
        </p:nvCxnSpPr>
        <p:spPr>
          <a:xfrm flipH="1" rot="10800000">
            <a:off x="6256275" y="2361575"/>
            <a:ext cx="840900" cy="234900"/>
          </a:xfrm>
          <a:prstGeom prst="curvedConnector3">
            <a:avLst>
              <a:gd fmla="val 6469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triangle"/>
            <a:tailEnd len="lg" w="lg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671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/>
              <a:t>Ambiente Android </a:t>
            </a:r>
            <a:endParaRPr sz="4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688" y="1228550"/>
            <a:ext cx="5332625" cy="3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7573800" y="2064825"/>
            <a:ext cx="1570200" cy="18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Existem outros modelos de atividades para escolher, o mais básico é o Empty Activity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44" name="Shape 144"/>
          <p:cNvCxnSpPr/>
          <p:nvPr/>
        </p:nvCxnSpPr>
        <p:spPr>
          <a:xfrm rot="10800000">
            <a:off x="6911650" y="3264100"/>
            <a:ext cx="593400" cy="395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/>
              <a:t>Ambiente Android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875" y="1186500"/>
            <a:ext cx="4909724" cy="3714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 flipH="1">
            <a:off x="4037300" y="1390325"/>
            <a:ext cx="3440100" cy="114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2" name="Shape 152"/>
          <p:cNvCxnSpPr/>
          <p:nvPr/>
        </p:nvCxnSpPr>
        <p:spPr>
          <a:xfrm rot="10800000">
            <a:off x="4322600" y="3396775"/>
            <a:ext cx="3154800" cy="41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3" name="Shape 153"/>
          <p:cNvSpPr txBox="1"/>
          <p:nvPr/>
        </p:nvSpPr>
        <p:spPr>
          <a:xfrm>
            <a:off x="7521950" y="1017725"/>
            <a:ext cx="14544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Escolhe o nome da activity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7521950" y="3251300"/>
            <a:ext cx="16221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Escolhe o nome do layout da activity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7125" y="32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/>
              <a:t>Ambiente Android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0" y="2299725"/>
            <a:ext cx="12612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Todos estes arquivos e pastas são </a:t>
            </a: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incluídos</a:t>
            </a: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 em seu projeto</a:t>
            </a:r>
            <a:r>
              <a:rPr lang="pt-BR"/>
              <a:t>.</a:t>
            </a:r>
            <a:endParaRPr/>
          </a:p>
        </p:txBody>
      </p:sp>
      <p:cxnSp>
        <p:nvCxnSpPr>
          <p:cNvPr id="161" name="Shape 161"/>
          <p:cNvCxnSpPr/>
          <p:nvPr/>
        </p:nvCxnSpPr>
        <p:spPr>
          <a:xfrm flipH="1" rot="10800000">
            <a:off x="728000" y="2242950"/>
            <a:ext cx="655200" cy="14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713" y="1015250"/>
            <a:ext cx="6109249" cy="399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Shape 163"/>
          <p:cNvCxnSpPr/>
          <p:nvPr/>
        </p:nvCxnSpPr>
        <p:spPr>
          <a:xfrm flipH="1">
            <a:off x="5632575" y="1996350"/>
            <a:ext cx="2040900" cy="59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4" name="Shape 164"/>
          <p:cNvSpPr txBox="1"/>
          <p:nvPr/>
        </p:nvSpPr>
        <p:spPr>
          <a:xfrm>
            <a:off x="7673475" y="1818750"/>
            <a:ext cx="1261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Código em Kotlin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67125" y="222800"/>
            <a:ext cx="85206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Ambiente Android</a:t>
            </a: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7771500" y="1604125"/>
            <a:ext cx="1131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Código em Java</a:t>
            </a:r>
            <a:endParaRPr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787" y="953650"/>
            <a:ext cx="5934425" cy="413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Shape 172"/>
          <p:cNvCxnSpPr/>
          <p:nvPr/>
        </p:nvCxnSpPr>
        <p:spPr>
          <a:xfrm flipH="1">
            <a:off x="7194225" y="2317200"/>
            <a:ext cx="800100" cy="463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67125" y="32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Ambiente Android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222800" y="2780625"/>
            <a:ext cx="1261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Localização do Layout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113" y="1060550"/>
            <a:ext cx="5999274" cy="399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Shape 180"/>
          <p:cNvCxnSpPr/>
          <p:nvPr/>
        </p:nvCxnSpPr>
        <p:spPr>
          <a:xfrm flipH="1" rot="10800000">
            <a:off x="1369025" y="2936475"/>
            <a:ext cx="655200" cy="148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1" name="Shape 181"/>
          <p:cNvCxnSpPr/>
          <p:nvPr/>
        </p:nvCxnSpPr>
        <p:spPr>
          <a:xfrm>
            <a:off x="1372500" y="2085475"/>
            <a:ext cx="2515200" cy="67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107825" y="1480700"/>
            <a:ext cx="1261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Ferramentas de Layout</a:t>
            </a: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7771500" y="1604125"/>
            <a:ext cx="1131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Visualização do layout</a:t>
            </a:r>
            <a:endParaRPr/>
          </a:p>
        </p:txBody>
      </p:sp>
      <p:cxnSp>
        <p:nvCxnSpPr>
          <p:cNvPr id="184" name="Shape 184"/>
          <p:cNvCxnSpPr/>
          <p:nvPr/>
        </p:nvCxnSpPr>
        <p:spPr>
          <a:xfrm flipH="1">
            <a:off x="7099000" y="2236975"/>
            <a:ext cx="815100" cy="543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/>
              <a:t>Ambiente Android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100" y="1170125"/>
            <a:ext cx="5431831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7165475" y="2652813"/>
            <a:ext cx="1131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Código do Layout</a:t>
            </a:r>
            <a:endParaRPr/>
          </a:p>
        </p:txBody>
      </p:sp>
      <p:cxnSp>
        <p:nvCxnSpPr>
          <p:cNvPr id="192" name="Shape 192"/>
          <p:cNvCxnSpPr/>
          <p:nvPr/>
        </p:nvCxnSpPr>
        <p:spPr>
          <a:xfrm flipH="1">
            <a:off x="5525675" y="3080613"/>
            <a:ext cx="16398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Considerações</a:t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913275" y="2550300"/>
            <a:ext cx="17556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Informam ao Android sobre a aparência das telas em seu aplicativa.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597100" y="1336850"/>
            <a:ext cx="111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Layouts</a:t>
            </a:r>
            <a:endParaRPr sz="2000">
              <a:solidFill>
                <a:schemeClr val="dk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00" name="Shape 200"/>
          <p:cNvCxnSpPr/>
          <p:nvPr/>
        </p:nvCxnSpPr>
        <p:spPr>
          <a:xfrm flipH="1" rot="-5400000">
            <a:off x="1074550" y="1883675"/>
            <a:ext cx="655200" cy="61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2838525" y="1336850"/>
            <a:ext cx="3275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2"/>
                </a:solidFill>
              </a:rPr>
              <a:t>Código Java ou Kotlin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461800" y="2631725"/>
            <a:ext cx="17556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As atividades definem o que o aplicativo deve fazer. Ou seja,  o que o aplicativo faz é definido pelo código java.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203" name="Shape 203"/>
          <p:cNvCxnSpPr/>
          <p:nvPr/>
        </p:nvCxnSpPr>
        <p:spPr>
          <a:xfrm flipH="1" rot="-5400000">
            <a:off x="3595413" y="2019725"/>
            <a:ext cx="877800" cy="346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6051450" y="1336850"/>
            <a:ext cx="2531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2"/>
                </a:solidFill>
              </a:rPr>
              <a:t>Recursos Extras</a:t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6357325" y="2631725"/>
            <a:ext cx="16815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Caveat"/>
                <a:ea typeface="Caveat"/>
                <a:cs typeface="Caveat"/>
                <a:sym typeface="Caveat"/>
              </a:rPr>
              <a:t>Os recursos podem incluir arquivos de imagem ,som,fontes,ícones etc.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206" name="Shape 206"/>
          <p:cNvCxnSpPr/>
          <p:nvPr/>
        </p:nvCxnSpPr>
        <p:spPr>
          <a:xfrm flipH="1" rot="-5400000">
            <a:off x="6624275" y="2066875"/>
            <a:ext cx="803700" cy="445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Algumas Considerações</a:t>
            </a:r>
            <a:endParaRPr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aveat"/>
              <a:buAutoNum type="arabicPeriod"/>
            </a:pP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O dispositivo ativa o seu aplicativo e cria um objeto atividade.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aveat"/>
              <a:buAutoNum type="arabicPeriod"/>
            </a:pP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O objeto atividade </a:t>
            </a: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específica</a:t>
            </a: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 um layout.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aveat"/>
              <a:buAutoNum type="arabicPeriod"/>
            </a:pP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A atividade diz ao Android para que exiba no dispositivo.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aveat"/>
              <a:buAutoNum type="arabicPeriod"/>
            </a:pP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O </a:t>
            </a: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usuário</a:t>
            </a: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 interage com o layout exibido no dispositivo.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aveat"/>
              <a:buAutoNum type="arabicPeriod"/>
            </a:pP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A atividade responde a essas interações executando código do aplicativo.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aveat"/>
              <a:buAutoNum type="arabicPeriod"/>
            </a:pP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A atividade atualiza a tela.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aveat"/>
              <a:buAutoNum type="arabicPeriod"/>
            </a:pPr>
            <a:r>
              <a:rPr b="1" lang="pt-BR" sz="2000">
                <a:latin typeface="Caveat"/>
                <a:ea typeface="Caveat"/>
                <a:cs typeface="Caveat"/>
                <a:sym typeface="Caveat"/>
              </a:rPr>
              <a:t>… que o usuário vê no dispositivo.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O que é Android</a:t>
            </a:r>
            <a:r>
              <a:rPr lang="pt-BR" sz="4000"/>
              <a:t> </a:t>
            </a:r>
            <a:r>
              <a:rPr lang="pt-BR" sz="4400"/>
              <a:t>?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47275" y="1152475"/>
            <a:ext cx="858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Plataforma mobile mais utilizada no mundo.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>
                <a:solidFill>
                  <a:schemeClr val="dk1"/>
                </a:solidFill>
              </a:rPr>
              <a:t>Foi baseado no Linux, sendo atualmente desenvolvido pela empresa Google.</a:t>
            </a:r>
            <a:endParaRPr sz="2400">
              <a:solidFill>
                <a:schemeClr val="dk1"/>
              </a:solidFill>
            </a:endParaRPr>
          </a:p>
          <a:p>
            <a:pPr indent="-317500" lvl="1" marL="91440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 sz="1600">
                <a:solidFill>
                  <a:schemeClr val="dk1"/>
                </a:solidFill>
              </a:rPr>
              <a:t>O código do Sistema Operacional é disponibilizado pela Google, open source.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C (núcleo), C++, Java.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pt-BR" sz="1200">
                <a:solidFill>
                  <a:schemeClr val="dk1"/>
                </a:solidFill>
              </a:rPr>
              <a:t>Gestão de Pacotes: APK (</a:t>
            </a:r>
            <a:r>
              <a:rPr b="1" lang="pt-BR" sz="1100">
                <a:solidFill>
                  <a:schemeClr val="dk1"/>
                </a:solidFill>
                <a:highlight>
                  <a:srgbClr val="B0C4DE"/>
                </a:highlight>
              </a:rPr>
              <a:t>Android Package </a:t>
            </a:r>
            <a:r>
              <a:rPr lang="pt-BR" sz="1200">
                <a:solidFill>
                  <a:schemeClr val="dk1"/>
                </a:solidFill>
              </a:rPr>
              <a:t>), Google Play.</a:t>
            </a:r>
            <a:endParaRPr sz="1200">
              <a:solidFill>
                <a:schemeClr val="dk1"/>
              </a:solidFill>
            </a:endParaRPr>
          </a:p>
          <a:p>
            <a:pPr indent="0" lvl="0" marL="91440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Versões do Android</a:t>
            </a:r>
            <a:endParaRPr sz="4000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26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1"/>
                </a:solidFill>
              </a:rPr>
              <a:t>ANDROID CUPCAKE (1.5)				ANDROID DONUT (1.6)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ANDROID ECLAIR (2.0 – 2.01)			ANDROID FROYO (2.2)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ANDROID GINGERBREAD (2.3)			ANDROID HONEYCOMB (3.0 – 3.1 – 3.2)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ANDROID ICE CREAM SANDWICH (4.0)	ANDROID JELLY BEAN (4.1 – 4.2 – 4.3)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ANDROID KIT KAT (4.4)				ANDROID Lollipop (5.0)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ANDROID MARSHMALLOW (6.0)		ANDROID NOUGAT (7.0)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ANDROID OREO (8.0)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50" y="3784000"/>
            <a:ext cx="7568098" cy="1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20775"/>
            <a:ext cx="85206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O Que Preciso para Desenvolver Android?</a:t>
            </a:r>
            <a:endParaRPr sz="4000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97700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lnSpc>
                <a:spcPct val="11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SDK  (Software  Development Kit)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1600">
                <a:solidFill>
                  <a:schemeClr val="dk1"/>
                </a:solidFill>
              </a:rPr>
              <a:t>Pacote de ferramentas para desenvolver aplicações para uma determinada plataforma, nesse caso o android.</a:t>
            </a:r>
            <a:endParaRPr sz="1600">
              <a:solidFill>
                <a:schemeClr val="dk1"/>
              </a:solidFill>
            </a:endParaRPr>
          </a:p>
          <a:p>
            <a:pPr indent="0" lvl="0" marL="0" rtl="0">
              <a:lnSpc>
                <a:spcPct val="111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>
              <a:lnSpc>
                <a:spcPct val="11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IDE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Ferramenta que ajuda no desenvolvimento.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Eclipse ADT, Android Studio.</a:t>
            </a:r>
            <a:endParaRPr sz="1600">
              <a:solidFill>
                <a:schemeClr val="dk1"/>
              </a:solidFill>
            </a:endParaRPr>
          </a:p>
          <a:p>
            <a:pPr indent="-304800" lvl="2" marL="1371600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pt-BR" sz="1200">
                <a:solidFill>
                  <a:schemeClr val="dk1"/>
                </a:solidFill>
              </a:rPr>
              <a:t>Facilidade de trabalhar a parte visual dos aplicativos.</a:t>
            </a:r>
            <a:endParaRPr sz="12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Android Studio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22222"/>
                </a:solidFill>
                <a:highlight>
                  <a:srgbClr val="FFFFFF"/>
                </a:highlight>
              </a:rPr>
              <a:t> É um Ambiente de Desenvolvimento Integrado (IDE) para desenvolver para a plataforma Android Foi anunciado em 16 de Maio de 2013 na conferência Google I/O. Android Studio é disponibilizado gratuitamente sob a Licença Apache 2.0.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highlight>
                  <a:srgbClr val="FFFFFF"/>
                </a:highlight>
              </a:rPr>
              <a:t>Requisitos de sistema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>
              <a:spcBef>
                <a:spcPts val="40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pt-BR" sz="1200">
                <a:solidFill>
                  <a:srgbClr val="222222"/>
                </a:solidFill>
                <a:highlight>
                  <a:srgbClr val="EAECF0"/>
                </a:highlight>
              </a:rPr>
              <a:t>Versão do </a:t>
            </a:r>
            <a:r>
              <a:rPr b="1" lang="pt-BR" sz="1200">
                <a:solidFill>
                  <a:srgbClr val="222222"/>
                </a:solidFill>
              </a:rPr>
              <a:t>SO :</a:t>
            </a:r>
            <a:r>
              <a:rPr b="1" lang="pt-BR" sz="1200">
                <a:solidFill>
                  <a:srgbClr val="222222"/>
                </a:solidFill>
                <a:highlight>
                  <a:srgbClr val="EAECF0"/>
                </a:highlight>
              </a:rPr>
              <a:t>Windows, OS X/macOS e Linux</a:t>
            </a:r>
            <a:endParaRPr b="1" sz="1200">
              <a:solidFill>
                <a:srgbClr val="222222"/>
              </a:solidFill>
              <a:highlight>
                <a:srgbClr val="EAECF0"/>
              </a:highlight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pt-BR" sz="1200">
                <a:solidFill>
                  <a:srgbClr val="222222"/>
                </a:solidFill>
                <a:highlight>
                  <a:srgbClr val="EAECF0"/>
                </a:highlight>
              </a:rPr>
              <a:t>RAM : </a:t>
            </a:r>
            <a:r>
              <a:rPr lang="pt-BR" sz="1200">
                <a:solidFill>
                  <a:srgbClr val="222222"/>
                </a:solidFill>
                <a:highlight>
                  <a:srgbClr val="F8F9FA"/>
                </a:highlight>
              </a:rPr>
              <a:t>3 GB de RAM no mínimo, 8 GB de RAM recomendado</a:t>
            </a:r>
            <a:endParaRPr sz="12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pt-BR" sz="1200">
                <a:solidFill>
                  <a:srgbClr val="222222"/>
                </a:solidFill>
                <a:highlight>
                  <a:srgbClr val="EAECF0"/>
                </a:highlight>
              </a:rPr>
              <a:t>Espaço em disco :</a:t>
            </a:r>
            <a:r>
              <a:rPr lang="pt-BR" sz="1200">
                <a:solidFill>
                  <a:srgbClr val="222222"/>
                </a:solidFill>
                <a:highlight>
                  <a:srgbClr val="F8F9FA"/>
                </a:highlight>
              </a:rPr>
              <a:t>500 MB de espaço em disco</a:t>
            </a:r>
            <a:endParaRPr sz="12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pt-BR" sz="1200">
                <a:solidFill>
                  <a:srgbClr val="222222"/>
                </a:solidFill>
                <a:highlight>
                  <a:srgbClr val="EAECF0"/>
                </a:highlight>
              </a:rPr>
              <a:t>Espaço para Android SDK :</a:t>
            </a:r>
            <a:r>
              <a:rPr lang="pt-BR" sz="1200">
                <a:solidFill>
                  <a:srgbClr val="222222"/>
                </a:solidFill>
                <a:highlight>
                  <a:srgbClr val="F8F9FA"/>
                </a:highlight>
              </a:rPr>
              <a:t>No mínimo 1,5 GB para Android SDK, imagens do sistema de emulador, e caches</a:t>
            </a:r>
            <a:endParaRPr sz="12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Char char="●"/>
            </a:pPr>
            <a:r>
              <a:rPr b="1" lang="pt-BR" sz="1200">
                <a:solidFill>
                  <a:srgbClr val="222222"/>
                </a:solidFill>
                <a:highlight>
                  <a:srgbClr val="EAECF0"/>
                </a:highlight>
              </a:rPr>
              <a:t>Versão JDK :</a:t>
            </a:r>
            <a:r>
              <a:rPr lang="pt-BR" sz="1200">
                <a:solidFill>
                  <a:srgbClr val="222222"/>
                </a:solidFill>
                <a:highlight>
                  <a:srgbClr val="F8F9FA"/>
                </a:highlight>
              </a:rPr>
              <a:t>Java Development Kit (JDK) 8 ou superior</a:t>
            </a:r>
            <a:endParaRPr sz="1200">
              <a:solidFill>
                <a:srgbClr val="222222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linguagem Java para aplicativos Android é semelhante e ao mesmo tempo diferente de outros tipos de aplicações desenvolvidas em Java</a:t>
            </a:r>
            <a:r>
              <a:rPr lang="pt-BR" sz="1350">
                <a:solidFill>
                  <a:srgbClr val="556367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Kotlin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Criada em 2011 pela JetBrains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 </a:t>
            </a:r>
            <a:r>
              <a:rPr lang="pt-BR"/>
              <a:t>ágil</a:t>
            </a:r>
            <a:r>
              <a:rPr lang="pt-BR"/>
              <a:t>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Kotlin é uma linguagem totalmente integrada ao Java e roda na JVM.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</a:rPr>
              <a:t>O código Java pode ser chamado a partir do Kotlin ou código Kotlin pode ser chamado a partir do Java, e um projeto Android pode incluir arquivos Kotlin e Java.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pt-BR" sz="1350">
                <a:solidFill>
                  <a:srgbClr val="434343"/>
                </a:solidFill>
              </a:rPr>
              <a:t>Kotlin é a nova linguagem oficial para desenvolvimento de aplicativos Android, ela não é substituta de nenhuma outra existente.</a:t>
            </a:r>
            <a:endParaRPr sz="1350">
              <a:solidFill>
                <a:srgbClr val="434343"/>
              </a:solidFill>
            </a:endParaRPr>
          </a:p>
          <a:p>
            <a:pPr indent="-314325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Char char="○"/>
            </a:pPr>
            <a:r>
              <a:rPr lang="pt-BR" sz="1350">
                <a:solidFill>
                  <a:srgbClr val="434343"/>
                </a:solidFill>
              </a:rPr>
              <a:t>A linguagem é também null-safe, ou seja não admite valor null para as variáveis e caso precise informar um valor nulo é necessário definir isto de forma explícita;</a:t>
            </a:r>
            <a:endParaRPr sz="1350">
              <a:solidFill>
                <a:srgbClr val="434343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Android Studio 3.0 já oferece suporte completo ao Kotlin.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Onde Baixar o Android Studio</a:t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63" y="1152476"/>
            <a:ext cx="7304477" cy="3837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Shape 99"/>
          <p:cNvCxnSpPr/>
          <p:nvPr/>
        </p:nvCxnSpPr>
        <p:spPr>
          <a:xfrm flipH="1" rot="10800000">
            <a:off x="1446600" y="1347800"/>
            <a:ext cx="1112700" cy="82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/>
          <p:nvPr/>
        </p:nvCxnSpPr>
        <p:spPr>
          <a:xfrm>
            <a:off x="1397150" y="4426375"/>
            <a:ext cx="9768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4500600" y="3511425"/>
            <a:ext cx="4643400" cy="1557900"/>
          </a:xfrm>
          <a:prstGeom prst="rect">
            <a:avLst/>
          </a:prstGeom>
          <a:solidFill>
            <a:srgbClr val="006600"/>
          </a:solidFill>
          <a:ln cap="flat" cmpd="sng" w="952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647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b="1" lang="pt-BR" sz="1600">
                <a:solidFill>
                  <a:srgbClr val="FFFFFF"/>
                </a:solidFill>
              </a:rPr>
              <a:t>Execute o arquivo </a:t>
            </a:r>
            <a:r>
              <a:rPr b="1" lang="pt-BR" sz="1600">
                <a:solidFill>
                  <a:schemeClr val="accent6"/>
                </a:solidFill>
              </a:rPr>
              <a:t>.exe</a:t>
            </a:r>
            <a:r>
              <a:rPr b="1" lang="pt-BR" sz="1600">
                <a:solidFill>
                  <a:srgbClr val="FFFFFF"/>
                </a:solidFill>
              </a:rPr>
              <a:t> que você baixou.</a:t>
            </a:r>
            <a:endParaRPr b="1" sz="1600">
              <a:solidFill>
                <a:srgbClr val="FFFFFF"/>
              </a:solidFill>
            </a:endParaRPr>
          </a:p>
          <a:p>
            <a:pPr indent="-330200" lvl="0" marL="647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b="1" lang="pt-BR" sz="1600">
                <a:solidFill>
                  <a:srgbClr val="FFFFFF"/>
                </a:solidFill>
              </a:rPr>
              <a:t>Siga o assistente de configuração para instalar o Android Studio e todas as ferramentas do SDK necessárias.</a:t>
            </a:r>
            <a:endParaRPr b="1" sz="1600">
              <a:solidFill>
                <a:srgbClr val="FFFFFF"/>
              </a:solidFill>
            </a:endParaRPr>
          </a:p>
          <a:p>
            <a:pPr indent="0" lvl="0" marL="0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 de Introdução Android Studio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7468250" y="1764050"/>
            <a:ext cx="12567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latin typeface="Caveat"/>
                <a:ea typeface="Caveat"/>
                <a:cs typeface="Caveat"/>
                <a:sym typeface="Caveat"/>
              </a:rPr>
              <a:t>Inicia um Novo Projeto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650" y="1196850"/>
            <a:ext cx="576534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" type="body"/>
          </p:nvPr>
        </p:nvSpPr>
        <p:spPr>
          <a:xfrm>
            <a:off x="7468250" y="2688575"/>
            <a:ext cx="13641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latin typeface="Caveat"/>
                <a:ea typeface="Caveat"/>
                <a:cs typeface="Caveat"/>
                <a:sym typeface="Caveat"/>
              </a:rPr>
              <a:t>Abre Projeto Existente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7441850" y="3680750"/>
            <a:ext cx="13641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latin typeface="Caveat"/>
                <a:ea typeface="Caveat"/>
                <a:cs typeface="Caveat"/>
                <a:sym typeface="Caveat"/>
              </a:rPr>
              <a:t>Importar do Eclipse etc.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11" name="Shape 111"/>
          <p:cNvCxnSpPr/>
          <p:nvPr/>
        </p:nvCxnSpPr>
        <p:spPr>
          <a:xfrm flipH="1">
            <a:off x="5677250" y="1987425"/>
            <a:ext cx="1764600" cy="89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2" name="Shape 112"/>
          <p:cNvCxnSpPr/>
          <p:nvPr/>
        </p:nvCxnSpPr>
        <p:spPr>
          <a:xfrm flipH="1">
            <a:off x="5996225" y="3003450"/>
            <a:ext cx="1276200" cy="12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6051400" y="3760975"/>
            <a:ext cx="1256700" cy="6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x="71300" y="2485125"/>
            <a:ext cx="1167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Projetos Recentes</a:t>
            </a:r>
            <a:endParaRPr b="1" sz="18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15" name="Shape 115"/>
          <p:cNvCxnSpPr/>
          <p:nvPr/>
        </p:nvCxnSpPr>
        <p:spPr>
          <a:xfrm flipH="1" rot="10800000">
            <a:off x="485700" y="2156750"/>
            <a:ext cx="646200" cy="276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