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9"/>
  </p:notesMasterIdLst>
  <p:handoutMasterIdLst>
    <p:handoutMasterId r:id="rId50"/>
  </p:handoutMasterIdLst>
  <p:sldIdLst>
    <p:sldId id="258" r:id="rId2"/>
    <p:sldId id="376" r:id="rId3"/>
    <p:sldId id="439" r:id="rId4"/>
    <p:sldId id="380" r:id="rId5"/>
    <p:sldId id="441" r:id="rId6"/>
    <p:sldId id="440" r:id="rId7"/>
    <p:sldId id="443" r:id="rId8"/>
    <p:sldId id="442" r:id="rId9"/>
    <p:sldId id="445" r:id="rId10"/>
    <p:sldId id="444" r:id="rId11"/>
    <p:sldId id="447" r:id="rId12"/>
    <p:sldId id="446" r:id="rId13"/>
    <p:sldId id="448" r:id="rId14"/>
    <p:sldId id="399" r:id="rId15"/>
    <p:sldId id="450" r:id="rId16"/>
    <p:sldId id="449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462" r:id="rId29"/>
    <p:sldId id="464" r:id="rId30"/>
    <p:sldId id="463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75" r:id="rId42"/>
    <p:sldId id="476" r:id="rId43"/>
    <p:sldId id="477" r:id="rId44"/>
    <p:sldId id="478" r:id="rId45"/>
    <p:sldId id="480" r:id="rId46"/>
    <p:sldId id="479" r:id="rId47"/>
    <p:sldId id="31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77" d="100"/>
          <a:sy n="77" d="100"/>
        </p:scale>
        <p:origin x="816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B63A-D293-4F1C-86E3-70F3C27EAFBC}" type="datetimeFigureOut">
              <a:rPr lang="en-PH" smtClean="0"/>
              <a:t>22 Nov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93D-B13A-40C0-9293-F08970066B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34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CPE28 – PROGRAMMING FOR DATA SCIENCE (MIDTERM SAMPLE QUESTIONS)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93175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MIDTERM </a:t>
            </a:r>
          </a:p>
          <a:p>
            <a:pPr algn="ctr"/>
            <a:r>
              <a:rPr lang="en-US" sz="4800" b="1" dirty="0"/>
              <a:t>SAMPLE QUESTIONS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Engr. 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194332"/>
              </p:ext>
            </p:extLst>
          </p:nvPr>
        </p:nvGraphicFramePr>
        <p:xfrm>
          <a:off x="1271753" y="4330261"/>
          <a:ext cx="9616964" cy="1200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4. What is the lift of {B} </a:t>
                      </a: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 {D}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1.11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1.22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1.50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9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101611"/>
              </p:ext>
            </p:extLst>
          </p:nvPr>
        </p:nvGraphicFramePr>
        <p:xfrm>
          <a:off x="1271753" y="4330261"/>
          <a:ext cx="9616964" cy="1200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5. What is the lift of {B, C} </a:t>
                      </a: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 {D}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1.11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1.22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2.22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11.1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760541"/>
              </p:ext>
            </p:extLst>
          </p:nvPr>
        </p:nvGraphicFramePr>
        <p:xfrm>
          <a:off x="1271753" y="4330261"/>
          <a:ext cx="9616964" cy="1200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5. What is the lift of {B, C} </a:t>
                      </a: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 {D}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1.11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1.22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2.22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11.1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16816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6. What is the key principle of the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 algorithm?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Use of neural network to find patterns in data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Randomly generating item sets and evaluating their support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“downward closure” property, where subsets of a frequent itemset are also frequent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Using decision trees to classify transactions.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24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29813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6. What is the key principle of the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 algorithm?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Use of neural network to find patterns in data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Randomly generating item sets and evaluating their support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“downward closure” property, where subsets of a frequent itemset are also frequent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Using decision trees to classify transactions.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60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747263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7. What is the support in the context of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The percentage of transactions that contain at least one item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fraction of transactions that contain a specific item or itemset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likelihood of an item appearing in a rule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confidence level of an association rule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83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71598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7. What is the support in the context of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The percentage of transactions that contain at least one item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fraction of transactions that contain a specific item or itemset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likelihood of an item appearing in a rule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confidence level of an association rule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73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842040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8. Which parameter is used to reduce the search space in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Lift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Confidence threshold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Support threshold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Correlation coefficient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69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56803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8. Which parameter is used to reduce the search space in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Lift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Confidence threshold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Support threshold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Correlation coefficient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6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169323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9. What does “lift” measure in association rule mining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The probability of an itemset occurring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ratio of support to confidence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The strength of an association compared to random chance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frequency of the antecedent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9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7159" y="1781531"/>
            <a:ext cx="98902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Based on the following Transactions answer the following: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82622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6418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9. What does “lift” measure in association rule mining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The probability of an itemset occurring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ratio of support to confidence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The strength of an association compared to random chance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frequency of the antecedent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87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18490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10. Why is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 more efficient than a brute-force approach?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processes the entire dataset in one pass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It only evaluates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that have a high confidence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It evaluates the lift values for all rules in advance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It uses the downward closure property to prune the search space.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7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51983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10. Why is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 more efficient than a brute-force approach?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processes the entire dataset in one pass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It only evaluates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that have a high confidence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It evaluates the lift values for all rules in advance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It uses the downward closure property to prune the search space.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7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2153704"/>
            <a:ext cx="107492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Given the following transactions construct the Final FP-Tree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049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680011"/>
            <a:ext cx="10749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Transactions</a:t>
            </a:r>
          </a:p>
          <a:p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{A, B, C, D}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{A, C, D}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{B, D}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{A, D}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{B, C}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680011"/>
            <a:ext cx="107492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Transactions (Sorted)</a:t>
            </a:r>
          </a:p>
          <a:p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{D, A, B, C}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{D, A, C}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{D, B}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{D, A}</a:t>
            </a:r>
          </a:p>
          <a:p>
            <a:r>
              <a:rPr lang="en-US" sz="4000" b="1" dirty="0">
                <a:latin typeface="Arial" pitchFamily="34" charset="0"/>
                <a:cs typeface="Arial" pitchFamily="34" charset="0"/>
              </a:rPr>
              <a:t>{B, C}</a:t>
            </a: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59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348693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Final FP-Tree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89783-B8EF-4912-8E3F-23F4A6A631F1}"/>
              </a:ext>
            </a:extLst>
          </p:cNvPr>
          <p:cNvSpPr/>
          <p:nvPr/>
        </p:nvSpPr>
        <p:spPr>
          <a:xfrm>
            <a:off x="5725176" y="166763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2F018-C044-4FD3-9E24-2008022838F6}"/>
              </a:ext>
            </a:extLst>
          </p:cNvPr>
          <p:cNvSpPr/>
          <p:nvPr/>
        </p:nvSpPr>
        <p:spPr>
          <a:xfrm>
            <a:off x="4896551" y="244555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F3868-B9F2-4049-8E54-6113513B19EB}"/>
              </a:ext>
            </a:extLst>
          </p:cNvPr>
          <p:cNvSpPr/>
          <p:nvPr/>
        </p:nvSpPr>
        <p:spPr>
          <a:xfrm>
            <a:off x="4296584" y="344956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2BC0C-2A57-409C-83C5-495CDDD6B91D}"/>
              </a:ext>
            </a:extLst>
          </p:cNvPr>
          <p:cNvSpPr/>
          <p:nvPr/>
        </p:nvSpPr>
        <p:spPr>
          <a:xfrm>
            <a:off x="3600469" y="430789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695D2-6A42-40D3-B978-92601993FB6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520087" y="230066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87153-D46C-42C2-8E7C-F1085C5A763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790844" y="306909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BB54B-1FAA-4206-B748-D9E8EACD2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4233505" y="4082598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F3F4F9-97EF-40D5-BB45-3D854DFB95CB}"/>
              </a:ext>
            </a:extLst>
          </p:cNvPr>
          <p:cNvSpPr/>
          <p:nvPr/>
        </p:nvSpPr>
        <p:spPr>
          <a:xfrm>
            <a:off x="5682659" y="319894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59083-78DB-486E-B873-0FB231BE585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5520087" y="3069094"/>
            <a:ext cx="271184" cy="23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994E96-8C34-4F11-875A-E77836E96E12}"/>
              </a:ext>
            </a:extLst>
          </p:cNvPr>
          <p:cNvSpPr/>
          <p:nvPr/>
        </p:nvSpPr>
        <p:spPr>
          <a:xfrm>
            <a:off x="6633197" y="251768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DDAC7-7FE6-43F0-98B9-BD26518E1E5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375679" y="2290052"/>
            <a:ext cx="366130" cy="33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4CDBFE-3EE0-40B3-8236-9FFA291BEFAA}"/>
              </a:ext>
            </a:extLst>
          </p:cNvPr>
          <p:cNvSpPr/>
          <p:nvPr/>
        </p:nvSpPr>
        <p:spPr>
          <a:xfrm>
            <a:off x="8119097" y="1716524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8FDAA-E006-4C04-8132-9A249789A1E7}"/>
              </a:ext>
            </a:extLst>
          </p:cNvPr>
          <p:cNvSpPr/>
          <p:nvPr/>
        </p:nvSpPr>
        <p:spPr>
          <a:xfrm>
            <a:off x="8119097" y="2828116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2EA5D-694B-44E3-A2BB-D59E3194AE5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8489921" y="2458172"/>
            <a:ext cx="0" cy="3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75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348693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Final FP-Tree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89783-B8EF-4912-8E3F-23F4A6A631F1}"/>
              </a:ext>
            </a:extLst>
          </p:cNvPr>
          <p:cNvSpPr/>
          <p:nvPr/>
        </p:nvSpPr>
        <p:spPr>
          <a:xfrm>
            <a:off x="2584410" y="176702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2F018-C044-4FD3-9E24-2008022838F6}"/>
              </a:ext>
            </a:extLst>
          </p:cNvPr>
          <p:cNvSpPr/>
          <p:nvPr/>
        </p:nvSpPr>
        <p:spPr>
          <a:xfrm>
            <a:off x="1755785" y="254494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F3868-B9F2-4049-8E54-6113513B19EB}"/>
              </a:ext>
            </a:extLst>
          </p:cNvPr>
          <p:cNvSpPr/>
          <p:nvPr/>
        </p:nvSpPr>
        <p:spPr>
          <a:xfrm>
            <a:off x="1155818" y="3548953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2BC0C-2A57-409C-83C5-495CDDD6B91D}"/>
              </a:ext>
            </a:extLst>
          </p:cNvPr>
          <p:cNvSpPr/>
          <p:nvPr/>
        </p:nvSpPr>
        <p:spPr>
          <a:xfrm>
            <a:off x="459703" y="440728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695D2-6A42-40D3-B978-92601993FB6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79321" y="2400059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87153-D46C-42C2-8E7C-F1085C5A763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50078" y="3168485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BB54B-1FAA-4206-B748-D9E8EACD2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092739" y="4181989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F3F4F9-97EF-40D5-BB45-3D854DFB95CB}"/>
              </a:ext>
            </a:extLst>
          </p:cNvPr>
          <p:cNvSpPr/>
          <p:nvPr/>
        </p:nvSpPr>
        <p:spPr>
          <a:xfrm>
            <a:off x="2541893" y="329833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59083-78DB-486E-B873-0FB231BE585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2379321" y="3168485"/>
            <a:ext cx="271184" cy="23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994E96-8C34-4F11-875A-E77836E96E12}"/>
              </a:ext>
            </a:extLst>
          </p:cNvPr>
          <p:cNvSpPr/>
          <p:nvPr/>
        </p:nvSpPr>
        <p:spPr>
          <a:xfrm>
            <a:off x="3492431" y="261707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DDAC7-7FE6-43F0-98B9-BD26518E1E5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34913" y="2389443"/>
            <a:ext cx="366130" cy="33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4CDBFE-3EE0-40B3-8236-9FFA291BEFAA}"/>
              </a:ext>
            </a:extLst>
          </p:cNvPr>
          <p:cNvSpPr/>
          <p:nvPr/>
        </p:nvSpPr>
        <p:spPr>
          <a:xfrm>
            <a:off x="3492431" y="38111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8FDAA-E006-4C04-8132-9A249789A1E7}"/>
              </a:ext>
            </a:extLst>
          </p:cNvPr>
          <p:cNvSpPr/>
          <p:nvPr/>
        </p:nvSpPr>
        <p:spPr>
          <a:xfrm>
            <a:off x="3492431" y="4922757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2EA5D-694B-44E3-A2BB-D59E3194AE5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3863255" y="4552813"/>
            <a:ext cx="0" cy="3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81B168F-9665-43E4-B540-F67F2828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78214"/>
              </p:ext>
            </p:extLst>
          </p:nvPr>
        </p:nvGraphicFramePr>
        <p:xfrm>
          <a:off x="4777383" y="1258956"/>
          <a:ext cx="715762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1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357881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11. What is the correct frequent pattern for C?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{D, A, B} (S = 2)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{D, A, B} (S = 1}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{B} (S = 1}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{A, B} (S = 2}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76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348693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Final FP-Tree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89783-B8EF-4912-8E3F-23F4A6A631F1}"/>
              </a:ext>
            </a:extLst>
          </p:cNvPr>
          <p:cNvSpPr/>
          <p:nvPr/>
        </p:nvSpPr>
        <p:spPr>
          <a:xfrm>
            <a:off x="2584410" y="176702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2F018-C044-4FD3-9E24-2008022838F6}"/>
              </a:ext>
            </a:extLst>
          </p:cNvPr>
          <p:cNvSpPr/>
          <p:nvPr/>
        </p:nvSpPr>
        <p:spPr>
          <a:xfrm>
            <a:off x="1755785" y="254494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F3868-B9F2-4049-8E54-6113513B19EB}"/>
              </a:ext>
            </a:extLst>
          </p:cNvPr>
          <p:cNvSpPr/>
          <p:nvPr/>
        </p:nvSpPr>
        <p:spPr>
          <a:xfrm>
            <a:off x="1155818" y="3548953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2BC0C-2A57-409C-83C5-495CDDD6B91D}"/>
              </a:ext>
            </a:extLst>
          </p:cNvPr>
          <p:cNvSpPr/>
          <p:nvPr/>
        </p:nvSpPr>
        <p:spPr>
          <a:xfrm>
            <a:off x="459703" y="440728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695D2-6A42-40D3-B978-92601993FB6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79321" y="2400059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87153-D46C-42C2-8E7C-F1085C5A763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50078" y="3168485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BB54B-1FAA-4206-B748-D9E8EACD2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092739" y="4181989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F3F4F9-97EF-40D5-BB45-3D854DFB95CB}"/>
              </a:ext>
            </a:extLst>
          </p:cNvPr>
          <p:cNvSpPr/>
          <p:nvPr/>
        </p:nvSpPr>
        <p:spPr>
          <a:xfrm>
            <a:off x="2541893" y="329833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59083-78DB-486E-B873-0FB231BE585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2379321" y="3168485"/>
            <a:ext cx="271184" cy="23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994E96-8C34-4F11-875A-E77836E96E12}"/>
              </a:ext>
            </a:extLst>
          </p:cNvPr>
          <p:cNvSpPr/>
          <p:nvPr/>
        </p:nvSpPr>
        <p:spPr>
          <a:xfrm>
            <a:off x="3492431" y="261707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DDAC7-7FE6-43F0-98B9-BD26518E1E5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34913" y="2389443"/>
            <a:ext cx="366130" cy="33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4CDBFE-3EE0-40B3-8236-9FFA291BEFAA}"/>
              </a:ext>
            </a:extLst>
          </p:cNvPr>
          <p:cNvSpPr/>
          <p:nvPr/>
        </p:nvSpPr>
        <p:spPr>
          <a:xfrm>
            <a:off x="3492431" y="38111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8FDAA-E006-4C04-8132-9A249789A1E7}"/>
              </a:ext>
            </a:extLst>
          </p:cNvPr>
          <p:cNvSpPr/>
          <p:nvPr/>
        </p:nvSpPr>
        <p:spPr>
          <a:xfrm>
            <a:off x="3492431" y="4922757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2EA5D-694B-44E3-A2BB-D59E3194AE5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3863255" y="4552813"/>
            <a:ext cx="0" cy="3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81B168F-9665-43E4-B540-F67F2828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509092"/>
              </p:ext>
            </p:extLst>
          </p:nvPr>
        </p:nvGraphicFramePr>
        <p:xfrm>
          <a:off x="4777383" y="1258956"/>
          <a:ext cx="715762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1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357881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11. What is the correct frequent pattern for C?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{D, A, B} (S = 2)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{D, A, B} (S = 1}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{B} (S = 1}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{A, B} (S = 2}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66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348693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Final FP-Tree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89783-B8EF-4912-8E3F-23F4A6A631F1}"/>
              </a:ext>
            </a:extLst>
          </p:cNvPr>
          <p:cNvSpPr/>
          <p:nvPr/>
        </p:nvSpPr>
        <p:spPr>
          <a:xfrm>
            <a:off x="2584410" y="176702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2F018-C044-4FD3-9E24-2008022838F6}"/>
              </a:ext>
            </a:extLst>
          </p:cNvPr>
          <p:cNvSpPr/>
          <p:nvPr/>
        </p:nvSpPr>
        <p:spPr>
          <a:xfrm>
            <a:off x="1755785" y="254494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F3868-B9F2-4049-8E54-6113513B19EB}"/>
              </a:ext>
            </a:extLst>
          </p:cNvPr>
          <p:cNvSpPr/>
          <p:nvPr/>
        </p:nvSpPr>
        <p:spPr>
          <a:xfrm>
            <a:off x="1155818" y="3548953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2BC0C-2A57-409C-83C5-495CDDD6B91D}"/>
              </a:ext>
            </a:extLst>
          </p:cNvPr>
          <p:cNvSpPr/>
          <p:nvPr/>
        </p:nvSpPr>
        <p:spPr>
          <a:xfrm>
            <a:off x="459703" y="440728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695D2-6A42-40D3-B978-92601993FB6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79321" y="2400059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87153-D46C-42C2-8E7C-F1085C5A763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50078" y="3168485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BB54B-1FAA-4206-B748-D9E8EACD2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092739" y="4181989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F3F4F9-97EF-40D5-BB45-3D854DFB95CB}"/>
              </a:ext>
            </a:extLst>
          </p:cNvPr>
          <p:cNvSpPr/>
          <p:nvPr/>
        </p:nvSpPr>
        <p:spPr>
          <a:xfrm>
            <a:off x="2541893" y="329833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59083-78DB-486E-B873-0FB231BE585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2379321" y="3168485"/>
            <a:ext cx="271184" cy="23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994E96-8C34-4F11-875A-E77836E96E12}"/>
              </a:ext>
            </a:extLst>
          </p:cNvPr>
          <p:cNvSpPr/>
          <p:nvPr/>
        </p:nvSpPr>
        <p:spPr>
          <a:xfrm>
            <a:off x="3492431" y="261707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DDAC7-7FE6-43F0-98B9-BD26518E1E5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34913" y="2389443"/>
            <a:ext cx="366130" cy="33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4CDBFE-3EE0-40B3-8236-9FFA291BEFAA}"/>
              </a:ext>
            </a:extLst>
          </p:cNvPr>
          <p:cNvSpPr/>
          <p:nvPr/>
        </p:nvSpPr>
        <p:spPr>
          <a:xfrm>
            <a:off x="3492431" y="38111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8FDAA-E006-4C04-8132-9A249789A1E7}"/>
              </a:ext>
            </a:extLst>
          </p:cNvPr>
          <p:cNvSpPr/>
          <p:nvPr/>
        </p:nvSpPr>
        <p:spPr>
          <a:xfrm>
            <a:off x="3492431" y="4922757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2EA5D-694B-44E3-A2BB-D59E3194AE5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3863255" y="4552813"/>
            <a:ext cx="0" cy="3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81B168F-9665-43E4-B540-F67F2828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70516"/>
              </p:ext>
            </p:extLst>
          </p:nvPr>
        </p:nvGraphicFramePr>
        <p:xfrm>
          <a:off x="4777383" y="1258956"/>
          <a:ext cx="715762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1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357881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12. What is the correct frequent pattern for B?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{B} (S = 2)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{D} (S = 1}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{D, A} (S = 3}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{D, A} (S = 4}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69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1358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1. What is the support of C?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0.6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0.8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0.7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0.9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8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48E1C6-94D0-4AB5-9007-0DF2871395BA}"/>
              </a:ext>
            </a:extLst>
          </p:cNvPr>
          <p:cNvSpPr txBox="1"/>
          <p:nvPr/>
        </p:nvSpPr>
        <p:spPr>
          <a:xfrm>
            <a:off x="552688" y="348693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Final FP-Tree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FA89783-B8EF-4912-8E3F-23F4A6A631F1}"/>
              </a:ext>
            </a:extLst>
          </p:cNvPr>
          <p:cNvSpPr/>
          <p:nvPr/>
        </p:nvSpPr>
        <p:spPr>
          <a:xfrm>
            <a:off x="2584410" y="176702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F2F018-C044-4FD3-9E24-2008022838F6}"/>
              </a:ext>
            </a:extLst>
          </p:cNvPr>
          <p:cNvSpPr/>
          <p:nvPr/>
        </p:nvSpPr>
        <p:spPr>
          <a:xfrm>
            <a:off x="1755785" y="254494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BF3868-B9F2-4049-8E54-6113513B19EB}"/>
              </a:ext>
            </a:extLst>
          </p:cNvPr>
          <p:cNvSpPr/>
          <p:nvPr/>
        </p:nvSpPr>
        <p:spPr>
          <a:xfrm>
            <a:off x="1155818" y="3548953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2BC0C-2A57-409C-83C5-495CDDD6B91D}"/>
              </a:ext>
            </a:extLst>
          </p:cNvPr>
          <p:cNvSpPr/>
          <p:nvPr/>
        </p:nvSpPr>
        <p:spPr>
          <a:xfrm>
            <a:off x="459703" y="440728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2695D2-6A42-40D3-B978-92601993FB6B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2379321" y="2400059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A87153-D46C-42C2-8E7C-F1085C5A7631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1650078" y="3168485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8BB54B-1FAA-4206-B748-D9E8EACD2A84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1092739" y="4181989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5F3F4F9-97EF-40D5-BB45-3D854DFB95CB}"/>
              </a:ext>
            </a:extLst>
          </p:cNvPr>
          <p:cNvSpPr/>
          <p:nvPr/>
        </p:nvSpPr>
        <p:spPr>
          <a:xfrm>
            <a:off x="2541893" y="329833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959083-78DB-486E-B873-0FB231BE5855}"/>
              </a:ext>
            </a:extLst>
          </p:cNvPr>
          <p:cNvCxnSpPr>
            <a:cxnSpLocks/>
            <a:stCxn id="11" idx="1"/>
            <a:endCxn id="5" idx="5"/>
          </p:cNvCxnSpPr>
          <p:nvPr/>
        </p:nvCxnSpPr>
        <p:spPr>
          <a:xfrm flipH="1" flipV="1">
            <a:off x="2379321" y="3168485"/>
            <a:ext cx="271184" cy="2384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4994E96-8C34-4F11-875A-E77836E96E12}"/>
              </a:ext>
            </a:extLst>
          </p:cNvPr>
          <p:cNvSpPr/>
          <p:nvPr/>
        </p:nvSpPr>
        <p:spPr>
          <a:xfrm>
            <a:off x="3492431" y="261707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EDDAC7-7FE6-43F0-98B9-BD26518E1E5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234913" y="2389443"/>
            <a:ext cx="366130" cy="336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94CDBFE-3EE0-40B3-8236-9FFA291BEFAA}"/>
              </a:ext>
            </a:extLst>
          </p:cNvPr>
          <p:cNvSpPr/>
          <p:nvPr/>
        </p:nvSpPr>
        <p:spPr>
          <a:xfrm>
            <a:off x="3492431" y="38111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8FDAA-E006-4C04-8132-9A249789A1E7}"/>
              </a:ext>
            </a:extLst>
          </p:cNvPr>
          <p:cNvSpPr/>
          <p:nvPr/>
        </p:nvSpPr>
        <p:spPr>
          <a:xfrm>
            <a:off x="3492431" y="4922757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62EA5D-694B-44E3-A2BB-D59E3194AE53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3863255" y="4552813"/>
            <a:ext cx="0" cy="3699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81B168F-9665-43E4-B540-F67F2828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057900"/>
              </p:ext>
            </p:extLst>
          </p:nvPr>
        </p:nvGraphicFramePr>
        <p:xfrm>
          <a:off x="4777383" y="1258956"/>
          <a:ext cx="715762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881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357881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12. What is the correct frequent pattern for B?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{B} (S = 2)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{D} (S = 1}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{D, A} (S = 3}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{D, A} (S = 4}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7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076573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13. What does FP in FP-Growth stand for?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Frequent Pattern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Frequent Prediction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Fast Processing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Forward Propagation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5659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200295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13. What does FP in FP-Growth stand for?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Frequent Pattern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Frequent Prediction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Fast Processing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Forward Propagation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28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39779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14. How does FP-Growth differ from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FP-Growth generates candidate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, while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 does not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FP-Growth requires more iterations than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FP-Growth uses a tree structure to store data, whereas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 uses a level-wise approach.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FP-Growth only works for single-item transactions.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46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771991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14. How does FP-Growth differ from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FP-Growth generates candidate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, while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 does not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FP-Growth requires more iterations than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FP-Growth uses a tree structure to store data, whereas </a:t>
                      </a:r>
                      <a:r>
                        <a:rPr lang="en-US" sz="3200" dirty="0" err="1"/>
                        <a:t>Apriori</a:t>
                      </a:r>
                      <a:r>
                        <a:rPr lang="en-US" sz="3200" dirty="0"/>
                        <a:t> uses a level-wise approach.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FP-Growth only works for single-item transactions.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971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64873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15. What is the main advantage of FP-Growth over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FP-Growth finds all possible association rules.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FP-Growth works on smaller datasets only.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FP-Growth avoids the expensive candidate generation process.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FP-Growth uses lift instead of support.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71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50761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15. What is the main advantage of FP-Growth over </a:t>
                      </a:r>
                      <a:r>
                        <a:rPr lang="en-US" sz="3200" b="1" dirty="0" err="1"/>
                        <a:t>Apriori</a:t>
                      </a:r>
                      <a:r>
                        <a:rPr lang="en-US" sz="3200" b="1" dirty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FP-Growth finds all possible association rules.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FP-Growth works on smaller datasets only.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FP-Growth avoids the expensive candidate generation process.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FP-Growth uses lift instead of support.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685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825689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16. In FP-Growth, what happens after constructing the FP-Tree?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Candidate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are generated for each branch of the tree.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tree is used to identify frequent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by recursively mining conditional patterns.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tree is pruned to retain only the top-k patterns.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Rules are directly extracted from the tree without further computation.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639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21245"/>
              </p:ext>
            </p:extLst>
          </p:nvPr>
        </p:nvGraphicFramePr>
        <p:xfrm>
          <a:off x="593818" y="1065894"/>
          <a:ext cx="10911642" cy="46374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16. In FP-Growth, what happens after constructing the FP-Tree?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Candidate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are generated for each branch of the tree.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The tree is used to identify frequent </a:t>
                      </a:r>
                      <a:r>
                        <a:rPr lang="en-US" sz="3200" dirty="0" err="1"/>
                        <a:t>itemsets</a:t>
                      </a:r>
                      <a:r>
                        <a:rPr lang="en-US" sz="3200" dirty="0"/>
                        <a:t> by recursively mining conditional patterns.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tree is pruned to retain only the top-k patterns.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Rules are directly extracted from the tree without further computation.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40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86287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17. What type of dataset is FP-Growth best suited for?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Datasets with very large transactions.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Datasets where frequent patterns are dense and repetitive.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Datasets with a high number of unique items.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Datasets with low transaction counts.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832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133655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1. What is the support of C?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0.6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0.8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0.7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0.9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20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919577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17. What type of dataset is FP-Growth best suited for?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Datasets with very large transactions.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Datasets where frequent patterns are dense and repetitive.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Datasets with a high number of unique items.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Datasets with low transaction counts.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48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86840"/>
              </p:ext>
            </p:extLst>
          </p:nvPr>
        </p:nvGraphicFramePr>
        <p:xfrm>
          <a:off x="593818" y="1065894"/>
          <a:ext cx="10911642" cy="414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18. What is a drawback of FP-Growth?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cannot handle datasets with more than 1,000 transactions.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It cannot find association rules with confidence values.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FP-Tree may require a large amount of memory for sparse datasets.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It generates candidates for every transaction.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0494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30329"/>
              </p:ext>
            </p:extLst>
          </p:nvPr>
        </p:nvGraphicFramePr>
        <p:xfrm>
          <a:off x="593818" y="1065894"/>
          <a:ext cx="10911642" cy="4149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18. What is a drawback of FP-Growth?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cannot handle datasets with more than 1,000 transactions.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It cannot find association rules with confidence values.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FP-Tree may require a large amount of memory for sparse datasets.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It generates candidates for every transaction.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274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628754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19. What is the main input parameter for FP-Growth?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PH" sz="3200" dirty="0"/>
                        <a:t>Confidence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Support threshold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Lift threshold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Depth of the FP-Tree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852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4191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19. What is the main input parameter for FP-Growth?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PH" sz="3200" dirty="0"/>
                        <a:t>Confidence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Support threshold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Lift threshold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Depth of the FP-Tree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746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33926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20. What does FP-Growth do with infrequent items during the tree construction phase?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Removes them before constructing the tree.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Keeps them in the tree but marks them as low priority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Groups them into a single node in the tree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Places them at the root of the tree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65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8361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/>
                        <a:t>20. What does FP-Growth do with infrequent items during the tree construction phase?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Removes them before constructing the tree.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Keeps them in the tree but marks them as low priority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Groups them into a single node in the tree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Places them at the root of the tree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16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Good Luck! 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11771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2. What is the support count of {C, 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3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4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6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230294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2. What is the support count of {C, 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3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2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4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4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78278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3. What is the support count of {B, E}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0.1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0.3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0.2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0.4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367294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3. What is the support count of {B, E}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0.1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0.3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0.2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0.4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9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01869"/>
              </p:ext>
            </p:extLst>
          </p:nvPr>
        </p:nvGraphicFramePr>
        <p:xfrm>
          <a:off x="1271753" y="4330261"/>
          <a:ext cx="9616964" cy="12007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4. What is the lift of {B} </a:t>
                      </a:r>
                      <a:r>
                        <a:rPr lang="en-US" sz="1800" b="1" dirty="0">
                          <a:sym typeface="Wingdings" panose="05000000000000000000" pitchFamily="2" charset="2"/>
                        </a:rPr>
                        <a:t> {D}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/>
                        <a:t>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1.11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 </a:t>
                      </a:r>
                      <a:r>
                        <a:rPr lang="en-US" sz="1800" baseline="0" dirty="0"/>
                        <a:t> 1.22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1.50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1C19414-8112-4DCB-A29E-511406C0D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6" t="3739" b="3575"/>
          <a:stretch/>
        </p:blipFill>
        <p:spPr>
          <a:xfrm>
            <a:off x="1271752" y="707923"/>
            <a:ext cx="3841021" cy="298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4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1422</TotalTime>
  <Words>1931</Words>
  <Application>Microsoft Office PowerPoint</Application>
  <PresentationFormat>Widescreen</PresentationFormat>
  <Paragraphs>269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299</cp:revision>
  <dcterms:created xsi:type="dcterms:W3CDTF">2018-09-30T06:22:05Z</dcterms:created>
  <dcterms:modified xsi:type="dcterms:W3CDTF">2024-11-22T04:36:19Z</dcterms:modified>
</cp:coreProperties>
</file>