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65"/>
  </p:notesMasterIdLst>
  <p:handoutMasterIdLst>
    <p:handoutMasterId r:id="rId66"/>
  </p:handoutMasterIdLst>
  <p:sldIdLst>
    <p:sldId id="258" r:id="rId2"/>
    <p:sldId id="334" r:id="rId3"/>
    <p:sldId id="335" r:id="rId4"/>
    <p:sldId id="363" r:id="rId5"/>
    <p:sldId id="365" r:id="rId6"/>
    <p:sldId id="364" r:id="rId7"/>
    <p:sldId id="366" r:id="rId8"/>
    <p:sldId id="367" r:id="rId9"/>
    <p:sldId id="368" r:id="rId10"/>
    <p:sldId id="369" r:id="rId11"/>
    <p:sldId id="370" r:id="rId12"/>
    <p:sldId id="371" r:id="rId13"/>
    <p:sldId id="372" r:id="rId14"/>
    <p:sldId id="374" r:id="rId15"/>
    <p:sldId id="436" r:id="rId16"/>
    <p:sldId id="375" r:id="rId17"/>
    <p:sldId id="376" r:id="rId18"/>
    <p:sldId id="378" r:id="rId19"/>
    <p:sldId id="377" r:id="rId20"/>
    <p:sldId id="379" r:id="rId21"/>
    <p:sldId id="380" r:id="rId22"/>
    <p:sldId id="425" r:id="rId23"/>
    <p:sldId id="382" r:id="rId24"/>
    <p:sldId id="383" r:id="rId25"/>
    <p:sldId id="431" r:id="rId26"/>
    <p:sldId id="426" r:id="rId27"/>
    <p:sldId id="432" r:id="rId28"/>
    <p:sldId id="427" r:id="rId29"/>
    <p:sldId id="433" r:id="rId30"/>
    <p:sldId id="428" r:id="rId31"/>
    <p:sldId id="434" r:id="rId32"/>
    <p:sldId id="429" r:id="rId33"/>
    <p:sldId id="435" r:id="rId34"/>
    <p:sldId id="437" r:id="rId35"/>
    <p:sldId id="438" r:id="rId36"/>
    <p:sldId id="439" r:id="rId37"/>
    <p:sldId id="453" r:id="rId38"/>
    <p:sldId id="440" r:id="rId39"/>
    <p:sldId id="441" r:id="rId40"/>
    <p:sldId id="442" r:id="rId41"/>
    <p:sldId id="443" r:id="rId42"/>
    <p:sldId id="444" r:id="rId43"/>
    <p:sldId id="445" r:id="rId44"/>
    <p:sldId id="446" r:id="rId45"/>
    <p:sldId id="447" r:id="rId46"/>
    <p:sldId id="448" r:id="rId47"/>
    <p:sldId id="449" r:id="rId48"/>
    <p:sldId id="450" r:id="rId49"/>
    <p:sldId id="451" r:id="rId50"/>
    <p:sldId id="452" r:id="rId51"/>
    <p:sldId id="454" r:id="rId52"/>
    <p:sldId id="455" r:id="rId53"/>
    <p:sldId id="456" r:id="rId54"/>
    <p:sldId id="457" r:id="rId55"/>
    <p:sldId id="458" r:id="rId56"/>
    <p:sldId id="459" r:id="rId57"/>
    <p:sldId id="460" r:id="rId58"/>
    <p:sldId id="461" r:id="rId59"/>
    <p:sldId id="462" r:id="rId60"/>
    <p:sldId id="463" r:id="rId61"/>
    <p:sldId id="464" r:id="rId62"/>
    <p:sldId id="465" r:id="rId63"/>
    <p:sldId id="314" r:id="rId6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36" autoAdjust="0"/>
    <p:restoredTop sz="94660"/>
  </p:normalViewPr>
  <p:slideViewPr>
    <p:cSldViewPr snapToGrid="0">
      <p:cViewPr>
        <p:scale>
          <a:sx n="70" d="100"/>
          <a:sy n="70" d="100"/>
        </p:scale>
        <p:origin x="490" y="41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-331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6B94FD-5702-4F25-9A4D-07294FF3292C}" type="datetimeFigureOut">
              <a:rPr lang="en-PH" smtClean="0"/>
              <a:t>3 Sep 2025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B5033A-92B8-453C-88B4-A91D8703A97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542015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65AC51-C568-4371-A28D-D14CF2BCF8BA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838477-70AC-4892-810E-E936ABB30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525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38477-70AC-4892-810E-E936ABB30F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279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4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000066" y="6347892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5000" y="6347893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501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057E4A9-8BC1-4D03-B0CD-00353C3D487D}"/>
              </a:ext>
            </a:extLst>
          </p:cNvPr>
          <p:cNvSpPr>
            <a:spLocks noGrp="1"/>
          </p:cNvSpPr>
          <p:nvPr userDrawn="1"/>
        </p:nvSpPr>
        <p:spPr>
          <a:xfrm>
            <a:off x="4038600" y="635159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3ICT 2021 - 29-30 September 2021    University of Bahrain</a:t>
            </a:r>
          </a:p>
        </p:txBody>
      </p:sp>
    </p:spTree>
    <p:extLst>
      <p:ext uri="{BB962C8B-B14F-4D97-AF65-F5344CB8AC3E}">
        <p14:creationId xmlns:p14="http://schemas.microsoft.com/office/powerpoint/2010/main" val="2384099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7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7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751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08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9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297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669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3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3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336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513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757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9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177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718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6146801"/>
            <a:ext cx="12192000" cy="7112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Rectangle 9"/>
          <p:cNvSpPr/>
          <p:nvPr userDrawn="1"/>
        </p:nvSpPr>
        <p:spPr>
          <a:xfrm>
            <a:off x="1" y="6354237"/>
            <a:ext cx="12192000" cy="368300"/>
          </a:xfrm>
          <a:prstGeom prst="rect">
            <a:avLst/>
          </a:prstGeom>
          <a:solidFill>
            <a:schemeClr val="tx2">
              <a:lumMod val="7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ASSOCIATION</a:t>
            </a:r>
            <a:r>
              <a:rPr lang="en-US" sz="1400" b="1" baseline="0" dirty="0"/>
              <a:t> RULE MINING - </a:t>
            </a:r>
            <a:r>
              <a:rPr lang="en-US" sz="1400" b="1" dirty="0"/>
              <a:t>FREQUENT PATTERN GROWTH</a:t>
            </a:r>
            <a:endParaRPr lang="en-PH" sz="1400" b="1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254977" y="385020"/>
            <a:ext cx="11720146" cy="313266"/>
          </a:xfrm>
          <a:prstGeom prst="rect">
            <a:avLst/>
          </a:prstGeom>
          <a:solidFill>
            <a:srgbClr val="C00000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B050"/>
                </a:solidFill>
                <a:latin typeface="Arial Black" pitchFamily="34" charset="0"/>
              </a:rPr>
              <a:t>Cognate/Professional Electives</a:t>
            </a:r>
            <a:endParaRPr lang="en-PH" sz="2000" b="1" dirty="0">
              <a:solidFill>
                <a:srgbClr val="0070C0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5794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9902" y="1875392"/>
            <a:ext cx="114521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/>
              <a:t>Frequent Pattern (FP) Growth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18029" y="4059278"/>
            <a:ext cx="55559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Renato R. </a:t>
            </a:r>
            <a:r>
              <a:rPr lang="en-US" sz="2000" b="1" dirty="0" err="1"/>
              <a:t>Maaliw</a:t>
            </a:r>
            <a:r>
              <a:rPr lang="en-US" sz="2000" b="1" dirty="0"/>
              <a:t> III, </a:t>
            </a:r>
            <a:r>
              <a:rPr lang="en-US" sz="2000" b="1" i="1" dirty="0"/>
              <a:t>DIT</a:t>
            </a:r>
          </a:p>
          <a:p>
            <a:pPr algn="ctr"/>
            <a:r>
              <a:rPr lang="en-US" sz="2000" i="1" dirty="0"/>
              <a:t>College of Engineering</a:t>
            </a:r>
          </a:p>
          <a:p>
            <a:pPr algn="ctr"/>
            <a:r>
              <a:rPr lang="en-US" sz="2000" i="1" dirty="0"/>
              <a:t>Southern Luzon State University</a:t>
            </a:r>
          </a:p>
          <a:p>
            <a:pPr algn="ctr"/>
            <a:r>
              <a:rPr lang="en-US" sz="2000" dirty="0" err="1"/>
              <a:t>Lucban</a:t>
            </a:r>
            <a:r>
              <a:rPr lang="en-US" sz="2000" dirty="0"/>
              <a:t>, Quezon, Philippines</a:t>
            </a:r>
            <a:endParaRPr lang="en-PH" sz="2000" dirty="0"/>
          </a:p>
        </p:txBody>
      </p:sp>
    </p:spTree>
    <p:extLst>
      <p:ext uri="{BB962C8B-B14F-4D97-AF65-F5344CB8AC3E}">
        <p14:creationId xmlns:p14="http://schemas.microsoft.com/office/powerpoint/2010/main" val="3906540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007202"/>
            <a:ext cx="10558668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D. Recursive Mining Process</a:t>
            </a:r>
          </a:p>
          <a:p>
            <a:endParaRPr lang="en-US" sz="1400" b="1" dirty="0"/>
          </a:p>
          <a:p>
            <a:pPr marL="514350" indent="-514350">
              <a:buAutoNum type="arabicPeriod"/>
            </a:pPr>
            <a:r>
              <a:rPr lang="en-US" sz="2800" dirty="0"/>
              <a:t>The FP-Growth algorithm mines the tree recursively by iterating over items in the header table.</a:t>
            </a:r>
          </a:p>
          <a:p>
            <a:pPr marL="514350" indent="-514350">
              <a:buAutoNum type="arabicPeriod"/>
            </a:pPr>
            <a:endParaRPr lang="en-US" sz="1400" dirty="0"/>
          </a:p>
          <a:p>
            <a:pPr marL="514350" indent="-514350">
              <a:buAutoNum type="arabicPeriod"/>
            </a:pPr>
            <a:r>
              <a:rPr lang="en-US" sz="2800" dirty="0"/>
              <a:t>By examining each item’s conditional tree, FP-Growth generates frequent </a:t>
            </a:r>
            <a:r>
              <a:rPr lang="en-US" sz="2800" dirty="0" err="1"/>
              <a:t>itemsets</a:t>
            </a:r>
            <a:r>
              <a:rPr lang="en-US" sz="2800" dirty="0"/>
              <a:t> without ever generating large candidate sets explicitly.</a:t>
            </a:r>
          </a:p>
        </p:txBody>
      </p:sp>
    </p:spTree>
    <p:extLst>
      <p:ext uri="{BB962C8B-B14F-4D97-AF65-F5344CB8AC3E}">
        <p14:creationId xmlns:p14="http://schemas.microsoft.com/office/powerpoint/2010/main" val="3900351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007202"/>
            <a:ext cx="10558668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Advantages of FP-Growth over </a:t>
            </a:r>
            <a:r>
              <a:rPr lang="en-US" sz="4000" b="1" dirty="0" err="1"/>
              <a:t>Apriori</a:t>
            </a:r>
            <a:endParaRPr lang="en-US" sz="4000" b="1" dirty="0"/>
          </a:p>
          <a:p>
            <a:endParaRPr lang="en-US" sz="1400" b="1" dirty="0"/>
          </a:p>
          <a:p>
            <a:pPr marL="514350" indent="-514350">
              <a:buAutoNum type="alphaLcPeriod"/>
            </a:pPr>
            <a:r>
              <a:rPr lang="en-US" sz="2800" dirty="0"/>
              <a:t>Avoids Candidate Generation</a:t>
            </a:r>
          </a:p>
          <a:p>
            <a:r>
              <a:rPr lang="en-US" sz="2800" dirty="0"/>
              <a:t>      - 	</a:t>
            </a:r>
            <a:r>
              <a:rPr lang="en-US" sz="2400" dirty="0"/>
              <a:t>unlike </a:t>
            </a:r>
            <a:r>
              <a:rPr lang="en-US" sz="2400" dirty="0" err="1"/>
              <a:t>Apriori</a:t>
            </a:r>
            <a:r>
              <a:rPr lang="en-US" sz="2400" dirty="0"/>
              <a:t>, which generates and tests candidate </a:t>
            </a:r>
            <a:r>
              <a:rPr lang="en-US" sz="2400" dirty="0" err="1"/>
              <a:t>itemsets</a:t>
            </a:r>
            <a:r>
              <a:rPr lang="en-US" sz="2400" dirty="0"/>
              <a:t> at each level (1-	itemset, 2-itemset, etc.). FP-Growth avoids this step altogether, significantly 	reduces the computational load for large data.</a:t>
            </a:r>
          </a:p>
        </p:txBody>
      </p:sp>
    </p:spTree>
    <p:extLst>
      <p:ext uri="{BB962C8B-B14F-4D97-AF65-F5344CB8AC3E}">
        <p14:creationId xmlns:p14="http://schemas.microsoft.com/office/powerpoint/2010/main" val="444308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007202"/>
            <a:ext cx="10558668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Advantages of FP-Growth over </a:t>
            </a:r>
            <a:r>
              <a:rPr lang="en-US" sz="4000" b="1" dirty="0" err="1"/>
              <a:t>Apriori</a:t>
            </a:r>
            <a:endParaRPr lang="en-US" sz="4000" b="1" dirty="0"/>
          </a:p>
          <a:p>
            <a:endParaRPr lang="en-US" sz="1400" b="1" dirty="0"/>
          </a:p>
          <a:p>
            <a:r>
              <a:rPr lang="en-US" sz="2800" dirty="0"/>
              <a:t>b.   Compact Representation of Data</a:t>
            </a:r>
          </a:p>
          <a:p>
            <a:r>
              <a:rPr lang="en-US" sz="2800" dirty="0"/>
              <a:t>      - 	</a:t>
            </a:r>
            <a:r>
              <a:rPr lang="en-US" sz="2400" dirty="0"/>
              <a:t>FP-Growth compresses the transaction database into an FP-Tree, allowing it 	to store the same data in a much smaller format. This is particularly helpful 	for dense datasets, where items frequently co-occur.</a:t>
            </a:r>
            <a:endParaRPr lang="en-US" sz="2800" dirty="0"/>
          </a:p>
          <a:p>
            <a:pPr marL="342900" indent="-342900">
              <a:buAutoNum type="alphaLcPeriod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345767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007202"/>
            <a:ext cx="10558668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Advantages of FP-Growth over </a:t>
            </a:r>
            <a:r>
              <a:rPr lang="en-US" sz="4000" b="1" dirty="0" err="1"/>
              <a:t>Apriori</a:t>
            </a:r>
            <a:endParaRPr lang="en-US" sz="4000" b="1" dirty="0"/>
          </a:p>
          <a:p>
            <a:endParaRPr lang="en-US" sz="1400" b="1" dirty="0"/>
          </a:p>
          <a:p>
            <a:r>
              <a:rPr lang="en-US" sz="2800" dirty="0"/>
              <a:t>c.   Recursive, Divide-and-Conquer Approach</a:t>
            </a:r>
          </a:p>
          <a:p>
            <a:r>
              <a:rPr lang="en-US" sz="2800" dirty="0"/>
              <a:t>      - 	</a:t>
            </a:r>
            <a:r>
              <a:rPr lang="en-US" sz="2400" dirty="0"/>
              <a:t>The divide-and-conquer strategy used by FP-Growth helps in breaking down 	complex problems into smaller, more manageable parts, improving speed 	and memory efficiency.</a:t>
            </a:r>
            <a:endParaRPr lang="en-US" sz="2800" dirty="0"/>
          </a:p>
          <a:p>
            <a:pPr marL="342900" indent="-342900">
              <a:buAutoNum type="alphaLcPeriod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837453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92BDE47-316D-427B-93C9-9DD0B86B81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1009691"/>
              </p:ext>
            </p:extLst>
          </p:nvPr>
        </p:nvGraphicFramePr>
        <p:xfrm>
          <a:off x="874581" y="1161030"/>
          <a:ext cx="10425081" cy="4384392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475027">
                  <a:extLst>
                    <a:ext uri="{9D8B030D-6E8A-4147-A177-3AD203B41FA5}">
                      <a16:colId xmlns:a16="http://schemas.microsoft.com/office/drawing/2014/main" val="181439252"/>
                    </a:ext>
                  </a:extLst>
                </a:gridCol>
                <a:gridCol w="3475027">
                  <a:extLst>
                    <a:ext uri="{9D8B030D-6E8A-4147-A177-3AD203B41FA5}">
                      <a16:colId xmlns:a16="http://schemas.microsoft.com/office/drawing/2014/main" val="906303518"/>
                    </a:ext>
                  </a:extLst>
                </a:gridCol>
                <a:gridCol w="3475027">
                  <a:extLst>
                    <a:ext uri="{9D8B030D-6E8A-4147-A177-3AD203B41FA5}">
                      <a16:colId xmlns:a16="http://schemas.microsoft.com/office/drawing/2014/main" val="1515334915"/>
                    </a:ext>
                  </a:extLst>
                </a:gridCol>
              </a:tblGrid>
              <a:tr h="362611">
                <a:tc>
                  <a:txBody>
                    <a:bodyPr/>
                    <a:lstStyle/>
                    <a:p>
                      <a:r>
                        <a:rPr lang="en-PH" sz="1800" b="1" dirty="0"/>
                        <a:t>Feature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r>
                        <a:rPr lang="en-PH" sz="1800" b="1" dirty="0"/>
                        <a:t>FP-Growth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r>
                        <a:rPr lang="en-PH" sz="1800" b="1" dirty="0" err="1"/>
                        <a:t>Apriori</a:t>
                      </a:r>
                      <a:endParaRPr lang="en-PH" sz="1800" b="1" dirty="0"/>
                    </a:p>
                  </a:txBody>
                  <a:tcPr marL="90653" marR="90653" marT="45326" marB="45326" anchor="ctr"/>
                </a:tc>
                <a:extLst>
                  <a:ext uri="{0D108BD9-81ED-4DB2-BD59-A6C34878D82A}">
                    <a16:rowId xmlns:a16="http://schemas.microsoft.com/office/drawing/2014/main" val="2954134539"/>
                  </a:ext>
                </a:extLst>
              </a:tr>
              <a:tr h="906529">
                <a:tc>
                  <a:txBody>
                    <a:bodyPr/>
                    <a:lstStyle/>
                    <a:p>
                      <a:r>
                        <a:rPr lang="en-PH" sz="1800" b="1" dirty="0"/>
                        <a:t>Methodology</a:t>
                      </a:r>
                    </a:p>
                  </a:txBody>
                  <a:tcPr marL="90653" marR="90653" marT="45326" marB="45326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Uses a compact FP-Tree to mine patterns without candidate generation.</a:t>
                      </a:r>
                    </a:p>
                  </a:txBody>
                  <a:tcPr marL="90653" marR="90653" marT="45326" marB="45326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Uses candidate generation with a join-and-prune approach.</a:t>
                      </a:r>
                    </a:p>
                  </a:txBody>
                  <a:tcPr marL="90653" marR="90653" marT="45326" marB="45326"/>
                </a:tc>
                <a:extLst>
                  <a:ext uri="{0D108BD9-81ED-4DB2-BD59-A6C34878D82A}">
                    <a16:rowId xmlns:a16="http://schemas.microsoft.com/office/drawing/2014/main" val="115539080"/>
                  </a:ext>
                </a:extLst>
              </a:tr>
              <a:tr h="634570">
                <a:tc>
                  <a:txBody>
                    <a:bodyPr/>
                    <a:lstStyle/>
                    <a:p>
                      <a:r>
                        <a:rPr lang="en-PH" sz="1800" b="1" dirty="0"/>
                        <a:t>Database Scans</a:t>
                      </a:r>
                    </a:p>
                  </a:txBody>
                  <a:tcPr marL="90653" marR="90653" marT="45326" marB="45326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Requires only two database scans.</a:t>
                      </a:r>
                    </a:p>
                  </a:txBody>
                  <a:tcPr marL="90653" marR="90653" marT="45326" marB="45326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Requires multiple scans (one for each k-itemset).</a:t>
                      </a:r>
                    </a:p>
                  </a:txBody>
                  <a:tcPr marL="90653" marR="90653" marT="45326" marB="45326"/>
                </a:tc>
                <a:extLst>
                  <a:ext uri="{0D108BD9-81ED-4DB2-BD59-A6C34878D82A}">
                    <a16:rowId xmlns:a16="http://schemas.microsoft.com/office/drawing/2014/main" val="529001585"/>
                  </a:ext>
                </a:extLst>
              </a:tr>
              <a:tr h="906529">
                <a:tc>
                  <a:txBody>
                    <a:bodyPr/>
                    <a:lstStyle/>
                    <a:p>
                      <a:r>
                        <a:rPr lang="en-PH" sz="1800" b="1"/>
                        <a:t>Efficiency</a:t>
                      </a:r>
                    </a:p>
                  </a:txBody>
                  <a:tcPr marL="90653" marR="90653" marT="45326" marB="45326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Faster, especially with dense data.</a:t>
                      </a:r>
                    </a:p>
                  </a:txBody>
                  <a:tcPr marL="90653" marR="90653" marT="45326" marB="45326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Slower due to candidate generation, especially with large datasets.</a:t>
                      </a:r>
                    </a:p>
                  </a:txBody>
                  <a:tcPr marL="90653" marR="90653" marT="45326" marB="45326"/>
                </a:tc>
                <a:extLst>
                  <a:ext uri="{0D108BD9-81ED-4DB2-BD59-A6C34878D82A}">
                    <a16:rowId xmlns:a16="http://schemas.microsoft.com/office/drawing/2014/main" val="3594714282"/>
                  </a:ext>
                </a:extLst>
              </a:tr>
              <a:tr h="634570">
                <a:tc>
                  <a:txBody>
                    <a:bodyPr/>
                    <a:lstStyle/>
                    <a:p>
                      <a:r>
                        <a:rPr lang="en-PH" sz="1800" b="1"/>
                        <a:t>Memory Usage</a:t>
                      </a:r>
                    </a:p>
                  </a:txBody>
                  <a:tcPr marL="90653" marR="90653" marT="45326" marB="45326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More memory-efficient, stores data compactly in a tree.</a:t>
                      </a:r>
                    </a:p>
                  </a:txBody>
                  <a:tcPr marL="90653" marR="90653" marT="45326" marB="45326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Memory-intensive due to candidate sets and multiple passes.</a:t>
                      </a:r>
                    </a:p>
                  </a:txBody>
                  <a:tcPr marL="90653" marR="90653" marT="45326" marB="45326"/>
                </a:tc>
                <a:extLst>
                  <a:ext uri="{0D108BD9-81ED-4DB2-BD59-A6C34878D82A}">
                    <a16:rowId xmlns:a16="http://schemas.microsoft.com/office/drawing/2014/main" val="995428735"/>
                  </a:ext>
                </a:extLst>
              </a:tr>
              <a:tr h="906529">
                <a:tc>
                  <a:txBody>
                    <a:bodyPr/>
                    <a:lstStyle/>
                    <a:p>
                      <a:r>
                        <a:rPr lang="en-PH" sz="1800" b="1" dirty="0"/>
                        <a:t>Best Use Cases</a:t>
                      </a:r>
                    </a:p>
                  </a:txBody>
                  <a:tcPr marL="90653" marR="90653" marT="45326" marB="45326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Works well for dense, large databases with many frequent patterns.</a:t>
                      </a:r>
                    </a:p>
                  </a:txBody>
                  <a:tcPr marL="90653" marR="90653" marT="45326" marB="45326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Suitable for small to medium-sized, sparse datasets.</a:t>
                      </a:r>
                    </a:p>
                  </a:txBody>
                  <a:tcPr marL="90653" marR="90653" marT="45326" marB="45326"/>
                </a:tc>
                <a:extLst>
                  <a:ext uri="{0D108BD9-81ED-4DB2-BD59-A6C34878D82A}">
                    <a16:rowId xmlns:a16="http://schemas.microsoft.com/office/drawing/2014/main" val="11311156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5835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007202"/>
            <a:ext cx="10558668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Real-Life Examples (Same with </a:t>
            </a:r>
            <a:r>
              <a:rPr lang="en-US" sz="4000" b="1" dirty="0" err="1"/>
              <a:t>Apriori</a:t>
            </a:r>
            <a:r>
              <a:rPr lang="en-US" sz="4000" b="1" dirty="0"/>
              <a:t>)</a:t>
            </a:r>
          </a:p>
          <a:p>
            <a:endParaRPr lang="en-US" sz="1400" b="1" dirty="0"/>
          </a:p>
          <a:p>
            <a:endParaRPr lang="en-US" sz="1400" b="1" dirty="0"/>
          </a:p>
          <a:p>
            <a:r>
              <a:rPr lang="en-US" b="1" dirty="0"/>
              <a:t>Retail/Convenience stores:</a:t>
            </a:r>
            <a:r>
              <a:rPr lang="en-US" dirty="0"/>
              <a:t> “If a basket has </a:t>
            </a:r>
            <a:r>
              <a:rPr lang="en-US" i="1" dirty="0"/>
              <a:t>diapers</a:t>
            </a:r>
            <a:r>
              <a:rPr lang="en-US" dirty="0"/>
              <a:t>, beer is 25% more likely than baseline.” → bundle/placement.</a:t>
            </a:r>
          </a:p>
          <a:p>
            <a:endParaRPr lang="en-US" b="1" dirty="0"/>
          </a:p>
          <a:p>
            <a:r>
              <a:rPr lang="en-US" b="1" dirty="0"/>
              <a:t>E-commerce:</a:t>
            </a:r>
            <a:r>
              <a:rPr lang="en-US" dirty="0"/>
              <a:t> “Users who buy </a:t>
            </a:r>
            <a:r>
              <a:rPr lang="en-US" i="1" dirty="0"/>
              <a:t>phone cases</a:t>
            </a:r>
            <a:r>
              <a:rPr lang="en-US" dirty="0"/>
              <a:t> also buy </a:t>
            </a:r>
            <a:r>
              <a:rPr lang="en-US" i="1" dirty="0"/>
              <a:t>screen protectors</a:t>
            </a:r>
            <a:r>
              <a:rPr lang="en-US" dirty="0"/>
              <a:t>.” → cross-sell suggestions.</a:t>
            </a:r>
          </a:p>
          <a:p>
            <a:endParaRPr lang="en-US" b="1" dirty="0"/>
          </a:p>
          <a:p>
            <a:r>
              <a:rPr lang="en-US" b="1" dirty="0"/>
              <a:t>Education (course design):</a:t>
            </a:r>
            <a:r>
              <a:rPr lang="en-US" dirty="0"/>
              <a:t> “Students taking </a:t>
            </a:r>
            <a:r>
              <a:rPr lang="en-US" i="1" dirty="0"/>
              <a:t>Calc II</a:t>
            </a:r>
            <a:r>
              <a:rPr lang="en-US" dirty="0"/>
              <a:t> and </a:t>
            </a:r>
            <a:r>
              <a:rPr lang="en-US" i="1" dirty="0"/>
              <a:t>Physics I</a:t>
            </a:r>
            <a:r>
              <a:rPr lang="en-US" dirty="0"/>
              <a:t> also take </a:t>
            </a:r>
            <a:r>
              <a:rPr lang="en-US" i="1" dirty="0"/>
              <a:t>Programming I</a:t>
            </a:r>
            <a:r>
              <a:rPr lang="en-US" dirty="0"/>
              <a:t>.” → schedule optimization, advising.</a:t>
            </a:r>
          </a:p>
          <a:p>
            <a:endParaRPr lang="en-US" b="1" dirty="0"/>
          </a:p>
          <a:p>
            <a:r>
              <a:rPr lang="en-US" b="1" dirty="0"/>
              <a:t>Healthcare:</a:t>
            </a:r>
            <a:r>
              <a:rPr lang="en-US" dirty="0"/>
              <a:t> “Patients with </a:t>
            </a:r>
            <a:r>
              <a:rPr lang="en-US" i="1" dirty="0"/>
              <a:t>hypertension</a:t>
            </a:r>
            <a:r>
              <a:rPr lang="en-US" dirty="0"/>
              <a:t> and </a:t>
            </a:r>
            <a:r>
              <a:rPr lang="en-US" i="1" dirty="0"/>
              <a:t>diabetes</a:t>
            </a:r>
            <a:r>
              <a:rPr lang="en-US" dirty="0"/>
              <a:t> often receive </a:t>
            </a:r>
            <a:r>
              <a:rPr lang="en-US" i="1" dirty="0"/>
              <a:t>ACE inhibitors</a:t>
            </a:r>
            <a:r>
              <a:rPr lang="en-US" dirty="0"/>
              <a:t>.” → order sets, care pathways.</a:t>
            </a:r>
          </a:p>
          <a:p>
            <a:endParaRPr lang="en-US" b="1" dirty="0"/>
          </a:p>
          <a:p>
            <a:r>
              <a:rPr lang="en-US" b="1" dirty="0"/>
              <a:t>Media playlists:</a:t>
            </a:r>
            <a:r>
              <a:rPr lang="en-US" dirty="0"/>
              <a:t> “Listeners of </a:t>
            </a:r>
            <a:r>
              <a:rPr lang="en-US" i="1" dirty="0"/>
              <a:t>Artist A</a:t>
            </a:r>
            <a:r>
              <a:rPr lang="en-US" dirty="0"/>
              <a:t> and </a:t>
            </a:r>
            <a:r>
              <a:rPr lang="en-US" i="1" dirty="0"/>
              <a:t>Genre B</a:t>
            </a:r>
            <a:r>
              <a:rPr lang="en-US" dirty="0"/>
              <a:t> also stream </a:t>
            </a:r>
            <a:r>
              <a:rPr lang="en-US" i="1" dirty="0"/>
              <a:t>Artist C</a:t>
            </a:r>
            <a:r>
              <a:rPr lang="en-US" dirty="0"/>
              <a:t>.” → recommendations.</a:t>
            </a:r>
            <a:endParaRPr lang="en-US" b="1" dirty="0"/>
          </a:p>
          <a:p>
            <a:pPr marL="342900" indent="-342900">
              <a:buAutoNum type="alphaLcPeriod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94818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838525"/>
            <a:ext cx="105586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1. Count Item Frequencies</a:t>
            </a: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5EC11D1B-B1E4-4656-9967-F8B4B4227E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177258"/>
              </p:ext>
            </p:extLst>
          </p:nvPr>
        </p:nvGraphicFramePr>
        <p:xfrm>
          <a:off x="762000" y="2053121"/>
          <a:ext cx="10515600" cy="21945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76537152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4682146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PH" b="1" dirty="0"/>
                        <a:t>Transaction 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b="1" dirty="0"/>
                        <a:t>Items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355049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PH" b="0" dirty="0"/>
                        <a:t>T1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{A, B, D, E}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18147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PH" b="0" dirty="0"/>
                        <a:t>T2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{B, C, E}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422231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PH" b="0" dirty="0"/>
                        <a:t>T3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{A, B, C, E}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833757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PH" b="0"/>
                        <a:t>T4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{B, C}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084978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PH" b="0" dirty="0"/>
                        <a:t>T5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{A, C, D}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3284257"/>
                  </a:ext>
                </a:extLst>
              </a:tr>
            </a:tbl>
          </a:graphicData>
        </a:graphic>
      </p:graphicFrame>
      <p:sp>
        <p:nvSpPr>
          <p:cNvPr id="25" name="Rectangle 15">
            <a:extLst>
              <a:ext uri="{FF2B5EF4-FFF2-40B4-BE49-F238E27FC236}">
                <a16:creationId xmlns:a16="http://schemas.microsoft.com/office/drawing/2014/main" id="{1D6AA419-6831-4164-BA48-6A64F8D311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730" y="1551553"/>
            <a:ext cx="1051560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Consider a database of five transactions with minimum support of 2: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50E3094-EF97-4726-A444-FDFC8EAD4410}"/>
              </a:ext>
            </a:extLst>
          </p:cNvPr>
          <p:cNvSpPr txBox="1"/>
          <p:nvPr/>
        </p:nvSpPr>
        <p:spPr>
          <a:xfrm>
            <a:off x="762000" y="4403986"/>
            <a:ext cx="10515600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FP-Tree Construction: </a:t>
            </a:r>
          </a:p>
          <a:p>
            <a:endParaRPr lang="en-US" sz="1050" b="1" dirty="0"/>
          </a:p>
          <a:p>
            <a:pPr marL="457200" indent="-457200">
              <a:buAutoNum type="arabicPeriod"/>
            </a:pPr>
            <a:r>
              <a:rPr lang="en-US" sz="2000" dirty="0"/>
              <a:t>Count frequencies</a:t>
            </a:r>
            <a:r>
              <a:rPr lang="en-US" sz="2000" b="1" dirty="0"/>
              <a:t>: </a:t>
            </a:r>
            <a:r>
              <a:rPr lang="en-US" sz="2000" i="1" dirty="0">
                <a:solidFill>
                  <a:srgbClr val="FF0000"/>
                </a:solidFill>
              </a:rPr>
              <a:t>{A: 3, B: 4, C: 4, D: 2, E: 3</a:t>
            </a:r>
            <a:r>
              <a:rPr lang="en-US" sz="2000" dirty="0">
                <a:solidFill>
                  <a:srgbClr val="FF0000"/>
                </a:solidFill>
              </a:rPr>
              <a:t>}</a:t>
            </a:r>
          </a:p>
          <a:p>
            <a:pPr marL="457200" indent="-457200">
              <a:buAutoNum type="arabicPeriod"/>
            </a:pPr>
            <a:r>
              <a:rPr lang="en-US" sz="2000" dirty="0"/>
              <a:t>Sort by frequency</a:t>
            </a:r>
          </a:p>
          <a:p>
            <a:pPr marL="457200" indent="-457200">
              <a:buAutoNum type="arabicPeriod"/>
            </a:pPr>
            <a:r>
              <a:rPr lang="en-US" sz="2000" dirty="0"/>
              <a:t>Insert each transaction into the FP-Tree following the sorted order  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8420945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838525"/>
            <a:ext cx="105586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2. Sort Items in Each Transactions</a:t>
            </a: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5EC11D1B-B1E4-4656-9967-F8B4B4227E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128919"/>
              </p:ext>
            </p:extLst>
          </p:nvPr>
        </p:nvGraphicFramePr>
        <p:xfrm>
          <a:off x="762000" y="2053121"/>
          <a:ext cx="10515600" cy="219456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76537152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4682146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PH" b="1" dirty="0"/>
                        <a:t>Transaction 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b="1" dirty="0"/>
                        <a:t>Items (Sorted by Frequency)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355049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PH" dirty="0"/>
                        <a:t>T1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{B, A, E, D}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18147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PH" dirty="0"/>
                        <a:t>T2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{B, C, E}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422231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PH" dirty="0"/>
                        <a:t>T3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{B, C,</a:t>
                      </a:r>
                      <a:r>
                        <a:rPr lang="en-PH" baseline="0" dirty="0"/>
                        <a:t> A</a:t>
                      </a:r>
                      <a:r>
                        <a:rPr lang="en-PH" dirty="0"/>
                        <a:t>, E}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833757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PH"/>
                        <a:t>T4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{B, C}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084978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PH" dirty="0"/>
                        <a:t>T5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{C, A, D}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3284257"/>
                  </a:ext>
                </a:extLst>
              </a:tr>
            </a:tbl>
          </a:graphicData>
        </a:graphic>
      </p:graphicFrame>
      <p:sp>
        <p:nvSpPr>
          <p:cNvPr id="25" name="Rectangle 15">
            <a:extLst>
              <a:ext uri="{FF2B5EF4-FFF2-40B4-BE49-F238E27FC236}">
                <a16:creationId xmlns:a16="http://schemas.microsoft.com/office/drawing/2014/main" id="{1D6AA419-6831-4164-BA48-6A64F8D311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730" y="1551553"/>
            <a:ext cx="1051560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Consider a database of five transactions with minimum support of 2: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50E3094-EF97-4726-A444-FDFC8EAD4410}"/>
              </a:ext>
            </a:extLst>
          </p:cNvPr>
          <p:cNvSpPr txBox="1"/>
          <p:nvPr/>
        </p:nvSpPr>
        <p:spPr>
          <a:xfrm>
            <a:off x="762000" y="4403986"/>
            <a:ext cx="1051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Count frequencies</a:t>
            </a:r>
            <a:r>
              <a:rPr lang="en-US" sz="2400" b="1" dirty="0"/>
              <a:t>: </a:t>
            </a:r>
            <a:r>
              <a:rPr lang="en-US" sz="2400" i="1" dirty="0">
                <a:solidFill>
                  <a:srgbClr val="FF0000"/>
                </a:solidFill>
              </a:rPr>
              <a:t>{A: 3, B: 4, C: 4, D: 2, E: 3</a:t>
            </a:r>
            <a:r>
              <a:rPr lang="en-US" sz="2400" dirty="0">
                <a:solidFill>
                  <a:srgbClr val="FF0000"/>
                </a:solidFill>
              </a:rPr>
              <a:t>} </a:t>
            </a:r>
            <a:r>
              <a:rPr lang="en-US" sz="2400" dirty="0"/>
              <a:t>(For reference only)</a:t>
            </a:r>
          </a:p>
        </p:txBody>
      </p:sp>
    </p:spTree>
    <p:extLst>
      <p:ext uri="{BB962C8B-B14F-4D97-AF65-F5344CB8AC3E}">
        <p14:creationId xmlns:p14="http://schemas.microsoft.com/office/powerpoint/2010/main" val="11155667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838525"/>
            <a:ext cx="105586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3. Insert Transactions into the FP-Tree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50E3094-EF97-4726-A444-FDFC8EAD4410}"/>
              </a:ext>
            </a:extLst>
          </p:cNvPr>
          <p:cNvSpPr txBox="1"/>
          <p:nvPr/>
        </p:nvSpPr>
        <p:spPr>
          <a:xfrm>
            <a:off x="669520" y="1599679"/>
            <a:ext cx="5600651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Transaction T1</a:t>
            </a:r>
            <a:r>
              <a:rPr lang="en-US" sz="2400" b="1" dirty="0"/>
              <a:t>: </a:t>
            </a:r>
            <a:r>
              <a:rPr lang="en-US" sz="2400" dirty="0"/>
              <a:t>({</a:t>
            </a:r>
            <a:r>
              <a:rPr lang="en-US" sz="2400" dirty="0">
                <a:solidFill>
                  <a:srgbClr val="FF0000"/>
                </a:solidFill>
              </a:rPr>
              <a:t>B, A, E, D</a:t>
            </a:r>
            <a:r>
              <a:rPr lang="en-US" sz="2400" dirty="0"/>
              <a:t>})</a:t>
            </a:r>
          </a:p>
          <a:p>
            <a:endParaRPr lang="en-US" sz="1000" dirty="0"/>
          </a:p>
          <a:p>
            <a:r>
              <a:rPr lang="en-US" sz="2400" dirty="0"/>
              <a:t>Insert path </a:t>
            </a:r>
            <a:r>
              <a:rPr lang="en-US" sz="2400" dirty="0">
                <a:solidFill>
                  <a:srgbClr val="FF0000"/>
                </a:solidFill>
              </a:rPr>
              <a:t>B </a:t>
            </a:r>
            <a:r>
              <a:rPr 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 A  E  D</a:t>
            </a:r>
          </a:p>
          <a:p>
            <a:r>
              <a:rPr lang="en-US" sz="2400" dirty="0">
                <a:sym typeface="Wingdings" panose="05000000000000000000" pitchFamily="2" charset="2"/>
              </a:rPr>
              <a:t>Set counters: B: 1, A: 1, E: 1, D: 1</a:t>
            </a:r>
            <a:endParaRPr lang="en-US" sz="2400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7698212" y="1898452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F465D5F-EE40-4CF1-B973-7087C70611E4}"/>
              </a:ext>
            </a:extLst>
          </p:cNvPr>
          <p:cNvSpPr/>
          <p:nvPr/>
        </p:nvSpPr>
        <p:spPr>
          <a:xfrm>
            <a:off x="6869587" y="2676377"/>
            <a:ext cx="730518" cy="7305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9C548D5-2D23-4238-82DF-921D2E3334F9}"/>
              </a:ext>
            </a:extLst>
          </p:cNvPr>
          <p:cNvSpPr/>
          <p:nvPr/>
        </p:nvSpPr>
        <p:spPr>
          <a:xfrm>
            <a:off x="6269620" y="3680381"/>
            <a:ext cx="741648" cy="7416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370CE05-94D0-4DB6-BE29-980F92475FAA}"/>
              </a:ext>
            </a:extLst>
          </p:cNvPr>
          <p:cNvSpPr/>
          <p:nvPr/>
        </p:nvSpPr>
        <p:spPr>
          <a:xfrm>
            <a:off x="5573505" y="4538710"/>
            <a:ext cx="741648" cy="7416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stCxn id="2" idx="3"/>
            <a:endCxn id="8" idx="7"/>
          </p:cNvCxnSpPr>
          <p:nvPr/>
        </p:nvCxnSpPr>
        <p:spPr>
          <a:xfrm flipH="1">
            <a:off x="7493123" y="2531487"/>
            <a:ext cx="313701" cy="2518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71F84C-43EB-4E83-B34F-C5EA539A58EC}"/>
              </a:ext>
            </a:extLst>
          </p:cNvPr>
          <p:cNvCxnSpPr>
            <a:cxnSpLocks/>
            <a:endCxn id="8" idx="3"/>
          </p:cNvCxnSpPr>
          <p:nvPr/>
        </p:nvCxnSpPr>
        <p:spPr>
          <a:xfrm flipV="1">
            <a:off x="6763880" y="3299913"/>
            <a:ext cx="212689" cy="3804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E9DF07-49B0-4931-B28A-3220297F1ADF}"/>
              </a:ext>
            </a:extLst>
          </p:cNvPr>
          <p:cNvCxnSpPr>
            <a:cxnSpLocks/>
            <a:stCxn id="10" idx="7"/>
            <a:endCxn id="9" idx="3"/>
          </p:cNvCxnSpPr>
          <p:nvPr/>
        </p:nvCxnSpPr>
        <p:spPr>
          <a:xfrm flipV="1">
            <a:off x="6206541" y="4313417"/>
            <a:ext cx="171691" cy="3339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55628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838525"/>
            <a:ext cx="105586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3. Insert Transactions into the FP-Tree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50E3094-EF97-4726-A444-FDFC8EAD4410}"/>
              </a:ext>
            </a:extLst>
          </p:cNvPr>
          <p:cNvSpPr txBox="1"/>
          <p:nvPr/>
        </p:nvSpPr>
        <p:spPr>
          <a:xfrm>
            <a:off x="683177" y="1601565"/>
            <a:ext cx="6252756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Transaction T2</a:t>
            </a:r>
            <a:r>
              <a:rPr lang="en-US" sz="2400" b="1" dirty="0"/>
              <a:t>: </a:t>
            </a:r>
            <a:r>
              <a:rPr lang="en-US" sz="2400" dirty="0"/>
              <a:t>({</a:t>
            </a:r>
            <a:r>
              <a:rPr lang="en-US" sz="2400" dirty="0">
                <a:solidFill>
                  <a:srgbClr val="FF0000"/>
                </a:solidFill>
              </a:rPr>
              <a:t>B, C, E</a:t>
            </a:r>
            <a:r>
              <a:rPr lang="en-US" sz="2400" dirty="0"/>
              <a:t>})</a:t>
            </a:r>
          </a:p>
          <a:p>
            <a:endParaRPr lang="en-US" sz="1000" dirty="0"/>
          </a:p>
          <a:p>
            <a:r>
              <a:rPr lang="en-US" sz="2400" dirty="0"/>
              <a:t>Insert path B </a:t>
            </a:r>
            <a:r>
              <a:rPr lang="en-US" sz="2400" dirty="0">
                <a:sym typeface="Wingdings" panose="05000000000000000000" pitchFamily="2" charset="2"/>
              </a:rPr>
              <a:t> C  E</a:t>
            </a:r>
          </a:p>
          <a:p>
            <a:r>
              <a:rPr lang="en-US" sz="2400" dirty="0">
                <a:sym typeface="Wingdings" panose="05000000000000000000" pitchFamily="2" charset="2"/>
              </a:rPr>
              <a:t>B exists already, so increment </a:t>
            </a:r>
            <a:r>
              <a:rPr 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B to 2</a:t>
            </a:r>
          </a:p>
          <a:p>
            <a:r>
              <a:rPr 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C </a:t>
            </a:r>
            <a:r>
              <a:rPr lang="en-US" sz="2400" dirty="0">
                <a:sym typeface="Wingdings" panose="05000000000000000000" pitchFamily="2" charset="2"/>
              </a:rPr>
              <a:t>and </a:t>
            </a:r>
            <a:r>
              <a:rPr 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E</a:t>
            </a:r>
            <a:r>
              <a:rPr lang="en-US" sz="2400" dirty="0">
                <a:sym typeface="Wingdings" panose="05000000000000000000" pitchFamily="2" charset="2"/>
              </a:rPr>
              <a:t> are new in this branch, add </a:t>
            </a:r>
            <a:r>
              <a:rPr 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C: 1 </a:t>
            </a:r>
            <a:r>
              <a:rPr lang="en-US" sz="2400" dirty="0">
                <a:sym typeface="Wingdings" panose="05000000000000000000" pitchFamily="2" charset="2"/>
              </a:rPr>
              <a:t>and </a:t>
            </a:r>
            <a:r>
              <a:rPr 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E: 1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8439859" y="2718755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8548471" y="3877989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stCxn id="38" idx="5"/>
            <a:endCxn id="31" idx="1"/>
          </p:cNvCxnSpPr>
          <p:nvPr/>
        </p:nvCxnSpPr>
        <p:spPr>
          <a:xfrm>
            <a:off x="8331247" y="2531487"/>
            <a:ext cx="217224" cy="2958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stCxn id="32" idx="0"/>
            <a:endCxn id="31" idx="4"/>
          </p:cNvCxnSpPr>
          <p:nvPr/>
        </p:nvCxnSpPr>
        <p:spPr>
          <a:xfrm flipH="1" flipV="1">
            <a:off x="8810683" y="3460402"/>
            <a:ext cx="108612" cy="4175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7698212" y="1898452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B: 2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FF465D5F-EE40-4CF1-B973-7087C70611E4}"/>
              </a:ext>
            </a:extLst>
          </p:cNvPr>
          <p:cNvSpPr/>
          <p:nvPr/>
        </p:nvSpPr>
        <p:spPr>
          <a:xfrm>
            <a:off x="6869587" y="2676377"/>
            <a:ext cx="730518" cy="7305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9C548D5-2D23-4238-82DF-921D2E3334F9}"/>
              </a:ext>
            </a:extLst>
          </p:cNvPr>
          <p:cNvSpPr/>
          <p:nvPr/>
        </p:nvSpPr>
        <p:spPr>
          <a:xfrm>
            <a:off x="6269620" y="3680381"/>
            <a:ext cx="741648" cy="7416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370CE05-94D0-4DB6-BE29-980F92475FAA}"/>
              </a:ext>
            </a:extLst>
          </p:cNvPr>
          <p:cNvSpPr/>
          <p:nvPr/>
        </p:nvSpPr>
        <p:spPr>
          <a:xfrm>
            <a:off x="5573505" y="4538710"/>
            <a:ext cx="741648" cy="7416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stCxn id="38" idx="3"/>
            <a:endCxn id="39" idx="7"/>
          </p:cNvCxnSpPr>
          <p:nvPr/>
        </p:nvCxnSpPr>
        <p:spPr>
          <a:xfrm flipH="1">
            <a:off x="7493123" y="2531487"/>
            <a:ext cx="313701" cy="2518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671F84C-43EB-4E83-B34F-C5EA539A58EC}"/>
              </a:ext>
            </a:extLst>
          </p:cNvPr>
          <p:cNvCxnSpPr>
            <a:cxnSpLocks/>
            <a:endCxn id="39" idx="3"/>
          </p:cNvCxnSpPr>
          <p:nvPr/>
        </p:nvCxnSpPr>
        <p:spPr>
          <a:xfrm flipV="1">
            <a:off x="6763880" y="3299913"/>
            <a:ext cx="212689" cy="3804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1E9DF07-49B0-4931-B28A-3220297F1ADF}"/>
              </a:ext>
            </a:extLst>
          </p:cNvPr>
          <p:cNvCxnSpPr>
            <a:cxnSpLocks/>
            <a:stCxn id="41" idx="7"/>
            <a:endCxn id="40" idx="3"/>
          </p:cNvCxnSpPr>
          <p:nvPr/>
        </p:nvCxnSpPr>
        <p:spPr>
          <a:xfrm flipV="1">
            <a:off x="6206541" y="4313417"/>
            <a:ext cx="171691" cy="3339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9237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007202"/>
            <a:ext cx="1055866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FP Growth</a:t>
            </a:r>
          </a:p>
          <a:p>
            <a:endParaRPr lang="en-US" sz="1400" b="1" dirty="0"/>
          </a:p>
          <a:p>
            <a:pPr marL="457200" indent="-457200">
              <a:buFontTx/>
              <a:buChar char="-"/>
            </a:pPr>
            <a:r>
              <a:rPr lang="en-US" sz="2800" dirty="0"/>
              <a:t>An algorithm for mining frequent </a:t>
            </a:r>
            <a:r>
              <a:rPr lang="en-US" sz="2800" dirty="0" err="1"/>
              <a:t>itemsets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0000"/>
                </a:solidFill>
              </a:rPr>
              <a:t>without need </a:t>
            </a:r>
            <a:r>
              <a:rPr lang="en-US" sz="2800" dirty="0"/>
              <a:t>for generating candidate </a:t>
            </a:r>
            <a:r>
              <a:rPr lang="en-US" sz="2800" dirty="0" err="1"/>
              <a:t>itemsets</a:t>
            </a:r>
            <a:r>
              <a:rPr lang="en-US" sz="2800" dirty="0"/>
              <a:t> like </a:t>
            </a:r>
            <a:r>
              <a:rPr lang="en-US" sz="2800" dirty="0" err="1"/>
              <a:t>Apriori</a:t>
            </a:r>
            <a:r>
              <a:rPr lang="en-US" sz="2800" dirty="0"/>
              <a:t>.</a:t>
            </a:r>
          </a:p>
          <a:p>
            <a:pPr marL="457200" indent="-457200">
              <a:buFontTx/>
              <a:buChar char="-"/>
            </a:pPr>
            <a:endParaRPr lang="en-US" sz="2800" dirty="0"/>
          </a:p>
          <a:p>
            <a:pPr marL="457200" indent="-457200">
              <a:buFontTx/>
              <a:buChar char="-"/>
            </a:pPr>
            <a:r>
              <a:rPr lang="en-US" sz="2800" dirty="0"/>
              <a:t>Particularly useful in application like market basket analysis, where it helps identify sets of products that frequency co-occur in transactions (Han, Peri, Yin; 2000)</a:t>
            </a:r>
          </a:p>
          <a:p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960658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838525"/>
            <a:ext cx="105586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3. Insert Transactions into the FP-Tree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22747B-4BA2-49BB-8FCA-013B956D6605}"/>
              </a:ext>
            </a:extLst>
          </p:cNvPr>
          <p:cNvSpPr txBox="1"/>
          <p:nvPr/>
        </p:nvSpPr>
        <p:spPr>
          <a:xfrm>
            <a:off x="821920" y="1752079"/>
            <a:ext cx="5600651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Transaction T3</a:t>
            </a:r>
            <a:r>
              <a:rPr lang="en-US" sz="2400" b="1" dirty="0"/>
              <a:t>: </a:t>
            </a:r>
            <a:r>
              <a:rPr lang="en-US" sz="2400" dirty="0"/>
              <a:t>({</a:t>
            </a:r>
            <a:r>
              <a:rPr lang="en-US" sz="2400" dirty="0">
                <a:solidFill>
                  <a:srgbClr val="FF0000"/>
                </a:solidFill>
              </a:rPr>
              <a:t>B, C, A, E</a:t>
            </a:r>
            <a:r>
              <a:rPr lang="en-US" sz="2400" dirty="0"/>
              <a:t>})</a:t>
            </a:r>
          </a:p>
          <a:p>
            <a:endParaRPr lang="en-US" sz="1000" dirty="0"/>
          </a:p>
          <a:p>
            <a:r>
              <a:rPr lang="en-US" sz="2400" dirty="0"/>
              <a:t>B &amp; C already exists in this branch, so increment </a:t>
            </a:r>
            <a:r>
              <a:rPr lang="en-US" sz="2400" dirty="0">
                <a:solidFill>
                  <a:srgbClr val="002060"/>
                </a:solidFill>
              </a:rPr>
              <a:t>B to 3 </a:t>
            </a:r>
            <a:r>
              <a:rPr lang="en-US" sz="2400" dirty="0"/>
              <a:t>and </a:t>
            </a:r>
            <a:r>
              <a:rPr lang="en-US" sz="2400" dirty="0">
                <a:solidFill>
                  <a:srgbClr val="002060"/>
                </a:solidFill>
              </a:rPr>
              <a:t>C to 2</a:t>
            </a:r>
          </a:p>
          <a:p>
            <a:endParaRPr lang="en-US" sz="1200" dirty="0">
              <a:sym typeface="Wingdings" panose="05000000000000000000" pitchFamily="2" charset="2"/>
            </a:endParaRPr>
          </a:p>
          <a:p>
            <a:r>
              <a:rPr 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A</a:t>
            </a:r>
            <a:r>
              <a:rPr lang="en-US" sz="2400" dirty="0">
                <a:sym typeface="Wingdings" panose="05000000000000000000" pitchFamily="2" charset="2"/>
              </a:rPr>
              <a:t> and </a:t>
            </a:r>
            <a:r>
              <a:rPr 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E</a:t>
            </a:r>
            <a:r>
              <a:rPr lang="en-US" sz="2400" dirty="0">
                <a:sym typeface="Wingdings" panose="05000000000000000000" pitchFamily="2" charset="2"/>
              </a:rPr>
              <a:t> are new in this branch, so add </a:t>
            </a:r>
            <a:r>
              <a:rPr 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A: 1 </a:t>
            </a:r>
            <a:r>
              <a:rPr lang="en-US" sz="2400" dirty="0">
                <a:sym typeface="Wingdings" panose="05000000000000000000" pitchFamily="2" charset="2"/>
              </a:rPr>
              <a:t>and </a:t>
            </a:r>
            <a:r>
              <a:rPr 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E: 1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8439859" y="2718755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C: 2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8548471" y="3877989"/>
            <a:ext cx="741647" cy="7416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endCxn id="47" idx="1"/>
          </p:cNvCxnSpPr>
          <p:nvPr/>
        </p:nvCxnSpPr>
        <p:spPr>
          <a:xfrm>
            <a:off x="8331247" y="2531487"/>
            <a:ext cx="217224" cy="2958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stCxn id="48" idx="0"/>
            <a:endCxn id="47" idx="4"/>
          </p:cNvCxnSpPr>
          <p:nvPr/>
        </p:nvCxnSpPr>
        <p:spPr>
          <a:xfrm flipH="1" flipV="1">
            <a:off x="8810683" y="3460402"/>
            <a:ext cx="108612" cy="4175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FF465D5F-EE40-4CF1-B973-7087C70611E4}"/>
              </a:ext>
            </a:extLst>
          </p:cNvPr>
          <p:cNvSpPr/>
          <p:nvPr/>
        </p:nvSpPr>
        <p:spPr>
          <a:xfrm>
            <a:off x="6869587" y="2676377"/>
            <a:ext cx="730518" cy="7305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39C548D5-2D23-4238-82DF-921D2E3334F9}"/>
              </a:ext>
            </a:extLst>
          </p:cNvPr>
          <p:cNvSpPr/>
          <p:nvPr/>
        </p:nvSpPr>
        <p:spPr>
          <a:xfrm>
            <a:off x="6269620" y="3680381"/>
            <a:ext cx="741648" cy="7416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370CE05-94D0-4DB6-BE29-980F92475FAA}"/>
              </a:ext>
            </a:extLst>
          </p:cNvPr>
          <p:cNvSpPr/>
          <p:nvPr/>
        </p:nvSpPr>
        <p:spPr>
          <a:xfrm>
            <a:off x="5573505" y="4538710"/>
            <a:ext cx="741648" cy="7416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endCxn id="51" idx="7"/>
          </p:cNvCxnSpPr>
          <p:nvPr/>
        </p:nvCxnSpPr>
        <p:spPr>
          <a:xfrm flipH="1">
            <a:off x="7493123" y="2531487"/>
            <a:ext cx="313701" cy="2518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671F84C-43EB-4E83-B34F-C5EA539A58EC}"/>
              </a:ext>
            </a:extLst>
          </p:cNvPr>
          <p:cNvCxnSpPr>
            <a:cxnSpLocks/>
            <a:endCxn id="51" idx="3"/>
          </p:cNvCxnSpPr>
          <p:nvPr/>
        </p:nvCxnSpPr>
        <p:spPr>
          <a:xfrm flipV="1">
            <a:off x="6763880" y="3299913"/>
            <a:ext cx="212689" cy="3804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1E9DF07-49B0-4931-B28A-3220297F1ADF}"/>
              </a:ext>
            </a:extLst>
          </p:cNvPr>
          <p:cNvCxnSpPr>
            <a:cxnSpLocks/>
            <a:stCxn id="53" idx="7"/>
            <a:endCxn id="52" idx="3"/>
          </p:cNvCxnSpPr>
          <p:nvPr/>
        </p:nvCxnSpPr>
        <p:spPr>
          <a:xfrm flipV="1">
            <a:off x="6206541" y="4313417"/>
            <a:ext cx="171691" cy="3339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7698212" y="1898452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B: 3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9366317" y="3251546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9737140" y="4313417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stCxn id="58" idx="1"/>
            <a:endCxn id="47" idx="6"/>
          </p:cNvCxnSpPr>
          <p:nvPr/>
        </p:nvCxnSpPr>
        <p:spPr>
          <a:xfrm flipH="1" flipV="1">
            <a:off x="9181506" y="3089579"/>
            <a:ext cx="293423" cy="2705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stCxn id="58" idx="5"/>
            <a:endCxn id="59" idx="0"/>
          </p:cNvCxnSpPr>
          <p:nvPr/>
        </p:nvCxnSpPr>
        <p:spPr>
          <a:xfrm>
            <a:off x="9999352" y="3884581"/>
            <a:ext cx="108612" cy="4288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82165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838525"/>
            <a:ext cx="105586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3. Insert Transactions into the FP-Tree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22747B-4BA2-49BB-8FCA-013B956D6605}"/>
              </a:ext>
            </a:extLst>
          </p:cNvPr>
          <p:cNvSpPr txBox="1"/>
          <p:nvPr/>
        </p:nvSpPr>
        <p:spPr>
          <a:xfrm>
            <a:off x="821920" y="1752079"/>
            <a:ext cx="5600651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Transaction T4</a:t>
            </a:r>
            <a:r>
              <a:rPr lang="en-US" sz="2400" b="1" dirty="0"/>
              <a:t>: </a:t>
            </a:r>
            <a:r>
              <a:rPr lang="en-US" sz="2400" dirty="0"/>
              <a:t>({</a:t>
            </a:r>
            <a:r>
              <a:rPr lang="en-US" sz="2400" dirty="0">
                <a:solidFill>
                  <a:srgbClr val="FF0000"/>
                </a:solidFill>
              </a:rPr>
              <a:t>B, C</a:t>
            </a:r>
            <a:r>
              <a:rPr lang="en-US" sz="2400" dirty="0"/>
              <a:t>})</a:t>
            </a:r>
          </a:p>
          <a:p>
            <a:endParaRPr lang="en-US" sz="1000" dirty="0"/>
          </a:p>
          <a:p>
            <a:r>
              <a:rPr lang="en-US" sz="2400" dirty="0"/>
              <a:t>Insert path B </a:t>
            </a:r>
            <a:r>
              <a:rPr lang="en-US" sz="2400" dirty="0">
                <a:sym typeface="Wingdings" panose="05000000000000000000" pitchFamily="2" charset="2"/>
              </a:rPr>
              <a:t> C</a:t>
            </a:r>
          </a:p>
          <a:p>
            <a:r>
              <a:rPr lang="en-US" sz="2400" dirty="0">
                <a:sym typeface="Wingdings" panose="05000000000000000000" pitchFamily="2" charset="2"/>
              </a:rPr>
              <a:t>B already exists, so increment </a:t>
            </a:r>
            <a:r>
              <a:rPr lang="en-US" sz="2400" b="1" dirty="0">
                <a:solidFill>
                  <a:srgbClr val="FF0000"/>
                </a:solidFill>
                <a:sym typeface="Wingdings" panose="05000000000000000000" pitchFamily="2" charset="2"/>
              </a:rPr>
              <a:t>B to 4</a:t>
            </a:r>
            <a:r>
              <a:rPr lang="en-US" sz="2400" dirty="0">
                <a:solidFill>
                  <a:srgbClr val="002060"/>
                </a:solidFill>
                <a:sym typeface="Wingdings" panose="05000000000000000000" pitchFamily="2" charset="2"/>
              </a:rPr>
              <a:t>, </a:t>
            </a:r>
            <a:r>
              <a:rPr lang="en-US" sz="2400" dirty="0">
                <a:sym typeface="Wingdings" panose="05000000000000000000" pitchFamily="2" charset="2"/>
              </a:rPr>
              <a:t>increment </a:t>
            </a:r>
            <a:r>
              <a:rPr lang="en-US" sz="2400" b="1" dirty="0">
                <a:solidFill>
                  <a:srgbClr val="FF0000"/>
                </a:solidFill>
                <a:sym typeface="Wingdings" panose="05000000000000000000" pitchFamily="2" charset="2"/>
              </a:rPr>
              <a:t>C to 3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8439859" y="2718755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C: 3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8548471" y="3877989"/>
            <a:ext cx="741647" cy="7416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endCxn id="55" idx="1"/>
          </p:cNvCxnSpPr>
          <p:nvPr/>
        </p:nvCxnSpPr>
        <p:spPr>
          <a:xfrm>
            <a:off x="8331247" y="2531487"/>
            <a:ext cx="217224" cy="2958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stCxn id="56" idx="0"/>
            <a:endCxn id="55" idx="4"/>
          </p:cNvCxnSpPr>
          <p:nvPr/>
        </p:nvCxnSpPr>
        <p:spPr>
          <a:xfrm flipH="1" flipV="1">
            <a:off x="8810683" y="3460402"/>
            <a:ext cx="108612" cy="4175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FF465D5F-EE40-4CF1-B973-7087C70611E4}"/>
              </a:ext>
            </a:extLst>
          </p:cNvPr>
          <p:cNvSpPr/>
          <p:nvPr/>
        </p:nvSpPr>
        <p:spPr>
          <a:xfrm>
            <a:off x="6869587" y="2676377"/>
            <a:ext cx="730518" cy="7305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9C548D5-2D23-4238-82DF-921D2E3334F9}"/>
              </a:ext>
            </a:extLst>
          </p:cNvPr>
          <p:cNvSpPr/>
          <p:nvPr/>
        </p:nvSpPr>
        <p:spPr>
          <a:xfrm>
            <a:off x="6269620" y="3680381"/>
            <a:ext cx="741648" cy="7416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D370CE05-94D0-4DB6-BE29-980F92475FAA}"/>
              </a:ext>
            </a:extLst>
          </p:cNvPr>
          <p:cNvSpPr/>
          <p:nvPr/>
        </p:nvSpPr>
        <p:spPr>
          <a:xfrm>
            <a:off x="5573505" y="4538710"/>
            <a:ext cx="741648" cy="7416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endCxn id="59" idx="7"/>
          </p:cNvCxnSpPr>
          <p:nvPr/>
        </p:nvCxnSpPr>
        <p:spPr>
          <a:xfrm flipH="1">
            <a:off x="7493123" y="2531487"/>
            <a:ext cx="313701" cy="2518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671F84C-43EB-4E83-B34F-C5EA539A58EC}"/>
              </a:ext>
            </a:extLst>
          </p:cNvPr>
          <p:cNvCxnSpPr>
            <a:cxnSpLocks/>
            <a:endCxn id="59" idx="3"/>
          </p:cNvCxnSpPr>
          <p:nvPr/>
        </p:nvCxnSpPr>
        <p:spPr>
          <a:xfrm flipV="1">
            <a:off x="6763880" y="3299913"/>
            <a:ext cx="212689" cy="3804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1E9DF07-49B0-4931-B28A-3220297F1ADF}"/>
              </a:ext>
            </a:extLst>
          </p:cNvPr>
          <p:cNvCxnSpPr>
            <a:cxnSpLocks/>
            <a:stCxn id="61" idx="7"/>
            <a:endCxn id="60" idx="3"/>
          </p:cNvCxnSpPr>
          <p:nvPr/>
        </p:nvCxnSpPr>
        <p:spPr>
          <a:xfrm flipV="1">
            <a:off x="6206541" y="4313417"/>
            <a:ext cx="171691" cy="3339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7698212" y="1898452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B: 4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9366317" y="3251546"/>
            <a:ext cx="741647" cy="7416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9737140" y="4313417"/>
            <a:ext cx="741647" cy="7416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stCxn id="66" idx="1"/>
            <a:endCxn id="55" idx="6"/>
          </p:cNvCxnSpPr>
          <p:nvPr/>
        </p:nvCxnSpPr>
        <p:spPr>
          <a:xfrm flipH="1" flipV="1">
            <a:off x="9181506" y="3089579"/>
            <a:ext cx="293423" cy="2705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stCxn id="66" idx="5"/>
            <a:endCxn id="67" idx="0"/>
          </p:cNvCxnSpPr>
          <p:nvPr/>
        </p:nvCxnSpPr>
        <p:spPr>
          <a:xfrm>
            <a:off x="9999352" y="3884581"/>
            <a:ext cx="108612" cy="4288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12492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838525"/>
            <a:ext cx="105586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3. Insert Transactions into the FP-Tree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22747B-4BA2-49BB-8FCA-013B956D6605}"/>
              </a:ext>
            </a:extLst>
          </p:cNvPr>
          <p:cNvSpPr txBox="1"/>
          <p:nvPr/>
        </p:nvSpPr>
        <p:spPr>
          <a:xfrm>
            <a:off x="821920" y="1752079"/>
            <a:ext cx="5600651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Transaction T5</a:t>
            </a:r>
            <a:r>
              <a:rPr lang="en-US" sz="2400" b="1" dirty="0"/>
              <a:t>: </a:t>
            </a:r>
            <a:r>
              <a:rPr lang="en-US" sz="2400" dirty="0"/>
              <a:t>({</a:t>
            </a:r>
            <a:r>
              <a:rPr lang="en-US" sz="2400" dirty="0">
                <a:solidFill>
                  <a:srgbClr val="FF0000"/>
                </a:solidFill>
              </a:rPr>
              <a:t>C, A, D</a:t>
            </a:r>
            <a:r>
              <a:rPr lang="en-US" sz="2400" dirty="0"/>
              <a:t>})</a:t>
            </a:r>
          </a:p>
          <a:p>
            <a:endParaRPr lang="en-US" sz="1000" dirty="0"/>
          </a:p>
          <a:p>
            <a:r>
              <a:rPr lang="en-US" sz="2400" dirty="0"/>
              <a:t>Start a new branch C as the first item</a:t>
            </a:r>
            <a:endParaRPr lang="en-US" sz="2400" dirty="0">
              <a:solidFill>
                <a:srgbClr val="002060"/>
              </a:solidFill>
            </a:endParaRPr>
          </a:p>
          <a:p>
            <a:endParaRPr lang="en-US" sz="1200" dirty="0">
              <a:sym typeface="Wingdings" panose="05000000000000000000" pitchFamily="2" charset="2"/>
            </a:endParaRPr>
          </a:p>
          <a:p>
            <a:r>
              <a:rPr lang="en-US" sz="2400" dirty="0">
                <a:sym typeface="Wingdings" panose="05000000000000000000" pitchFamily="2" charset="2"/>
              </a:rPr>
              <a:t>Create path C  A  D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8439859" y="2718755"/>
            <a:ext cx="741647" cy="7416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C: 3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8548471" y="3877989"/>
            <a:ext cx="741647" cy="7416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endCxn id="68" idx="1"/>
          </p:cNvCxnSpPr>
          <p:nvPr/>
        </p:nvCxnSpPr>
        <p:spPr>
          <a:xfrm>
            <a:off x="8331247" y="2531487"/>
            <a:ext cx="217224" cy="2958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stCxn id="69" idx="0"/>
            <a:endCxn id="68" idx="4"/>
          </p:cNvCxnSpPr>
          <p:nvPr/>
        </p:nvCxnSpPr>
        <p:spPr>
          <a:xfrm flipH="1" flipV="1">
            <a:off x="8810683" y="3460402"/>
            <a:ext cx="108612" cy="4175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FF465D5F-EE40-4CF1-B973-7087C70611E4}"/>
              </a:ext>
            </a:extLst>
          </p:cNvPr>
          <p:cNvSpPr/>
          <p:nvPr/>
        </p:nvSpPr>
        <p:spPr>
          <a:xfrm>
            <a:off x="6869587" y="2676377"/>
            <a:ext cx="730518" cy="7305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39C548D5-2D23-4238-82DF-921D2E3334F9}"/>
              </a:ext>
            </a:extLst>
          </p:cNvPr>
          <p:cNvSpPr/>
          <p:nvPr/>
        </p:nvSpPr>
        <p:spPr>
          <a:xfrm>
            <a:off x="6269620" y="3680381"/>
            <a:ext cx="741648" cy="7416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D370CE05-94D0-4DB6-BE29-980F92475FAA}"/>
              </a:ext>
            </a:extLst>
          </p:cNvPr>
          <p:cNvSpPr/>
          <p:nvPr/>
        </p:nvSpPr>
        <p:spPr>
          <a:xfrm>
            <a:off x="5573505" y="4538710"/>
            <a:ext cx="741648" cy="7416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endCxn id="72" idx="7"/>
          </p:cNvCxnSpPr>
          <p:nvPr/>
        </p:nvCxnSpPr>
        <p:spPr>
          <a:xfrm flipH="1">
            <a:off x="7493123" y="2531487"/>
            <a:ext cx="313701" cy="2518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671F84C-43EB-4E83-B34F-C5EA539A58EC}"/>
              </a:ext>
            </a:extLst>
          </p:cNvPr>
          <p:cNvCxnSpPr>
            <a:cxnSpLocks/>
            <a:endCxn id="72" idx="3"/>
          </p:cNvCxnSpPr>
          <p:nvPr/>
        </p:nvCxnSpPr>
        <p:spPr>
          <a:xfrm flipV="1">
            <a:off x="6763880" y="3299913"/>
            <a:ext cx="212689" cy="3804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61E9DF07-49B0-4931-B28A-3220297F1ADF}"/>
              </a:ext>
            </a:extLst>
          </p:cNvPr>
          <p:cNvCxnSpPr>
            <a:cxnSpLocks/>
            <a:stCxn id="74" idx="7"/>
            <a:endCxn id="73" idx="3"/>
          </p:cNvCxnSpPr>
          <p:nvPr/>
        </p:nvCxnSpPr>
        <p:spPr>
          <a:xfrm flipV="1">
            <a:off x="6206541" y="4313417"/>
            <a:ext cx="171691" cy="3339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7698212" y="1898452"/>
            <a:ext cx="741647" cy="7416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B: 4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9366317" y="3251546"/>
            <a:ext cx="741647" cy="7416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9737140" y="4313417"/>
            <a:ext cx="741647" cy="7416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stCxn id="79" idx="1"/>
            <a:endCxn id="68" idx="6"/>
          </p:cNvCxnSpPr>
          <p:nvPr/>
        </p:nvCxnSpPr>
        <p:spPr>
          <a:xfrm flipH="1" flipV="1">
            <a:off x="9181506" y="3089579"/>
            <a:ext cx="293423" cy="2705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stCxn id="79" idx="5"/>
            <a:endCxn id="80" idx="0"/>
          </p:cNvCxnSpPr>
          <p:nvPr/>
        </p:nvCxnSpPr>
        <p:spPr>
          <a:xfrm>
            <a:off x="9999352" y="3884581"/>
            <a:ext cx="108612" cy="4288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10775494" y="1872852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10775494" y="2941057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10775494" y="3993193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stCxn id="84" idx="0"/>
            <a:endCxn id="83" idx="4"/>
          </p:cNvCxnSpPr>
          <p:nvPr/>
        </p:nvCxnSpPr>
        <p:spPr>
          <a:xfrm flipV="1">
            <a:off x="11146318" y="2614499"/>
            <a:ext cx="0" cy="3265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stCxn id="85" idx="0"/>
            <a:endCxn id="84" idx="4"/>
          </p:cNvCxnSpPr>
          <p:nvPr/>
        </p:nvCxnSpPr>
        <p:spPr>
          <a:xfrm flipV="1">
            <a:off x="11146318" y="3682704"/>
            <a:ext cx="0" cy="3104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9319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838525"/>
            <a:ext cx="105586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4. Header Table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5AAE7AD-95E2-4A9A-A1BD-2337619DCA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7943318"/>
              </p:ext>
            </p:extLst>
          </p:nvPr>
        </p:nvGraphicFramePr>
        <p:xfrm>
          <a:off x="742968" y="1686080"/>
          <a:ext cx="5391132" cy="201168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095357">
                  <a:extLst>
                    <a:ext uri="{9D8B030D-6E8A-4147-A177-3AD203B41FA5}">
                      <a16:colId xmlns:a16="http://schemas.microsoft.com/office/drawing/2014/main" val="1781699203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684168584"/>
                    </a:ext>
                  </a:extLst>
                </a:gridCol>
                <a:gridCol w="3000375">
                  <a:extLst>
                    <a:ext uri="{9D8B030D-6E8A-4147-A177-3AD203B41FA5}">
                      <a16:colId xmlns:a16="http://schemas.microsoft.com/office/drawing/2014/main" val="7313338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PH" sz="1600" b="1" dirty="0"/>
                        <a:t>Item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sz="1600" b="1"/>
                        <a:t>Frequency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sz="1600" b="1" dirty="0"/>
                        <a:t>Pointer to First Node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354658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PH" sz="160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sz="16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First B node in tree</a:t>
                      </a:r>
                      <a:endParaRPr lang="en-PH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97857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PH" sz="1600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sz="16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First C node in tree</a:t>
                      </a:r>
                      <a:endParaRPr lang="en-PH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302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PH" sz="16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sz="16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First A node in tree</a:t>
                      </a:r>
                      <a:endParaRPr lang="en-PH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436613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PH" sz="160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sz="1600"/>
                        <a:t>3</a:t>
                      </a:r>
                      <a:endParaRPr lang="en-PH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First E node in tree</a:t>
                      </a:r>
                      <a:endParaRPr lang="en-PH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892385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PH" sz="160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sz="16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First D node in tree</a:t>
                      </a:r>
                      <a:endParaRPr lang="en-PH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1997865"/>
                  </a:ext>
                </a:extLst>
              </a:tr>
            </a:tbl>
          </a:graphicData>
        </a:graphic>
      </p:graphicFrame>
      <p:sp>
        <p:nvSpPr>
          <p:cNvPr id="29" name="Oval 28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8439859" y="2718755"/>
            <a:ext cx="741647" cy="7416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C: 3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8548471" y="3877989"/>
            <a:ext cx="741647" cy="7416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endCxn id="29" idx="1"/>
          </p:cNvCxnSpPr>
          <p:nvPr/>
        </p:nvCxnSpPr>
        <p:spPr>
          <a:xfrm>
            <a:off x="8331247" y="2531487"/>
            <a:ext cx="217224" cy="2958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stCxn id="30" idx="0"/>
            <a:endCxn id="29" idx="4"/>
          </p:cNvCxnSpPr>
          <p:nvPr/>
        </p:nvCxnSpPr>
        <p:spPr>
          <a:xfrm flipH="1" flipV="1">
            <a:off x="8810683" y="3460402"/>
            <a:ext cx="108612" cy="4175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FF465D5F-EE40-4CF1-B973-7087C70611E4}"/>
              </a:ext>
            </a:extLst>
          </p:cNvPr>
          <p:cNvSpPr/>
          <p:nvPr/>
        </p:nvSpPr>
        <p:spPr>
          <a:xfrm>
            <a:off x="6869587" y="2676377"/>
            <a:ext cx="730518" cy="7305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9C548D5-2D23-4238-82DF-921D2E3334F9}"/>
              </a:ext>
            </a:extLst>
          </p:cNvPr>
          <p:cNvSpPr/>
          <p:nvPr/>
        </p:nvSpPr>
        <p:spPr>
          <a:xfrm>
            <a:off x="6269620" y="3680381"/>
            <a:ext cx="741648" cy="7416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370CE05-94D0-4DB6-BE29-980F92475FAA}"/>
              </a:ext>
            </a:extLst>
          </p:cNvPr>
          <p:cNvSpPr/>
          <p:nvPr/>
        </p:nvSpPr>
        <p:spPr>
          <a:xfrm>
            <a:off x="5573505" y="4538710"/>
            <a:ext cx="741648" cy="7416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endCxn id="33" idx="7"/>
          </p:cNvCxnSpPr>
          <p:nvPr/>
        </p:nvCxnSpPr>
        <p:spPr>
          <a:xfrm flipH="1">
            <a:off x="7493123" y="2531487"/>
            <a:ext cx="313701" cy="2518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671F84C-43EB-4E83-B34F-C5EA539A58EC}"/>
              </a:ext>
            </a:extLst>
          </p:cNvPr>
          <p:cNvCxnSpPr>
            <a:cxnSpLocks/>
            <a:endCxn id="33" idx="3"/>
          </p:cNvCxnSpPr>
          <p:nvPr/>
        </p:nvCxnSpPr>
        <p:spPr>
          <a:xfrm flipV="1">
            <a:off x="6763880" y="3299913"/>
            <a:ext cx="212689" cy="3804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1E9DF07-49B0-4931-B28A-3220297F1ADF}"/>
              </a:ext>
            </a:extLst>
          </p:cNvPr>
          <p:cNvCxnSpPr>
            <a:cxnSpLocks/>
            <a:stCxn id="35" idx="7"/>
            <a:endCxn id="34" idx="3"/>
          </p:cNvCxnSpPr>
          <p:nvPr/>
        </p:nvCxnSpPr>
        <p:spPr>
          <a:xfrm flipV="1">
            <a:off x="6206541" y="4313417"/>
            <a:ext cx="171691" cy="3339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7698212" y="1898452"/>
            <a:ext cx="741647" cy="7416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B: 4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9366317" y="3251546"/>
            <a:ext cx="741647" cy="7416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9737140" y="4313417"/>
            <a:ext cx="741647" cy="7416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stCxn id="40" idx="1"/>
            <a:endCxn id="29" idx="6"/>
          </p:cNvCxnSpPr>
          <p:nvPr/>
        </p:nvCxnSpPr>
        <p:spPr>
          <a:xfrm flipH="1" flipV="1">
            <a:off x="9181506" y="3089579"/>
            <a:ext cx="293423" cy="2705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stCxn id="40" idx="5"/>
            <a:endCxn id="41" idx="0"/>
          </p:cNvCxnSpPr>
          <p:nvPr/>
        </p:nvCxnSpPr>
        <p:spPr>
          <a:xfrm>
            <a:off x="9999352" y="3884581"/>
            <a:ext cx="108612" cy="4288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10775494" y="1872852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10775494" y="2941057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10775494" y="3993193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stCxn id="45" idx="0"/>
            <a:endCxn id="44" idx="4"/>
          </p:cNvCxnSpPr>
          <p:nvPr/>
        </p:nvCxnSpPr>
        <p:spPr>
          <a:xfrm flipV="1">
            <a:off x="11146318" y="2614499"/>
            <a:ext cx="0" cy="3265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stCxn id="46" idx="0"/>
            <a:endCxn id="45" idx="4"/>
          </p:cNvCxnSpPr>
          <p:nvPr/>
        </p:nvCxnSpPr>
        <p:spPr>
          <a:xfrm flipV="1">
            <a:off x="11146318" y="3682704"/>
            <a:ext cx="0" cy="3104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44068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838525"/>
            <a:ext cx="105586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5.1 Mining the FP-Tree for Frequent Patterns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E6FFCD5-DA91-4170-905E-45E8EB9BEBE5}"/>
              </a:ext>
            </a:extLst>
          </p:cNvPr>
          <p:cNvSpPr txBox="1"/>
          <p:nvPr/>
        </p:nvSpPr>
        <p:spPr>
          <a:xfrm>
            <a:off x="746727" y="1763740"/>
            <a:ext cx="5600651" cy="3624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Paths Leading to D Nodes:</a:t>
            </a:r>
          </a:p>
          <a:p>
            <a:endParaRPr lang="en-US" sz="900" b="1" dirty="0"/>
          </a:p>
          <a:p>
            <a:pPr marL="457200" indent="-457200">
              <a:buAutoNum type="arabicPeriod"/>
            </a:pPr>
            <a:r>
              <a:rPr lang="en-US" sz="2000" dirty="0"/>
              <a:t>Path 1 containing D:</a:t>
            </a:r>
          </a:p>
          <a:p>
            <a:r>
              <a:rPr lang="en-US" sz="2000" dirty="0"/>
              <a:t>      </a:t>
            </a:r>
            <a:r>
              <a:rPr lang="en-US" dirty="0"/>
              <a:t>- </a:t>
            </a:r>
            <a:r>
              <a:rPr lang="en-US" b="1" dirty="0">
                <a:solidFill>
                  <a:srgbClr val="FF0000"/>
                </a:solidFill>
              </a:rPr>
              <a:t>B </a:t>
            </a:r>
            <a:r>
              <a:rPr lang="en-US" b="1" dirty="0">
                <a:sym typeface="Wingdings" panose="05000000000000000000" pitchFamily="2" charset="2"/>
              </a:rPr>
              <a:t> </a:t>
            </a:r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A</a:t>
            </a:r>
            <a:r>
              <a:rPr lang="en-US" b="1" dirty="0">
                <a:sym typeface="Wingdings" panose="05000000000000000000" pitchFamily="2" charset="2"/>
              </a:rPr>
              <a:t>  </a:t>
            </a:r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E</a:t>
            </a:r>
            <a:r>
              <a:rPr lang="en-US" b="1" dirty="0">
                <a:sym typeface="Wingdings" panose="05000000000000000000" pitchFamily="2" charset="2"/>
              </a:rPr>
              <a:t>  </a:t>
            </a:r>
            <a:r>
              <a:rPr lang="en-US" b="1" dirty="0">
                <a:solidFill>
                  <a:srgbClr val="7030A0"/>
                </a:solidFill>
                <a:sym typeface="Wingdings" panose="05000000000000000000" pitchFamily="2" charset="2"/>
              </a:rPr>
              <a:t>D </a:t>
            </a:r>
            <a:r>
              <a:rPr lang="en-US" b="1" dirty="0">
                <a:solidFill>
                  <a:schemeClr val="bg1"/>
                </a:solidFill>
                <a:sym typeface="Wingdings" panose="05000000000000000000" pitchFamily="2" charset="2"/>
              </a:rPr>
              <a:t>(support count = 1)</a:t>
            </a:r>
          </a:p>
          <a:p>
            <a:endParaRPr lang="en-US" sz="2000" b="1" dirty="0">
              <a:sym typeface="Wingdings" panose="05000000000000000000" pitchFamily="2" charset="2"/>
            </a:endParaRPr>
          </a:p>
          <a:p>
            <a:r>
              <a:rPr lang="en-US" sz="2000" dirty="0"/>
              <a:t>2.   Path 2 containing D:</a:t>
            </a:r>
          </a:p>
          <a:p>
            <a:r>
              <a:rPr lang="en-US" sz="2000" dirty="0"/>
              <a:t>      </a:t>
            </a:r>
            <a:r>
              <a:rPr lang="en-US" dirty="0"/>
              <a:t>- </a:t>
            </a:r>
            <a:r>
              <a:rPr lang="en-US" b="1" dirty="0">
                <a:solidFill>
                  <a:srgbClr val="FF0000"/>
                </a:solidFill>
              </a:rPr>
              <a:t>C </a:t>
            </a:r>
            <a:r>
              <a:rPr lang="en-US" b="1" dirty="0">
                <a:sym typeface="Wingdings" panose="05000000000000000000" pitchFamily="2" charset="2"/>
              </a:rPr>
              <a:t> </a:t>
            </a:r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A</a:t>
            </a:r>
            <a:r>
              <a:rPr lang="en-US" b="1" dirty="0">
                <a:sym typeface="Wingdings" panose="05000000000000000000" pitchFamily="2" charset="2"/>
              </a:rPr>
              <a:t>  </a:t>
            </a:r>
            <a:r>
              <a:rPr lang="en-US" b="1" dirty="0">
                <a:solidFill>
                  <a:srgbClr val="7030A0"/>
                </a:solidFill>
                <a:sym typeface="Wingdings" panose="05000000000000000000" pitchFamily="2" charset="2"/>
              </a:rPr>
              <a:t>D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b="1" dirty="0">
                <a:solidFill>
                  <a:schemeClr val="bg1"/>
                </a:solidFill>
                <a:sym typeface="Wingdings" panose="05000000000000000000" pitchFamily="2" charset="2"/>
              </a:rPr>
              <a:t>(support count = 1)</a:t>
            </a:r>
          </a:p>
          <a:p>
            <a:endParaRPr lang="en-US" sz="1200" b="1" dirty="0">
              <a:sym typeface="Wingdings" panose="05000000000000000000" pitchFamily="2" charset="2"/>
            </a:endParaRPr>
          </a:p>
          <a:p>
            <a:r>
              <a:rPr lang="en-US" sz="2000" b="1" dirty="0"/>
              <a:t>Sample Conditional Pattern Base on D:</a:t>
            </a:r>
          </a:p>
          <a:p>
            <a:endParaRPr lang="en-US" sz="900" b="1" dirty="0"/>
          </a:p>
          <a:p>
            <a:r>
              <a:rPr lang="en-US" sz="2000" dirty="0">
                <a:solidFill>
                  <a:srgbClr val="FF0000"/>
                </a:solidFill>
              </a:rPr>
              <a:t>B, A, E </a:t>
            </a:r>
            <a:r>
              <a:rPr lang="en-US" sz="2000" dirty="0"/>
              <a:t>		</a:t>
            </a:r>
            <a:r>
              <a:rPr lang="en-US" sz="2000" dirty="0">
                <a:solidFill>
                  <a:schemeClr val="bg1"/>
                </a:solidFill>
              </a:rPr>
              <a:t>(1)</a:t>
            </a:r>
          </a:p>
          <a:p>
            <a:r>
              <a:rPr lang="en-US" sz="2000" dirty="0">
                <a:solidFill>
                  <a:srgbClr val="FF0000"/>
                </a:solidFill>
              </a:rPr>
              <a:t>C, A</a:t>
            </a:r>
            <a:r>
              <a:rPr lang="en-US" sz="2000" dirty="0"/>
              <a:t>		</a:t>
            </a:r>
            <a:r>
              <a:rPr lang="en-US" sz="2000" dirty="0">
                <a:solidFill>
                  <a:schemeClr val="bg1"/>
                </a:solidFill>
              </a:rPr>
              <a:t>(1)</a:t>
            </a:r>
          </a:p>
          <a:p>
            <a:endParaRPr lang="en-US" b="1" dirty="0">
              <a:sym typeface="Wingdings" panose="05000000000000000000" pitchFamily="2" charset="2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8439859" y="2718755"/>
            <a:ext cx="741647" cy="7416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C: 3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8548471" y="3877989"/>
            <a:ext cx="741647" cy="7416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endCxn id="30" idx="1"/>
          </p:cNvCxnSpPr>
          <p:nvPr/>
        </p:nvCxnSpPr>
        <p:spPr>
          <a:xfrm>
            <a:off x="8331247" y="2531487"/>
            <a:ext cx="217224" cy="2958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stCxn id="31" idx="0"/>
            <a:endCxn id="30" idx="4"/>
          </p:cNvCxnSpPr>
          <p:nvPr/>
        </p:nvCxnSpPr>
        <p:spPr>
          <a:xfrm flipH="1" flipV="1">
            <a:off x="8810683" y="3460402"/>
            <a:ext cx="108612" cy="4175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FF465D5F-EE40-4CF1-B973-7087C70611E4}"/>
              </a:ext>
            </a:extLst>
          </p:cNvPr>
          <p:cNvSpPr/>
          <p:nvPr/>
        </p:nvSpPr>
        <p:spPr>
          <a:xfrm>
            <a:off x="6869587" y="2676377"/>
            <a:ext cx="730518" cy="7305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9C548D5-2D23-4238-82DF-921D2E3334F9}"/>
              </a:ext>
            </a:extLst>
          </p:cNvPr>
          <p:cNvSpPr/>
          <p:nvPr/>
        </p:nvSpPr>
        <p:spPr>
          <a:xfrm>
            <a:off x="6269620" y="3680381"/>
            <a:ext cx="741648" cy="7416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370CE05-94D0-4DB6-BE29-980F92475FAA}"/>
              </a:ext>
            </a:extLst>
          </p:cNvPr>
          <p:cNvSpPr/>
          <p:nvPr/>
        </p:nvSpPr>
        <p:spPr>
          <a:xfrm>
            <a:off x="5573505" y="4538710"/>
            <a:ext cx="741648" cy="741648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endCxn id="34" idx="7"/>
          </p:cNvCxnSpPr>
          <p:nvPr/>
        </p:nvCxnSpPr>
        <p:spPr>
          <a:xfrm flipH="1">
            <a:off x="7493123" y="2531487"/>
            <a:ext cx="313701" cy="2518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671F84C-43EB-4E83-B34F-C5EA539A58EC}"/>
              </a:ext>
            </a:extLst>
          </p:cNvPr>
          <p:cNvCxnSpPr>
            <a:cxnSpLocks/>
            <a:endCxn id="34" idx="3"/>
          </p:cNvCxnSpPr>
          <p:nvPr/>
        </p:nvCxnSpPr>
        <p:spPr>
          <a:xfrm flipV="1">
            <a:off x="6763880" y="3299913"/>
            <a:ext cx="212689" cy="3804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1E9DF07-49B0-4931-B28A-3220297F1ADF}"/>
              </a:ext>
            </a:extLst>
          </p:cNvPr>
          <p:cNvCxnSpPr>
            <a:cxnSpLocks/>
            <a:stCxn id="36" idx="7"/>
            <a:endCxn id="35" idx="3"/>
          </p:cNvCxnSpPr>
          <p:nvPr/>
        </p:nvCxnSpPr>
        <p:spPr>
          <a:xfrm flipV="1">
            <a:off x="6206541" y="4313417"/>
            <a:ext cx="171691" cy="3339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7698212" y="1898452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B: 4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9366317" y="3251546"/>
            <a:ext cx="741647" cy="7416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9737140" y="4313417"/>
            <a:ext cx="741647" cy="7416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stCxn id="41" idx="1"/>
            <a:endCxn id="30" idx="6"/>
          </p:cNvCxnSpPr>
          <p:nvPr/>
        </p:nvCxnSpPr>
        <p:spPr>
          <a:xfrm flipH="1" flipV="1">
            <a:off x="9181506" y="3089579"/>
            <a:ext cx="293423" cy="2705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stCxn id="41" idx="5"/>
            <a:endCxn id="42" idx="0"/>
          </p:cNvCxnSpPr>
          <p:nvPr/>
        </p:nvCxnSpPr>
        <p:spPr>
          <a:xfrm>
            <a:off x="9999352" y="3884581"/>
            <a:ext cx="108612" cy="4288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10775494" y="1872852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10775494" y="2941057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10775494" y="3993193"/>
            <a:ext cx="741647" cy="741647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stCxn id="46" idx="0"/>
            <a:endCxn id="45" idx="4"/>
          </p:cNvCxnSpPr>
          <p:nvPr/>
        </p:nvCxnSpPr>
        <p:spPr>
          <a:xfrm flipV="1">
            <a:off x="11146318" y="2614499"/>
            <a:ext cx="0" cy="3265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stCxn id="47" idx="0"/>
            <a:endCxn id="46" idx="4"/>
          </p:cNvCxnSpPr>
          <p:nvPr/>
        </p:nvCxnSpPr>
        <p:spPr>
          <a:xfrm flipV="1">
            <a:off x="11146318" y="3682704"/>
            <a:ext cx="0" cy="3104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12853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838525"/>
            <a:ext cx="105586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Frequent Pattern for Node D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8439859" y="2718755"/>
            <a:ext cx="741647" cy="7416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C: 3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8548471" y="3877989"/>
            <a:ext cx="741647" cy="7416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endCxn id="30" idx="1"/>
          </p:cNvCxnSpPr>
          <p:nvPr/>
        </p:nvCxnSpPr>
        <p:spPr>
          <a:xfrm>
            <a:off x="8331247" y="2531487"/>
            <a:ext cx="217224" cy="2958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stCxn id="31" idx="0"/>
            <a:endCxn id="30" idx="4"/>
          </p:cNvCxnSpPr>
          <p:nvPr/>
        </p:nvCxnSpPr>
        <p:spPr>
          <a:xfrm flipH="1" flipV="1">
            <a:off x="8810683" y="3460402"/>
            <a:ext cx="108612" cy="4175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FF465D5F-EE40-4CF1-B973-7087C70611E4}"/>
              </a:ext>
            </a:extLst>
          </p:cNvPr>
          <p:cNvSpPr/>
          <p:nvPr/>
        </p:nvSpPr>
        <p:spPr>
          <a:xfrm>
            <a:off x="6869587" y="2676377"/>
            <a:ext cx="730518" cy="7305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9C548D5-2D23-4238-82DF-921D2E3334F9}"/>
              </a:ext>
            </a:extLst>
          </p:cNvPr>
          <p:cNvSpPr/>
          <p:nvPr/>
        </p:nvSpPr>
        <p:spPr>
          <a:xfrm>
            <a:off x="6269620" y="3680381"/>
            <a:ext cx="741648" cy="7416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370CE05-94D0-4DB6-BE29-980F92475FAA}"/>
              </a:ext>
            </a:extLst>
          </p:cNvPr>
          <p:cNvSpPr/>
          <p:nvPr/>
        </p:nvSpPr>
        <p:spPr>
          <a:xfrm>
            <a:off x="5573505" y="4538710"/>
            <a:ext cx="741648" cy="741648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endCxn id="34" idx="7"/>
          </p:cNvCxnSpPr>
          <p:nvPr/>
        </p:nvCxnSpPr>
        <p:spPr>
          <a:xfrm flipH="1">
            <a:off x="7493123" y="2531487"/>
            <a:ext cx="313701" cy="2518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671F84C-43EB-4E83-B34F-C5EA539A58EC}"/>
              </a:ext>
            </a:extLst>
          </p:cNvPr>
          <p:cNvCxnSpPr>
            <a:cxnSpLocks/>
            <a:endCxn id="34" idx="3"/>
          </p:cNvCxnSpPr>
          <p:nvPr/>
        </p:nvCxnSpPr>
        <p:spPr>
          <a:xfrm flipV="1">
            <a:off x="6763880" y="3299913"/>
            <a:ext cx="212689" cy="3804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1E9DF07-49B0-4931-B28A-3220297F1ADF}"/>
              </a:ext>
            </a:extLst>
          </p:cNvPr>
          <p:cNvCxnSpPr>
            <a:cxnSpLocks/>
            <a:stCxn id="36" idx="7"/>
            <a:endCxn id="35" idx="3"/>
          </p:cNvCxnSpPr>
          <p:nvPr/>
        </p:nvCxnSpPr>
        <p:spPr>
          <a:xfrm flipV="1">
            <a:off x="6206541" y="4313417"/>
            <a:ext cx="171691" cy="3339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7698212" y="1898452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B: 4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9366317" y="3251546"/>
            <a:ext cx="741647" cy="7416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9737140" y="4313417"/>
            <a:ext cx="741647" cy="7416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stCxn id="41" idx="1"/>
            <a:endCxn id="30" idx="6"/>
          </p:cNvCxnSpPr>
          <p:nvPr/>
        </p:nvCxnSpPr>
        <p:spPr>
          <a:xfrm flipH="1" flipV="1">
            <a:off x="9181506" y="3089579"/>
            <a:ext cx="293423" cy="2705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stCxn id="41" idx="5"/>
            <a:endCxn id="42" idx="0"/>
          </p:cNvCxnSpPr>
          <p:nvPr/>
        </p:nvCxnSpPr>
        <p:spPr>
          <a:xfrm>
            <a:off x="9999352" y="3884581"/>
            <a:ext cx="108612" cy="4288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10775494" y="1872852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10775494" y="2941057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10775494" y="3993193"/>
            <a:ext cx="741647" cy="741647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stCxn id="46" idx="0"/>
            <a:endCxn id="45" idx="4"/>
          </p:cNvCxnSpPr>
          <p:nvPr/>
        </p:nvCxnSpPr>
        <p:spPr>
          <a:xfrm flipV="1">
            <a:off x="11146318" y="2614499"/>
            <a:ext cx="0" cy="3265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stCxn id="47" idx="0"/>
            <a:endCxn id="46" idx="4"/>
          </p:cNvCxnSpPr>
          <p:nvPr/>
        </p:nvCxnSpPr>
        <p:spPr>
          <a:xfrm flipV="1">
            <a:off x="11146318" y="3682704"/>
            <a:ext cx="0" cy="3104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5EC11D1B-B1E4-4656-9967-F8B4B4227E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4466217"/>
              </p:ext>
            </p:extLst>
          </p:nvPr>
        </p:nvGraphicFramePr>
        <p:xfrm>
          <a:off x="771525" y="1680498"/>
          <a:ext cx="4695825" cy="256032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176537152"/>
                    </a:ext>
                  </a:extLst>
                </a:gridCol>
                <a:gridCol w="2867025">
                  <a:extLst>
                    <a:ext uri="{9D8B030D-6E8A-4147-A177-3AD203B41FA5}">
                      <a16:colId xmlns:a16="http://schemas.microsoft.com/office/drawing/2014/main" val="4682146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PH" b="1" dirty="0"/>
                        <a:t>Pattern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b="1" dirty="0"/>
                        <a:t>Support Count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355049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18147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{A,</a:t>
                      </a:r>
                      <a:r>
                        <a:rPr lang="en-US" baseline="0" dirty="0"/>
                        <a:t> D}</a:t>
                      </a:r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422231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{E,</a:t>
                      </a:r>
                      <a:r>
                        <a:rPr lang="en-US" baseline="0" dirty="0"/>
                        <a:t> D}</a:t>
                      </a:r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833757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{A,</a:t>
                      </a:r>
                      <a:r>
                        <a:rPr lang="en-US" baseline="0" dirty="0"/>
                        <a:t> E, D}</a:t>
                      </a:r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084978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{B,</a:t>
                      </a:r>
                      <a:r>
                        <a:rPr lang="en-US" baseline="0" dirty="0"/>
                        <a:t> A, E, D}</a:t>
                      </a:r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32842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{C, A, D}</a:t>
                      </a:r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P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32460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838525"/>
            <a:ext cx="105586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5.2 Mining the FP-Tree for Frequent Patterns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E6FFCD5-DA91-4170-905E-45E8EB9BEBE5}"/>
              </a:ext>
            </a:extLst>
          </p:cNvPr>
          <p:cNvSpPr txBox="1"/>
          <p:nvPr/>
        </p:nvSpPr>
        <p:spPr>
          <a:xfrm>
            <a:off x="746727" y="1763740"/>
            <a:ext cx="560065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Paths Leading to E Nodes:</a:t>
            </a:r>
          </a:p>
          <a:p>
            <a:endParaRPr lang="en-US" sz="900" b="1" dirty="0"/>
          </a:p>
          <a:p>
            <a:pPr marL="457200" indent="-457200">
              <a:buAutoNum type="arabicPeriod"/>
            </a:pPr>
            <a:r>
              <a:rPr lang="en-US" sz="2000" dirty="0"/>
              <a:t>Path 1 containing E:</a:t>
            </a:r>
          </a:p>
          <a:p>
            <a:r>
              <a:rPr lang="en-US" sz="2000" dirty="0"/>
              <a:t>      </a:t>
            </a:r>
            <a:r>
              <a:rPr lang="en-US" dirty="0"/>
              <a:t>- </a:t>
            </a:r>
            <a:r>
              <a:rPr lang="en-US" b="1" dirty="0">
                <a:solidFill>
                  <a:srgbClr val="FF0000"/>
                </a:solidFill>
              </a:rPr>
              <a:t>B </a:t>
            </a:r>
            <a:r>
              <a:rPr lang="en-US" b="1" dirty="0">
                <a:sym typeface="Wingdings" panose="05000000000000000000" pitchFamily="2" charset="2"/>
              </a:rPr>
              <a:t> </a:t>
            </a:r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A</a:t>
            </a:r>
            <a:r>
              <a:rPr lang="en-US" b="1" dirty="0">
                <a:sym typeface="Wingdings" panose="05000000000000000000" pitchFamily="2" charset="2"/>
              </a:rPr>
              <a:t>  </a:t>
            </a:r>
            <a:r>
              <a:rPr lang="en-US" b="1" dirty="0">
                <a:solidFill>
                  <a:srgbClr val="7030A0"/>
                </a:solidFill>
                <a:sym typeface="Wingdings" panose="05000000000000000000" pitchFamily="2" charset="2"/>
              </a:rPr>
              <a:t>E </a:t>
            </a:r>
            <a:r>
              <a:rPr lang="en-US" b="1" dirty="0">
                <a:solidFill>
                  <a:schemeClr val="bg1"/>
                </a:solidFill>
                <a:sym typeface="Wingdings" panose="05000000000000000000" pitchFamily="2" charset="2"/>
              </a:rPr>
              <a:t>(support count = 1)</a:t>
            </a:r>
          </a:p>
          <a:p>
            <a:endParaRPr lang="en-US" sz="800" b="1" dirty="0">
              <a:sym typeface="Wingdings" panose="05000000000000000000" pitchFamily="2" charset="2"/>
            </a:endParaRPr>
          </a:p>
          <a:p>
            <a:r>
              <a:rPr lang="en-US" sz="2000" dirty="0"/>
              <a:t>2.   Path 2 containing E:</a:t>
            </a:r>
          </a:p>
          <a:p>
            <a:r>
              <a:rPr lang="en-US" sz="2000" dirty="0"/>
              <a:t>      </a:t>
            </a:r>
            <a:r>
              <a:rPr lang="en-US" dirty="0"/>
              <a:t>- </a:t>
            </a:r>
            <a:r>
              <a:rPr lang="en-US" b="1" dirty="0">
                <a:solidFill>
                  <a:srgbClr val="FF0000"/>
                </a:solidFill>
              </a:rPr>
              <a:t>B </a:t>
            </a:r>
            <a:r>
              <a:rPr lang="en-US" b="1" dirty="0">
                <a:sym typeface="Wingdings" panose="05000000000000000000" pitchFamily="2" charset="2"/>
              </a:rPr>
              <a:t> </a:t>
            </a:r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C</a:t>
            </a:r>
            <a:r>
              <a:rPr lang="en-US" b="1" dirty="0">
                <a:sym typeface="Wingdings" panose="05000000000000000000" pitchFamily="2" charset="2"/>
              </a:rPr>
              <a:t>  </a:t>
            </a:r>
            <a:r>
              <a:rPr lang="en-US" b="1" dirty="0">
                <a:solidFill>
                  <a:srgbClr val="7030A0"/>
                </a:solidFill>
                <a:sym typeface="Wingdings" panose="05000000000000000000" pitchFamily="2" charset="2"/>
              </a:rPr>
              <a:t>E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b="1" dirty="0">
                <a:solidFill>
                  <a:schemeClr val="bg1"/>
                </a:solidFill>
                <a:sym typeface="Wingdings" panose="05000000000000000000" pitchFamily="2" charset="2"/>
              </a:rPr>
              <a:t>(support count = 1)</a:t>
            </a:r>
          </a:p>
          <a:p>
            <a:endParaRPr lang="en-US" sz="800" b="1" dirty="0">
              <a:sym typeface="Wingdings" panose="05000000000000000000" pitchFamily="2" charset="2"/>
            </a:endParaRPr>
          </a:p>
          <a:p>
            <a:r>
              <a:rPr lang="en-US" dirty="0"/>
              <a:t>3.   </a:t>
            </a:r>
            <a:r>
              <a:rPr lang="en-US" sz="2000" dirty="0"/>
              <a:t>Path 2 containing E:</a:t>
            </a:r>
          </a:p>
          <a:p>
            <a:r>
              <a:rPr lang="en-US" dirty="0"/>
              <a:t>      - </a:t>
            </a:r>
            <a:r>
              <a:rPr lang="en-US" b="1" dirty="0">
                <a:solidFill>
                  <a:srgbClr val="FF0000"/>
                </a:solidFill>
              </a:rPr>
              <a:t>B </a:t>
            </a:r>
            <a:r>
              <a:rPr lang="en-US" b="1" dirty="0">
                <a:sym typeface="Wingdings" panose="05000000000000000000" pitchFamily="2" charset="2"/>
              </a:rPr>
              <a:t> </a:t>
            </a:r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C</a:t>
            </a:r>
            <a:r>
              <a:rPr lang="en-US" b="1" dirty="0">
                <a:sym typeface="Wingdings" panose="05000000000000000000" pitchFamily="2" charset="2"/>
              </a:rPr>
              <a:t>  </a:t>
            </a:r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A</a:t>
            </a:r>
            <a:r>
              <a:rPr lang="en-US" b="1" dirty="0">
                <a:sym typeface="Wingdings" panose="05000000000000000000" pitchFamily="2" charset="2"/>
              </a:rPr>
              <a:t>  </a:t>
            </a:r>
            <a:r>
              <a:rPr lang="en-US" b="1" dirty="0">
                <a:solidFill>
                  <a:srgbClr val="7030A0"/>
                </a:solidFill>
                <a:sym typeface="Wingdings" panose="05000000000000000000" pitchFamily="2" charset="2"/>
              </a:rPr>
              <a:t>E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b="1" dirty="0">
                <a:solidFill>
                  <a:schemeClr val="bg1"/>
                </a:solidFill>
                <a:sym typeface="Wingdings" panose="05000000000000000000" pitchFamily="2" charset="2"/>
              </a:rPr>
              <a:t>(support count = 1)</a:t>
            </a:r>
          </a:p>
          <a:p>
            <a:endParaRPr lang="en-US" sz="1200" b="1" dirty="0">
              <a:sym typeface="Wingdings" panose="05000000000000000000" pitchFamily="2" charset="2"/>
            </a:endParaRPr>
          </a:p>
          <a:p>
            <a:r>
              <a:rPr lang="en-US" sz="2000" b="1" dirty="0"/>
              <a:t>Sample Conditional Pattern Base on E:</a:t>
            </a:r>
          </a:p>
          <a:p>
            <a:endParaRPr lang="en-US" sz="900" b="1" dirty="0"/>
          </a:p>
          <a:p>
            <a:r>
              <a:rPr lang="en-US" sz="2000" dirty="0">
                <a:solidFill>
                  <a:srgbClr val="FF0000"/>
                </a:solidFill>
              </a:rPr>
              <a:t>B, A </a:t>
            </a:r>
            <a:r>
              <a:rPr lang="en-US" sz="2000" dirty="0"/>
              <a:t>		</a:t>
            </a:r>
            <a:r>
              <a:rPr lang="en-US" sz="2000" dirty="0">
                <a:solidFill>
                  <a:schemeClr val="bg1"/>
                </a:solidFill>
              </a:rPr>
              <a:t>(1)</a:t>
            </a:r>
          </a:p>
          <a:p>
            <a:r>
              <a:rPr lang="en-US" sz="2000" dirty="0">
                <a:solidFill>
                  <a:srgbClr val="FF0000"/>
                </a:solidFill>
              </a:rPr>
              <a:t>B, C</a:t>
            </a:r>
            <a:r>
              <a:rPr lang="en-US" sz="2000" dirty="0"/>
              <a:t>		</a:t>
            </a:r>
            <a:r>
              <a:rPr lang="en-US" sz="2000" dirty="0">
                <a:solidFill>
                  <a:schemeClr val="bg1"/>
                </a:solidFill>
              </a:rPr>
              <a:t>(1)</a:t>
            </a:r>
          </a:p>
          <a:p>
            <a:r>
              <a:rPr lang="en-US" sz="2000" dirty="0">
                <a:solidFill>
                  <a:srgbClr val="FF0000"/>
                </a:solidFill>
              </a:rPr>
              <a:t>B, C, A</a:t>
            </a:r>
            <a:r>
              <a:rPr lang="en-US" sz="2000" dirty="0"/>
              <a:t>		</a:t>
            </a:r>
            <a:r>
              <a:rPr lang="en-US" sz="2000" dirty="0">
                <a:solidFill>
                  <a:schemeClr val="bg1"/>
                </a:solidFill>
              </a:rPr>
              <a:t>(1)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8439859" y="2718755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C: 3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8548471" y="3877989"/>
            <a:ext cx="741647" cy="741647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endCxn id="30" idx="1"/>
          </p:cNvCxnSpPr>
          <p:nvPr/>
        </p:nvCxnSpPr>
        <p:spPr>
          <a:xfrm>
            <a:off x="8331247" y="2531487"/>
            <a:ext cx="217224" cy="2958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stCxn id="31" idx="0"/>
            <a:endCxn id="30" idx="4"/>
          </p:cNvCxnSpPr>
          <p:nvPr/>
        </p:nvCxnSpPr>
        <p:spPr>
          <a:xfrm flipH="1" flipV="1">
            <a:off x="8810683" y="3460402"/>
            <a:ext cx="108612" cy="4175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FF465D5F-EE40-4CF1-B973-7087C70611E4}"/>
              </a:ext>
            </a:extLst>
          </p:cNvPr>
          <p:cNvSpPr/>
          <p:nvPr/>
        </p:nvSpPr>
        <p:spPr>
          <a:xfrm>
            <a:off x="6869587" y="2676377"/>
            <a:ext cx="730518" cy="7305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9C548D5-2D23-4238-82DF-921D2E3334F9}"/>
              </a:ext>
            </a:extLst>
          </p:cNvPr>
          <p:cNvSpPr/>
          <p:nvPr/>
        </p:nvSpPr>
        <p:spPr>
          <a:xfrm>
            <a:off x="6269620" y="3680381"/>
            <a:ext cx="741648" cy="741648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370CE05-94D0-4DB6-BE29-980F92475FAA}"/>
              </a:ext>
            </a:extLst>
          </p:cNvPr>
          <p:cNvSpPr/>
          <p:nvPr/>
        </p:nvSpPr>
        <p:spPr>
          <a:xfrm>
            <a:off x="5573505" y="4538710"/>
            <a:ext cx="741648" cy="7416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endCxn id="34" idx="7"/>
          </p:cNvCxnSpPr>
          <p:nvPr/>
        </p:nvCxnSpPr>
        <p:spPr>
          <a:xfrm flipH="1">
            <a:off x="7493123" y="2531487"/>
            <a:ext cx="313701" cy="2518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671F84C-43EB-4E83-B34F-C5EA539A58EC}"/>
              </a:ext>
            </a:extLst>
          </p:cNvPr>
          <p:cNvCxnSpPr>
            <a:cxnSpLocks/>
            <a:endCxn id="34" idx="3"/>
          </p:cNvCxnSpPr>
          <p:nvPr/>
        </p:nvCxnSpPr>
        <p:spPr>
          <a:xfrm flipV="1">
            <a:off x="6763880" y="3299913"/>
            <a:ext cx="212689" cy="3804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1E9DF07-49B0-4931-B28A-3220297F1ADF}"/>
              </a:ext>
            </a:extLst>
          </p:cNvPr>
          <p:cNvCxnSpPr>
            <a:cxnSpLocks/>
            <a:stCxn id="36" idx="7"/>
            <a:endCxn id="35" idx="3"/>
          </p:cNvCxnSpPr>
          <p:nvPr/>
        </p:nvCxnSpPr>
        <p:spPr>
          <a:xfrm flipV="1">
            <a:off x="6206541" y="4313417"/>
            <a:ext cx="171691" cy="3339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7698212" y="1898452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B: 4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9366317" y="3251546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9737140" y="4313417"/>
            <a:ext cx="741647" cy="741647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stCxn id="41" idx="1"/>
            <a:endCxn id="30" idx="6"/>
          </p:cNvCxnSpPr>
          <p:nvPr/>
        </p:nvCxnSpPr>
        <p:spPr>
          <a:xfrm flipH="1" flipV="1">
            <a:off x="9181506" y="3089579"/>
            <a:ext cx="293423" cy="2705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stCxn id="41" idx="5"/>
            <a:endCxn id="42" idx="0"/>
          </p:cNvCxnSpPr>
          <p:nvPr/>
        </p:nvCxnSpPr>
        <p:spPr>
          <a:xfrm>
            <a:off x="9999352" y="3884581"/>
            <a:ext cx="108612" cy="4288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10775494" y="1872852"/>
            <a:ext cx="741647" cy="7416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10775494" y="2941057"/>
            <a:ext cx="741647" cy="7416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10775494" y="3993193"/>
            <a:ext cx="741647" cy="7416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stCxn id="46" idx="0"/>
            <a:endCxn id="45" idx="4"/>
          </p:cNvCxnSpPr>
          <p:nvPr/>
        </p:nvCxnSpPr>
        <p:spPr>
          <a:xfrm flipV="1">
            <a:off x="11146318" y="2614499"/>
            <a:ext cx="0" cy="3265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stCxn id="47" idx="0"/>
            <a:endCxn id="46" idx="4"/>
          </p:cNvCxnSpPr>
          <p:nvPr/>
        </p:nvCxnSpPr>
        <p:spPr>
          <a:xfrm flipV="1">
            <a:off x="11146318" y="3682704"/>
            <a:ext cx="0" cy="3104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79564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838525"/>
            <a:ext cx="105586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Frequent Pattern for Node E</a:t>
            </a: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5EC11D1B-B1E4-4656-9967-F8B4B4227E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7382054"/>
              </p:ext>
            </p:extLst>
          </p:nvPr>
        </p:nvGraphicFramePr>
        <p:xfrm>
          <a:off x="771525" y="1680498"/>
          <a:ext cx="4695825" cy="219456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176537152"/>
                    </a:ext>
                  </a:extLst>
                </a:gridCol>
                <a:gridCol w="2867025">
                  <a:extLst>
                    <a:ext uri="{9D8B030D-6E8A-4147-A177-3AD203B41FA5}">
                      <a16:colId xmlns:a16="http://schemas.microsoft.com/office/drawing/2014/main" val="4682146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PH" b="1" dirty="0"/>
                        <a:t>Pattern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b="1" dirty="0"/>
                        <a:t>Support Count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355049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{E}</a:t>
                      </a:r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18147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{B,</a:t>
                      </a:r>
                      <a:r>
                        <a:rPr lang="en-US" baseline="0" dirty="0"/>
                        <a:t> E}</a:t>
                      </a:r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422231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{B,</a:t>
                      </a:r>
                      <a:r>
                        <a:rPr lang="en-US" baseline="0" dirty="0"/>
                        <a:t> A, E}</a:t>
                      </a:r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833757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{B,</a:t>
                      </a:r>
                      <a:r>
                        <a:rPr lang="en-US" baseline="0" dirty="0"/>
                        <a:t> C, E}</a:t>
                      </a:r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084978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{B,</a:t>
                      </a:r>
                      <a:r>
                        <a:rPr lang="en-US" baseline="0" dirty="0"/>
                        <a:t> C, A, E}</a:t>
                      </a:r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3284257"/>
                  </a:ext>
                </a:extLst>
              </a:tr>
            </a:tbl>
          </a:graphicData>
        </a:graphic>
      </p:graphicFrame>
      <p:sp>
        <p:nvSpPr>
          <p:cNvPr id="26" name="Oval 25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8439859" y="2718755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C: 3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8548471" y="3877989"/>
            <a:ext cx="741647" cy="741647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endCxn id="26" idx="1"/>
          </p:cNvCxnSpPr>
          <p:nvPr/>
        </p:nvCxnSpPr>
        <p:spPr>
          <a:xfrm>
            <a:off x="8331247" y="2531487"/>
            <a:ext cx="217224" cy="2958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stCxn id="27" idx="0"/>
            <a:endCxn id="26" idx="4"/>
          </p:cNvCxnSpPr>
          <p:nvPr/>
        </p:nvCxnSpPr>
        <p:spPr>
          <a:xfrm flipH="1" flipV="1">
            <a:off x="8810683" y="3460402"/>
            <a:ext cx="108612" cy="4175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FF465D5F-EE40-4CF1-B973-7087C70611E4}"/>
              </a:ext>
            </a:extLst>
          </p:cNvPr>
          <p:cNvSpPr/>
          <p:nvPr/>
        </p:nvSpPr>
        <p:spPr>
          <a:xfrm>
            <a:off x="6869587" y="2676377"/>
            <a:ext cx="730518" cy="7305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9C548D5-2D23-4238-82DF-921D2E3334F9}"/>
              </a:ext>
            </a:extLst>
          </p:cNvPr>
          <p:cNvSpPr/>
          <p:nvPr/>
        </p:nvSpPr>
        <p:spPr>
          <a:xfrm>
            <a:off x="6269620" y="3680381"/>
            <a:ext cx="741648" cy="741648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D370CE05-94D0-4DB6-BE29-980F92475FAA}"/>
              </a:ext>
            </a:extLst>
          </p:cNvPr>
          <p:cNvSpPr/>
          <p:nvPr/>
        </p:nvSpPr>
        <p:spPr>
          <a:xfrm>
            <a:off x="5573505" y="4538710"/>
            <a:ext cx="741648" cy="7416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endCxn id="50" idx="7"/>
          </p:cNvCxnSpPr>
          <p:nvPr/>
        </p:nvCxnSpPr>
        <p:spPr>
          <a:xfrm flipH="1">
            <a:off x="7493123" y="2531487"/>
            <a:ext cx="313701" cy="2518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671F84C-43EB-4E83-B34F-C5EA539A58EC}"/>
              </a:ext>
            </a:extLst>
          </p:cNvPr>
          <p:cNvCxnSpPr>
            <a:cxnSpLocks/>
            <a:endCxn id="50" idx="3"/>
          </p:cNvCxnSpPr>
          <p:nvPr/>
        </p:nvCxnSpPr>
        <p:spPr>
          <a:xfrm flipV="1">
            <a:off x="6763880" y="3299913"/>
            <a:ext cx="212689" cy="3804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1E9DF07-49B0-4931-B28A-3220297F1ADF}"/>
              </a:ext>
            </a:extLst>
          </p:cNvPr>
          <p:cNvCxnSpPr>
            <a:cxnSpLocks/>
            <a:stCxn id="52" idx="7"/>
            <a:endCxn id="51" idx="3"/>
          </p:cNvCxnSpPr>
          <p:nvPr/>
        </p:nvCxnSpPr>
        <p:spPr>
          <a:xfrm flipV="1">
            <a:off x="6206541" y="4313417"/>
            <a:ext cx="171691" cy="3339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7698212" y="1898452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B: 4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9366317" y="3251546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9737140" y="4313417"/>
            <a:ext cx="741647" cy="741647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stCxn id="57" idx="1"/>
            <a:endCxn id="26" idx="6"/>
          </p:cNvCxnSpPr>
          <p:nvPr/>
        </p:nvCxnSpPr>
        <p:spPr>
          <a:xfrm flipH="1" flipV="1">
            <a:off x="9181506" y="3089579"/>
            <a:ext cx="293423" cy="2705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stCxn id="57" idx="5"/>
            <a:endCxn id="58" idx="0"/>
          </p:cNvCxnSpPr>
          <p:nvPr/>
        </p:nvCxnSpPr>
        <p:spPr>
          <a:xfrm>
            <a:off x="9999352" y="3884581"/>
            <a:ext cx="108612" cy="4288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10775494" y="1872852"/>
            <a:ext cx="741647" cy="7416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10775494" y="2941057"/>
            <a:ext cx="741647" cy="7416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10775494" y="3993193"/>
            <a:ext cx="741647" cy="7416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stCxn id="62" idx="0"/>
            <a:endCxn id="61" idx="4"/>
          </p:cNvCxnSpPr>
          <p:nvPr/>
        </p:nvCxnSpPr>
        <p:spPr>
          <a:xfrm flipV="1">
            <a:off x="11146318" y="2614499"/>
            <a:ext cx="0" cy="3265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stCxn id="63" idx="0"/>
            <a:endCxn id="62" idx="4"/>
          </p:cNvCxnSpPr>
          <p:nvPr/>
        </p:nvCxnSpPr>
        <p:spPr>
          <a:xfrm flipV="1">
            <a:off x="11146318" y="3682704"/>
            <a:ext cx="0" cy="3104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31494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838525"/>
            <a:ext cx="105586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5.3 Mining the FP-Tree for Frequent Patterns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E6FFCD5-DA91-4170-905E-45E8EB9BEBE5}"/>
              </a:ext>
            </a:extLst>
          </p:cNvPr>
          <p:cNvSpPr txBox="1"/>
          <p:nvPr/>
        </p:nvSpPr>
        <p:spPr>
          <a:xfrm>
            <a:off x="746727" y="1763740"/>
            <a:ext cx="560065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Paths Leading to A Nodes:</a:t>
            </a:r>
          </a:p>
          <a:p>
            <a:endParaRPr lang="en-US" sz="900" b="1" dirty="0"/>
          </a:p>
          <a:p>
            <a:pPr marL="457200" indent="-457200">
              <a:buAutoNum type="arabicPeriod"/>
            </a:pPr>
            <a:r>
              <a:rPr lang="en-US" sz="2000" dirty="0"/>
              <a:t>Path 1 containing A:</a:t>
            </a:r>
          </a:p>
          <a:p>
            <a:r>
              <a:rPr lang="en-US" sz="2000" dirty="0"/>
              <a:t>      </a:t>
            </a:r>
            <a:r>
              <a:rPr lang="en-US" dirty="0"/>
              <a:t>- </a:t>
            </a:r>
            <a:r>
              <a:rPr lang="en-US" b="1" dirty="0">
                <a:solidFill>
                  <a:srgbClr val="FF0000"/>
                </a:solidFill>
              </a:rPr>
              <a:t>B </a:t>
            </a:r>
            <a:r>
              <a:rPr lang="en-US" b="1" dirty="0">
                <a:sym typeface="Wingdings" panose="05000000000000000000" pitchFamily="2" charset="2"/>
              </a:rPr>
              <a:t> </a:t>
            </a:r>
            <a:r>
              <a:rPr lang="en-US" b="1" dirty="0">
                <a:solidFill>
                  <a:srgbClr val="7030A0"/>
                </a:solidFill>
                <a:sym typeface="Wingdings" panose="05000000000000000000" pitchFamily="2" charset="2"/>
              </a:rPr>
              <a:t>A </a:t>
            </a:r>
            <a:r>
              <a:rPr lang="en-US" b="1" dirty="0">
                <a:solidFill>
                  <a:schemeClr val="bg1"/>
                </a:solidFill>
                <a:sym typeface="Wingdings" panose="05000000000000000000" pitchFamily="2" charset="2"/>
              </a:rPr>
              <a:t>(support count = 1)</a:t>
            </a:r>
          </a:p>
          <a:p>
            <a:endParaRPr lang="en-US" sz="800" b="1" dirty="0">
              <a:sym typeface="Wingdings" panose="05000000000000000000" pitchFamily="2" charset="2"/>
            </a:endParaRPr>
          </a:p>
          <a:p>
            <a:r>
              <a:rPr lang="en-US" sz="2000" dirty="0"/>
              <a:t>2.   Path 2 containing A:</a:t>
            </a:r>
          </a:p>
          <a:p>
            <a:r>
              <a:rPr lang="en-US" sz="2000" dirty="0"/>
              <a:t>      </a:t>
            </a:r>
            <a:r>
              <a:rPr lang="en-US" dirty="0"/>
              <a:t>- </a:t>
            </a:r>
            <a:r>
              <a:rPr lang="en-US" b="1" dirty="0">
                <a:solidFill>
                  <a:srgbClr val="FF0000"/>
                </a:solidFill>
              </a:rPr>
              <a:t>B </a:t>
            </a:r>
            <a:r>
              <a:rPr lang="en-US" b="1" dirty="0">
                <a:sym typeface="Wingdings" panose="05000000000000000000" pitchFamily="2" charset="2"/>
              </a:rPr>
              <a:t> </a:t>
            </a:r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C</a:t>
            </a:r>
            <a:r>
              <a:rPr lang="en-US" b="1" dirty="0">
                <a:sym typeface="Wingdings" panose="05000000000000000000" pitchFamily="2" charset="2"/>
              </a:rPr>
              <a:t>  </a:t>
            </a:r>
            <a:r>
              <a:rPr lang="en-US" b="1" dirty="0">
                <a:solidFill>
                  <a:srgbClr val="7030A0"/>
                </a:solidFill>
                <a:sym typeface="Wingdings" panose="05000000000000000000" pitchFamily="2" charset="2"/>
              </a:rPr>
              <a:t>A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b="1" dirty="0">
                <a:solidFill>
                  <a:schemeClr val="bg1"/>
                </a:solidFill>
                <a:sym typeface="Wingdings" panose="05000000000000000000" pitchFamily="2" charset="2"/>
              </a:rPr>
              <a:t>(support count = 1)</a:t>
            </a:r>
          </a:p>
          <a:p>
            <a:endParaRPr lang="en-US" sz="800" b="1" dirty="0">
              <a:sym typeface="Wingdings" panose="05000000000000000000" pitchFamily="2" charset="2"/>
            </a:endParaRPr>
          </a:p>
          <a:p>
            <a:r>
              <a:rPr lang="en-US" dirty="0"/>
              <a:t>3.   </a:t>
            </a:r>
            <a:r>
              <a:rPr lang="en-US" sz="2000" dirty="0"/>
              <a:t>Path 2 containing A:</a:t>
            </a:r>
          </a:p>
          <a:p>
            <a:r>
              <a:rPr lang="en-US" dirty="0"/>
              <a:t>      - </a:t>
            </a:r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C</a:t>
            </a:r>
            <a:r>
              <a:rPr lang="en-US" b="1" dirty="0">
                <a:sym typeface="Wingdings" panose="05000000000000000000" pitchFamily="2" charset="2"/>
              </a:rPr>
              <a:t>  </a:t>
            </a:r>
            <a:r>
              <a:rPr lang="en-US" b="1" dirty="0">
                <a:solidFill>
                  <a:srgbClr val="7030A0"/>
                </a:solidFill>
                <a:sym typeface="Wingdings" panose="05000000000000000000" pitchFamily="2" charset="2"/>
              </a:rPr>
              <a:t>A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b="1" dirty="0">
                <a:solidFill>
                  <a:schemeClr val="bg1"/>
                </a:solidFill>
                <a:sym typeface="Wingdings" panose="05000000000000000000" pitchFamily="2" charset="2"/>
              </a:rPr>
              <a:t>(support count = 1)</a:t>
            </a:r>
          </a:p>
          <a:p>
            <a:endParaRPr lang="en-US" sz="1200" b="1" dirty="0">
              <a:sym typeface="Wingdings" panose="05000000000000000000" pitchFamily="2" charset="2"/>
            </a:endParaRPr>
          </a:p>
          <a:p>
            <a:r>
              <a:rPr lang="en-US" sz="2000" b="1" dirty="0"/>
              <a:t>Sample Conditional Pattern Base on A:</a:t>
            </a:r>
          </a:p>
          <a:p>
            <a:endParaRPr lang="en-US" sz="900" b="1" dirty="0"/>
          </a:p>
          <a:p>
            <a:r>
              <a:rPr lang="en-US" sz="2000" dirty="0">
                <a:solidFill>
                  <a:srgbClr val="FF0000"/>
                </a:solidFill>
              </a:rPr>
              <a:t>B </a:t>
            </a:r>
            <a:r>
              <a:rPr lang="en-US" sz="2000" dirty="0"/>
              <a:t>		</a:t>
            </a:r>
            <a:r>
              <a:rPr lang="en-US" sz="2000" dirty="0">
                <a:solidFill>
                  <a:schemeClr val="bg1"/>
                </a:solidFill>
              </a:rPr>
              <a:t>(1)</a:t>
            </a:r>
          </a:p>
          <a:p>
            <a:r>
              <a:rPr lang="en-US" sz="2000" dirty="0">
                <a:solidFill>
                  <a:srgbClr val="FF0000"/>
                </a:solidFill>
              </a:rPr>
              <a:t>B, C</a:t>
            </a:r>
            <a:r>
              <a:rPr lang="en-US" sz="2000" dirty="0"/>
              <a:t>		</a:t>
            </a:r>
            <a:r>
              <a:rPr lang="en-US" sz="2000" dirty="0">
                <a:solidFill>
                  <a:schemeClr val="bg1"/>
                </a:solidFill>
              </a:rPr>
              <a:t>(1)</a:t>
            </a:r>
          </a:p>
          <a:p>
            <a:r>
              <a:rPr lang="en-US" sz="2000" dirty="0">
                <a:solidFill>
                  <a:srgbClr val="FF0000"/>
                </a:solidFill>
              </a:rPr>
              <a:t>C</a:t>
            </a:r>
            <a:r>
              <a:rPr lang="en-US" sz="2000" dirty="0"/>
              <a:t>		</a:t>
            </a:r>
            <a:r>
              <a:rPr lang="en-US" sz="2000" dirty="0">
                <a:solidFill>
                  <a:schemeClr val="bg1"/>
                </a:solidFill>
              </a:rPr>
              <a:t>(1)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8439859" y="2718755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C: 3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8548471" y="3877989"/>
            <a:ext cx="741647" cy="7416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endCxn id="30" idx="1"/>
          </p:cNvCxnSpPr>
          <p:nvPr/>
        </p:nvCxnSpPr>
        <p:spPr>
          <a:xfrm>
            <a:off x="8331247" y="2531487"/>
            <a:ext cx="217224" cy="2958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stCxn id="31" idx="0"/>
            <a:endCxn id="30" idx="4"/>
          </p:cNvCxnSpPr>
          <p:nvPr/>
        </p:nvCxnSpPr>
        <p:spPr>
          <a:xfrm flipH="1" flipV="1">
            <a:off x="8810683" y="3460402"/>
            <a:ext cx="108612" cy="4175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FF465D5F-EE40-4CF1-B973-7087C70611E4}"/>
              </a:ext>
            </a:extLst>
          </p:cNvPr>
          <p:cNvSpPr/>
          <p:nvPr/>
        </p:nvSpPr>
        <p:spPr>
          <a:xfrm>
            <a:off x="6869587" y="2676377"/>
            <a:ext cx="730518" cy="730518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9C548D5-2D23-4238-82DF-921D2E3334F9}"/>
              </a:ext>
            </a:extLst>
          </p:cNvPr>
          <p:cNvSpPr/>
          <p:nvPr/>
        </p:nvSpPr>
        <p:spPr>
          <a:xfrm>
            <a:off x="6269620" y="3680381"/>
            <a:ext cx="741648" cy="7416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370CE05-94D0-4DB6-BE29-980F92475FAA}"/>
              </a:ext>
            </a:extLst>
          </p:cNvPr>
          <p:cNvSpPr/>
          <p:nvPr/>
        </p:nvSpPr>
        <p:spPr>
          <a:xfrm>
            <a:off x="5573505" y="4538710"/>
            <a:ext cx="741648" cy="7416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endCxn id="34" idx="7"/>
          </p:cNvCxnSpPr>
          <p:nvPr/>
        </p:nvCxnSpPr>
        <p:spPr>
          <a:xfrm flipH="1">
            <a:off x="7493123" y="2531487"/>
            <a:ext cx="313701" cy="2518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671F84C-43EB-4E83-B34F-C5EA539A58EC}"/>
              </a:ext>
            </a:extLst>
          </p:cNvPr>
          <p:cNvCxnSpPr>
            <a:cxnSpLocks/>
            <a:endCxn id="34" idx="3"/>
          </p:cNvCxnSpPr>
          <p:nvPr/>
        </p:nvCxnSpPr>
        <p:spPr>
          <a:xfrm flipV="1">
            <a:off x="6763880" y="3299913"/>
            <a:ext cx="212689" cy="3804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1E9DF07-49B0-4931-B28A-3220297F1ADF}"/>
              </a:ext>
            </a:extLst>
          </p:cNvPr>
          <p:cNvCxnSpPr>
            <a:cxnSpLocks/>
            <a:stCxn id="36" idx="7"/>
            <a:endCxn id="35" idx="3"/>
          </p:cNvCxnSpPr>
          <p:nvPr/>
        </p:nvCxnSpPr>
        <p:spPr>
          <a:xfrm flipV="1">
            <a:off x="6206541" y="4313417"/>
            <a:ext cx="171691" cy="3339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7698212" y="1898452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B: 4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9366317" y="3251546"/>
            <a:ext cx="741647" cy="741647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9737140" y="4313417"/>
            <a:ext cx="741647" cy="7416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stCxn id="41" idx="1"/>
            <a:endCxn id="30" idx="6"/>
          </p:cNvCxnSpPr>
          <p:nvPr/>
        </p:nvCxnSpPr>
        <p:spPr>
          <a:xfrm flipH="1" flipV="1">
            <a:off x="9181506" y="3089579"/>
            <a:ext cx="293423" cy="2705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stCxn id="41" idx="5"/>
            <a:endCxn id="42" idx="0"/>
          </p:cNvCxnSpPr>
          <p:nvPr/>
        </p:nvCxnSpPr>
        <p:spPr>
          <a:xfrm>
            <a:off x="9999352" y="3884581"/>
            <a:ext cx="108612" cy="4288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10775494" y="1872852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10775494" y="2941057"/>
            <a:ext cx="741647" cy="741647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10775494" y="3993193"/>
            <a:ext cx="741647" cy="7416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stCxn id="46" idx="0"/>
            <a:endCxn id="45" idx="4"/>
          </p:cNvCxnSpPr>
          <p:nvPr/>
        </p:nvCxnSpPr>
        <p:spPr>
          <a:xfrm flipV="1">
            <a:off x="11146318" y="2614499"/>
            <a:ext cx="0" cy="3265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stCxn id="47" idx="0"/>
            <a:endCxn id="46" idx="4"/>
          </p:cNvCxnSpPr>
          <p:nvPr/>
        </p:nvCxnSpPr>
        <p:spPr>
          <a:xfrm flipV="1">
            <a:off x="11146318" y="3682704"/>
            <a:ext cx="0" cy="3104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93005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838525"/>
            <a:ext cx="105586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Frequent Pattern for Node A</a:t>
            </a: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5EC11D1B-B1E4-4656-9967-F8B4B4227E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6906261"/>
              </p:ext>
            </p:extLst>
          </p:nvPr>
        </p:nvGraphicFramePr>
        <p:xfrm>
          <a:off x="771525" y="1680498"/>
          <a:ext cx="4695825" cy="182880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176537152"/>
                    </a:ext>
                  </a:extLst>
                </a:gridCol>
                <a:gridCol w="2867025">
                  <a:extLst>
                    <a:ext uri="{9D8B030D-6E8A-4147-A177-3AD203B41FA5}">
                      <a16:colId xmlns:a16="http://schemas.microsoft.com/office/drawing/2014/main" val="4682146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PH" b="1" dirty="0"/>
                        <a:t>Pattern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b="1" dirty="0"/>
                        <a:t>Support Count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355049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18147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{B,</a:t>
                      </a:r>
                      <a:r>
                        <a:rPr lang="en-US" baseline="0" dirty="0"/>
                        <a:t> A}</a:t>
                      </a:r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422231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{C, A}</a:t>
                      </a:r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833757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{B,</a:t>
                      </a:r>
                      <a:r>
                        <a:rPr lang="en-US" baseline="0" dirty="0"/>
                        <a:t> C, A}</a:t>
                      </a:r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P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0849785"/>
                  </a:ext>
                </a:extLst>
              </a:tr>
            </a:tbl>
          </a:graphicData>
        </a:graphic>
      </p:graphicFrame>
      <p:sp>
        <p:nvSpPr>
          <p:cNvPr id="25" name="Oval 24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8439859" y="2718755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C: 3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8548471" y="3877989"/>
            <a:ext cx="741647" cy="7416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endCxn id="25" idx="1"/>
          </p:cNvCxnSpPr>
          <p:nvPr/>
        </p:nvCxnSpPr>
        <p:spPr>
          <a:xfrm>
            <a:off x="8331247" y="2531487"/>
            <a:ext cx="217224" cy="2958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stCxn id="30" idx="0"/>
            <a:endCxn id="25" idx="4"/>
          </p:cNvCxnSpPr>
          <p:nvPr/>
        </p:nvCxnSpPr>
        <p:spPr>
          <a:xfrm flipH="1" flipV="1">
            <a:off x="8810683" y="3460402"/>
            <a:ext cx="108612" cy="4175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FF465D5F-EE40-4CF1-B973-7087C70611E4}"/>
              </a:ext>
            </a:extLst>
          </p:cNvPr>
          <p:cNvSpPr/>
          <p:nvPr/>
        </p:nvSpPr>
        <p:spPr>
          <a:xfrm>
            <a:off x="6869587" y="2676377"/>
            <a:ext cx="730518" cy="730518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9C548D5-2D23-4238-82DF-921D2E3334F9}"/>
              </a:ext>
            </a:extLst>
          </p:cNvPr>
          <p:cNvSpPr/>
          <p:nvPr/>
        </p:nvSpPr>
        <p:spPr>
          <a:xfrm>
            <a:off x="6269620" y="3680381"/>
            <a:ext cx="741648" cy="7416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370CE05-94D0-4DB6-BE29-980F92475FAA}"/>
              </a:ext>
            </a:extLst>
          </p:cNvPr>
          <p:cNvSpPr/>
          <p:nvPr/>
        </p:nvSpPr>
        <p:spPr>
          <a:xfrm>
            <a:off x="5573505" y="4538710"/>
            <a:ext cx="741648" cy="7416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endCxn id="33" idx="7"/>
          </p:cNvCxnSpPr>
          <p:nvPr/>
        </p:nvCxnSpPr>
        <p:spPr>
          <a:xfrm flipH="1">
            <a:off x="7493123" y="2531487"/>
            <a:ext cx="313701" cy="2518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671F84C-43EB-4E83-B34F-C5EA539A58EC}"/>
              </a:ext>
            </a:extLst>
          </p:cNvPr>
          <p:cNvCxnSpPr>
            <a:cxnSpLocks/>
            <a:endCxn id="33" idx="3"/>
          </p:cNvCxnSpPr>
          <p:nvPr/>
        </p:nvCxnSpPr>
        <p:spPr>
          <a:xfrm flipV="1">
            <a:off x="6763880" y="3299913"/>
            <a:ext cx="212689" cy="3804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1E9DF07-49B0-4931-B28A-3220297F1ADF}"/>
              </a:ext>
            </a:extLst>
          </p:cNvPr>
          <p:cNvCxnSpPr>
            <a:cxnSpLocks/>
            <a:stCxn id="35" idx="7"/>
            <a:endCxn id="34" idx="3"/>
          </p:cNvCxnSpPr>
          <p:nvPr/>
        </p:nvCxnSpPr>
        <p:spPr>
          <a:xfrm flipV="1">
            <a:off x="6206541" y="4313417"/>
            <a:ext cx="171691" cy="3339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7698212" y="1898452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B: 4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9366317" y="3251546"/>
            <a:ext cx="741647" cy="741647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9737140" y="4313417"/>
            <a:ext cx="741647" cy="7416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stCxn id="40" idx="1"/>
            <a:endCxn id="25" idx="6"/>
          </p:cNvCxnSpPr>
          <p:nvPr/>
        </p:nvCxnSpPr>
        <p:spPr>
          <a:xfrm flipH="1" flipV="1">
            <a:off x="9181506" y="3089579"/>
            <a:ext cx="293423" cy="2705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stCxn id="40" idx="5"/>
            <a:endCxn id="41" idx="0"/>
          </p:cNvCxnSpPr>
          <p:nvPr/>
        </p:nvCxnSpPr>
        <p:spPr>
          <a:xfrm>
            <a:off x="9999352" y="3884581"/>
            <a:ext cx="108612" cy="4288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10775494" y="1872852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10775494" y="2941057"/>
            <a:ext cx="741647" cy="741647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10775494" y="3993193"/>
            <a:ext cx="741647" cy="7416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stCxn id="45" idx="0"/>
            <a:endCxn id="44" idx="4"/>
          </p:cNvCxnSpPr>
          <p:nvPr/>
        </p:nvCxnSpPr>
        <p:spPr>
          <a:xfrm flipV="1">
            <a:off x="11146318" y="2614499"/>
            <a:ext cx="0" cy="3265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stCxn id="46" idx="0"/>
            <a:endCxn id="45" idx="4"/>
          </p:cNvCxnSpPr>
          <p:nvPr/>
        </p:nvCxnSpPr>
        <p:spPr>
          <a:xfrm flipV="1">
            <a:off x="11146318" y="3682704"/>
            <a:ext cx="0" cy="3104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9207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007202"/>
            <a:ext cx="10558668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Key Objectives of FP Growth</a:t>
            </a:r>
          </a:p>
          <a:p>
            <a:endParaRPr lang="en-US" sz="1400" b="1" dirty="0"/>
          </a:p>
          <a:p>
            <a:pPr marL="457200" indent="-457200">
              <a:buFontTx/>
              <a:buChar char="-"/>
            </a:pPr>
            <a:r>
              <a:rPr lang="en-US" sz="2800" dirty="0"/>
              <a:t>Identify frequent itemset (combinations of items that frequently appear together)</a:t>
            </a:r>
          </a:p>
          <a:p>
            <a:endParaRPr lang="en-US" sz="2800" dirty="0"/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rgbClr val="FF0000"/>
                </a:solidFill>
              </a:rPr>
              <a:t>Optimize</a:t>
            </a:r>
            <a:r>
              <a:rPr lang="en-US" sz="2800" dirty="0"/>
              <a:t> the process by reducing the computational complexity and memory requirements compared to </a:t>
            </a:r>
            <a:r>
              <a:rPr lang="en-US" sz="2800" dirty="0" err="1"/>
              <a:t>Apriori</a:t>
            </a:r>
            <a:endParaRPr lang="en-US" sz="2800" dirty="0"/>
          </a:p>
          <a:p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0589376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838525"/>
            <a:ext cx="105586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5.4 Mining the FP-Tree for Frequent Patterns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E6FFCD5-DA91-4170-905E-45E8EB9BEBE5}"/>
              </a:ext>
            </a:extLst>
          </p:cNvPr>
          <p:cNvSpPr txBox="1"/>
          <p:nvPr/>
        </p:nvSpPr>
        <p:spPr>
          <a:xfrm>
            <a:off x="746727" y="1763740"/>
            <a:ext cx="5600651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Paths Leading to C Nodes:</a:t>
            </a:r>
          </a:p>
          <a:p>
            <a:endParaRPr lang="en-US" sz="900" b="1" dirty="0"/>
          </a:p>
          <a:p>
            <a:pPr marL="457200" indent="-457200">
              <a:buAutoNum type="arabicPeriod"/>
            </a:pPr>
            <a:r>
              <a:rPr lang="en-US" sz="2000" dirty="0"/>
              <a:t>Path 1 containing C:</a:t>
            </a:r>
          </a:p>
          <a:p>
            <a:r>
              <a:rPr lang="en-US" sz="2000" dirty="0"/>
              <a:t>      </a:t>
            </a:r>
            <a:r>
              <a:rPr lang="en-US" dirty="0"/>
              <a:t>- </a:t>
            </a:r>
            <a:r>
              <a:rPr lang="en-US" b="1" dirty="0">
                <a:solidFill>
                  <a:srgbClr val="FF0000"/>
                </a:solidFill>
              </a:rPr>
              <a:t>B </a:t>
            </a:r>
            <a:r>
              <a:rPr lang="en-US" b="1" dirty="0">
                <a:sym typeface="Wingdings" panose="05000000000000000000" pitchFamily="2" charset="2"/>
              </a:rPr>
              <a:t> </a:t>
            </a:r>
            <a:r>
              <a:rPr lang="en-US" b="1" dirty="0">
                <a:solidFill>
                  <a:srgbClr val="7030A0"/>
                </a:solidFill>
                <a:sym typeface="Wingdings" panose="05000000000000000000" pitchFamily="2" charset="2"/>
              </a:rPr>
              <a:t>C </a:t>
            </a:r>
            <a:r>
              <a:rPr lang="en-US" b="1" dirty="0">
                <a:solidFill>
                  <a:schemeClr val="bg1"/>
                </a:solidFill>
                <a:sym typeface="Wingdings" panose="05000000000000000000" pitchFamily="2" charset="2"/>
              </a:rPr>
              <a:t>(support count = 1)</a:t>
            </a:r>
          </a:p>
          <a:p>
            <a:endParaRPr lang="en-US" sz="800" b="1" dirty="0">
              <a:sym typeface="Wingdings" panose="05000000000000000000" pitchFamily="2" charset="2"/>
            </a:endParaRPr>
          </a:p>
          <a:p>
            <a:r>
              <a:rPr lang="en-US" sz="2000" dirty="0"/>
              <a:t>2.   Path 2 containing C:</a:t>
            </a:r>
          </a:p>
          <a:p>
            <a:r>
              <a:rPr lang="en-US" sz="2000" dirty="0"/>
              <a:t>      </a:t>
            </a:r>
            <a:r>
              <a:rPr lang="en-US" dirty="0"/>
              <a:t>- </a:t>
            </a:r>
            <a:r>
              <a:rPr lang="en-US" b="1" dirty="0">
                <a:solidFill>
                  <a:srgbClr val="FF0000"/>
                </a:solidFill>
              </a:rPr>
              <a:t>Root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C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b="1" dirty="0">
                <a:solidFill>
                  <a:schemeClr val="bg1"/>
                </a:solidFill>
                <a:sym typeface="Wingdings" panose="05000000000000000000" pitchFamily="2" charset="2"/>
              </a:rPr>
              <a:t>(support count = 1)</a:t>
            </a:r>
          </a:p>
          <a:p>
            <a:endParaRPr lang="en-US" sz="800" b="1" dirty="0">
              <a:sym typeface="Wingdings" panose="05000000000000000000" pitchFamily="2" charset="2"/>
            </a:endParaRPr>
          </a:p>
          <a:p>
            <a:endParaRPr lang="en-US" sz="1200" b="1" dirty="0">
              <a:sym typeface="Wingdings" panose="05000000000000000000" pitchFamily="2" charset="2"/>
            </a:endParaRPr>
          </a:p>
          <a:p>
            <a:r>
              <a:rPr lang="en-US" sz="2000" b="1" dirty="0"/>
              <a:t>Sample Conditional Pattern Base on C:</a:t>
            </a:r>
          </a:p>
          <a:p>
            <a:endParaRPr lang="en-US" sz="900" b="1" dirty="0"/>
          </a:p>
          <a:p>
            <a:r>
              <a:rPr lang="en-US" sz="2000" dirty="0">
                <a:solidFill>
                  <a:srgbClr val="FF0000"/>
                </a:solidFill>
              </a:rPr>
              <a:t>B </a:t>
            </a:r>
            <a:r>
              <a:rPr lang="en-US" sz="2000" dirty="0"/>
              <a:t>		</a:t>
            </a:r>
            <a:r>
              <a:rPr lang="en-US" sz="2000" dirty="0">
                <a:solidFill>
                  <a:schemeClr val="bg1"/>
                </a:solidFill>
              </a:rPr>
              <a:t>(3)</a:t>
            </a:r>
          </a:p>
          <a:p>
            <a:r>
              <a:rPr lang="en-US" sz="2000" dirty="0">
                <a:solidFill>
                  <a:srgbClr val="FF0000"/>
                </a:solidFill>
              </a:rPr>
              <a:t>C (root)</a:t>
            </a:r>
            <a:r>
              <a:rPr lang="en-US" sz="2000" dirty="0"/>
              <a:t>		</a:t>
            </a:r>
            <a:r>
              <a:rPr lang="en-US" sz="2000" dirty="0">
                <a:solidFill>
                  <a:schemeClr val="bg1"/>
                </a:solidFill>
              </a:rPr>
              <a:t>(1)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8439859" y="2718755"/>
            <a:ext cx="741647" cy="741647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C: 3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8548471" y="3877989"/>
            <a:ext cx="741647" cy="7416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endCxn id="30" idx="1"/>
          </p:cNvCxnSpPr>
          <p:nvPr/>
        </p:nvCxnSpPr>
        <p:spPr>
          <a:xfrm>
            <a:off x="8331247" y="2531487"/>
            <a:ext cx="217224" cy="2958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stCxn id="31" idx="0"/>
            <a:endCxn id="30" idx="4"/>
          </p:cNvCxnSpPr>
          <p:nvPr/>
        </p:nvCxnSpPr>
        <p:spPr>
          <a:xfrm flipH="1" flipV="1">
            <a:off x="8810683" y="3460402"/>
            <a:ext cx="108612" cy="4175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FF465D5F-EE40-4CF1-B973-7087C70611E4}"/>
              </a:ext>
            </a:extLst>
          </p:cNvPr>
          <p:cNvSpPr/>
          <p:nvPr/>
        </p:nvSpPr>
        <p:spPr>
          <a:xfrm>
            <a:off x="6869587" y="2676377"/>
            <a:ext cx="730518" cy="7305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9C548D5-2D23-4238-82DF-921D2E3334F9}"/>
              </a:ext>
            </a:extLst>
          </p:cNvPr>
          <p:cNvSpPr/>
          <p:nvPr/>
        </p:nvSpPr>
        <p:spPr>
          <a:xfrm>
            <a:off x="6269620" y="3680381"/>
            <a:ext cx="741648" cy="7416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370CE05-94D0-4DB6-BE29-980F92475FAA}"/>
              </a:ext>
            </a:extLst>
          </p:cNvPr>
          <p:cNvSpPr/>
          <p:nvPr/>
        </p:nvSpPr>
        <p:spPr>
          <a:xfrm>
            <a:off x="5573505" y="4538710"/>
            <a:ext cx="741648" cy="7416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endCxn id="34" idx="7"/>
          </p:cNvCxnSpPr>
          <p:nvPr/>
        </p:nvCxnSpPr>
        <p:spPr>
          <a:xfrm flipH="1">
            <a:off x="7493123" y="2531487"/>
            <a:ext cx="313701" cy="2518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671F84C-43EB-4E83-B34F-C5EA539A58EC}"/>
              </a:ext>
            </a:extLst>
          </p:cNvPr>
          <p:cNvCxnSpPr>
            <a:cxnSpLocks/>
            <a:endCxn id="34" idx="3"/>
          </p:cNvCxnSpPr>
          <p:nvPr/>
        </p:nvCxnSpPr>
        <p:spPr>
          <a:xfrm flipV="1">
            <a:off x="6763880" y="3299913"/>
            <a:ext cx="212689" cy="3804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1E9DF07-49B0-4931-B28A-3220297F1ADF}"/>
              </a:ext>
            </a:extLst>
          </p:cNvPr>
          <p:cNvCxnSpPr>
            <a:cxnSpLocks/>
            <a:stCxn id="36" idx="7"/>
            <a:endCxn id="35" idx="3"/>
          </p:cNvCxnSpPr>
          <p:nvPr/>
        </p:nvCxnSpPr>
        <p:spPr>
          <a:xfrm flipV="1">
            <a:off x="6206541" y="4313417"/>
            <a:ext cx="171691" cy="3339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7698212" y="1898452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B: 4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9366317" y="3251546"/>
            <a:ext cx="741647" cy="7416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9737140" y="4313417"/>
            <a:ext cx="741647" cy="7416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stCxn id="41" idx="1"/>
            <a:endCxn id="30" idx="6"/>
          </p:cNvCxnSpPr>
          <p:nvPr/>
        </p:nvCxnSpPr>
        <p:spPr>
          <a:xfrm flipH="1" flipV="1">
            <a:off x="9181506" y="3089579"/>
            <a:ext cx="293423" cy="2705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stCxn id="41" idx="5"/>
            <a:endCxn id="42" idx="0"/>
          </p:cNvCxnSpPr>
          <p:nvPr/>
        </p:nvCxnSpPr>
        <p:spPr>
          <a:xfrm>
            <a:off x="9999352" y="3884581"/>
            <a:ext cx="108612" cy="4288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10775494" y="1872852"/>
            <a:ext cx="741647" cy="741647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10775494" y="2941057"/>
            <a:ext cx="741647" cy="7416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10775494" y="3993193"/>
            <a:ext cx="741647" cy="7416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stCxn id="46" idx="0"/>
            <a:endCxn id="45" idx="4"/>
          </p:cNvCxnSpPr>
          <p:nvPr/>
        </p:nvCxnSpPr>
        <p:spPr>
          <a:xfrm flipV="1">
            <a:off x="11146318" y="2614499"/>
            <a:ext cx="0" cy="3265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stCxn id="47" idx="0"/>
            <a:endCxn id="46" idx="4"/>
          </p:cNvCxnSpPr>
          <p:nvPr/>
        </p:nvCxnSpPr>
        <p:spPr>
          <a:xfrm flipV="1">
            <a:off x="11146318" y="3682704"/>
            <a:ext cx="0" cy="3104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3003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838525"/>
            <a:ext cx="105586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Frequent Pattern for Node C</a:t>
            </a: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5EC11D1B-B1E4-4656-9967-F8B4B4227E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965141"/>
              </p:ext>
            </p:extLst>
          </p:nvPr>
        </p:nvGraphicFramePr>
        <p:xfrm>
          <a:off x="771525" y="1680498"/>
          <a:ext cx="4695825" cy="109728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176537152"/>
                    </a:ext>
                  </a:extLst>
                </a:gridCol>
                <a:gridCol w="2867025">
                  <a:extLst>
                    <a:ext uri="{9D8B030D-6E8A-4147-A177-3AD203B41FA5}">
                      <a16:colId xmlns:a16="http://schemas.microsoft.com/office/drawing/2014/main" val="4682146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PH" b="1" dirty="0"/>
                        <a:t>Pattern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b="1" dirty="0"/>
                        <a:t>Support Count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355049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18147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{B,</a:t>
                      </a:r>
                      <a:r>
                        <a:rPr lang="en-US" baseline="0" dirty="0"/>
                        <a:t> C}</a:t>
                      </a:r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4222317"/>
                  </a:ext>
                </a:extLst>
              </a:tr>
            </a:tbl>
          </a:graphicData>
        </a:graphic>
      </p:graphicFrame>
      <p:sp>
        <p:nvSpPr>
          <p:cNvPr id="26" name="Oval 25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8439859" y="2718755"/>
            <a:ext cx="741647" cy="741647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C: 3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8548471" y="3877989"/>
            <a:ext cx="741647" cy="7416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endCxn id="26" idx="1"/>
          </p:cNvCxnSpPr>
          <p:nvPr/>
        </p:nvCxnSpPr>
        <p:spPr>
          <a:xfrm>
            <a:off x="8331247" y="2531487"/>
            <a:ext cx="217224" cy="2958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stCxn id="27" idx="0"/>
            <a:endCxn id="26" idx="4"/>
          </p:cNvCxnSpPr>
          <p:nvPr/>
        </p:nvCxnSpPr>
        <p:spPr>
          <a:xfrm flipH="1" flipV="1">
            <a:off x="8810683" y="3460402"/>
            <a:ext cx="108612" cy="4175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FF465D5F-EE40-4CF1-B973-7087C70611E4}"/>
              </a:ext>
            </a:extLst>
          </p:cNvPr>
          <p:cNvSpPr/>
          <p:nvPr/>
        </p:nvSpPr>
        <p:spPr>
          <a:xfrm>
            <a:off x="6869587" y="2676377"/>
            <a:ext cx="730518" cy="7305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39C548D5-2D23-4238-82DF-921D2E3334F9}"/>
              </a:ext>
            </a:extLst>
          </p:cNvPr>
          <p:cNvSpPr/>
          <p:nvPr/>
        </p:nvSpPr>
        <p:spPr>
          <a:xfrm>
            <a:off x="6269620" y="3680381"/>
            <a:ext cx="741648" cy="7416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D370CE05-94D0-4DB6-BE29-980F92475FAA}"/>
              </a:ext>
            </a:extLst>
          </p:cNvPr>
          <p:cNvSpPr/>
          <p:nvPr/>
        </p:nvSpPr>
        <p:spPr>
          <a:xfrm>
            <a:off x="5573505" y="4538710"/>
            <a:ext cx="741648" cy="7416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endCxn id="49" idx="7"/>
          </p:cNvCxnSpPr>
          <p:nvPr/>
        </p:nvCxnSpPr>
        <p:spPr>
          <a:xfrm flipH="1">
            <a:off x="7493123" y="2531487"/>
            <a:ext cx="313701" cy="2518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671F84C-43EB-4E83-B34F-C5EA539A58EC}"/>
              </a:ext>
            </a:extLst>
          </p:cNvPr>
          <p:cNvCxnSpPr>
            <a:cxnSpLocks/>
            <a:endCxn id="49" idx="3"/>
          </p:cNvCxnSpPr>
          <p:nvPr/>
        </p:nvCxnSpPr>
        <p:spPr>
          <a:xfrm flipV="1">
            <a:off x="6763880" y="3299913"/>
            <a:ext cx="212689" cy="3804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1E9DF07-49B0-4931-B28A-3220297F1ADF}"/>
              </a:ext>
            </a:extLst>
          </p:cNvPr>
          <p:cNvCxnSpPr>
            <a:cxnSpLocks/>
            <a:stCxn id="51" idx="7"/>
            <a:endCxn id="50" idx="3"/>
          </p:cNvCxnSpPr>
          <p:nvPr/>
        </p:nvCxnSpPr>
        <p:spPr>
          <a:xfrm flipV="1">
            <a:off x="6206541" y="4313417"/>
            <a:ext cx="171691" cy="3339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7698212" y="1898452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B: 4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9366317" y="3251546"/>
            <a:ext cx="741647" cy="7416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9737140" y="4313417"/>
            <a:ext cx="741647" cy="7416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stCxn id="56" idx="1"/>
            <a:endCxn id="26" idx="6"/>
          </p:cNvCxnSpPr>
          <p:nvPr/>
        </p:nvCxnSpPr>
        <p:spPr>
          <a:xfrm flipH="1" flipV="1">
            <a:off x="9181506" y="3089579"/>
            <a:ext cx="293423" cy="2705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stCxn id="56" idx="5"/>
            <a:endCxn id="57" idx="0"/>
          </p:cNvCxnSpPr>
          <p:nvPr/>
        </p:nvCxnSpPr>
        <p:spPr>
          <a:xfrm>
            <a:off x="9999352" y="3884581"/>
            <a:ext cx="108612" cy="4288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10775494" y="1872852"/>
            <a:ext cx="741647" cy="741647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10775494" y="2941057"/>
            <a:ext cx="741647" cy="7416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10775494" y="3993193"/>
            <a:ext cx="741647" cy="7416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stCxn id="61" idx="0"/>
            <a:endCxn id="60" idx="4"/>
          </p:cNvCxnSpPr>
          <p:nvPr/>
        </p:nvCxnSpPr>
        <p:spPr>
          <a:xfrm flipV="1">
            <a:off x="11146318" y="2614499"/>
            <a:ext cx="0" cy="3265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stCxn id="62" idx="0"/>
            <a:endCxn id="61" idx="4"/>
          </p:cNvCxnSpPr>
          <p:nvPr/>
        </p:nvCxnSpPr>
        <p:spPr>
          <a:xfrm flipV="1">
            <a:off x="11146318" y="3682704"/>
            <a:ext cx="0" cy="3104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8222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838525"/>
            <a:ext cx="105586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5.4 Mining the FP-Tree for Frequent Patterns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E6FFCD5-DA91-4170-905E-45E8EB9BEBE5}"/>
              </a:ext>
            </a:extLst>
          </p:cNvPr>
          <p:cNvSpPr txBox="1"/>
          <p:nvPr/>
        </p:nvSpPr>
        <p:spPr>
          <a:xfrm>
            <a:off x="746727" y="1763740"/>
            <a:ext cx="5600651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Paths Leading to B Nodes:</a:t>
            </a:r>
          </a:p>
          <a:p>
            <a:endParaRPr lang="en-US" sz="900" b="1" dirty="0"/>
          </a:p>
          <a:p>
            <a:pPr marL="457200" indent="-457200">
              <a:buAutoNum type="arabicPeriod"/>
            </a:pPr>
            <a:r>
              <a:rPr lang="en-US" sz="2000" dirty="0"/>
              <a:t>Path 1 containing B:</a:t>
            </a:r>
          </a:p>
          <a:p>
            <a:r>
              <a:rPr lang="en-US" sz="2000" dirty="0"/>
              <a:t>      </a:t>
            </a:r>
            <a:r>
              <a:rPr lang="en-US" dirty="0"/>
              <a:t>- </a:t>
            </a:r>
            <a:r>
              <a:rPr lang="en-US" b="1" dirty="0">
                <a:solidFill>
                  <a:srgbClr val="7030A0"/>
                </a:solidFill>
              </a:rPr>
              <a:t>B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ym typeface="Wingdings" panose="05000000000000000000" pitchFamily="2" charset="2"/>
              </a:rPr>
              <a:t>is the root ode, all paths inherently include it</a:t>
            </a:r>
          </a:p>
          <a:p>
            <a:endParaRPr lang="en-US" sz="800" b="1" dirty="0">
              <a:sym typeface="Wingdings" panose="05000000000000000000" pitchFamily="2" charset="2"/>
            </a:endParaRPr>
          </a:p>
          <a:p>
            <a:endParaRPr lang="en-US" sz="1200" b="1" dirty="0">
              <a:sym typeface="Wingdings" panose="05000000000000000000" pitchFamily="2" charset="2"/>
            </a:endParaRPr>
          </a:p>
          <a:p>
            <a:r>
              <a:rPr lang="en-US" sz="2000" b="1" dirty="0"/>
              <a:t>Sample Conditional Pattern Base on B:</a:t>
            </a:r>
          </a:p>
          <a:p>
            <a:endParaRPr lang="en-US" sz="900" b="1" dirty="0"/>
          </a:p>
          <a:p>
            <a:r>
              <a:rPr lang="en-US" sz="2000" dirty="0">
                <a:solidFill>
                  <a:srgbClr val="FF0000"/>
                </a:solidFill>
              </a:rPr>
              <a:t>A </a:t>
            </a:r>
            <a:r>
              <a:rPr lang="en-US" sz="2000" dirty="0"/>
              <a:t>		</a:t>
            </a:r>
            <a:r>
              <a:rPr lang="en-US" sz="2000" dirty="0">
                <a:solidFill>
                  <a:schemeClr val="bg1"/>
                </a:solidFill>
              </a:rPr>
              <a:t>(1)</a:t>
            </a:r>
          </a:p>
          <a:p>
            <a:r>
              <a:rPr lang="en-US" sz="2000" dirty="0">
                <a:solidFill>
                  <a:srgbClr val="FF0000"/>
                </a:solidFill>
              </a:rPr>
              <a:t>C</a:t>
            </a:r>
            <a:r>
              <a:rPr lang="en-US" sz="2000" dirty="0"/>
              <a:t>		</a:t>
            </a:r>
            <a:r>
              <a:rPr lang="en-US" sz="2000" dirty="0">
                <a:solidFill>
                  <a:schemeClr val="bg1"/>
                </a:solidFill>
              </a:rPr>
              <a:t>(3)</a:t>
            </a:r>
          </a:p>
          <a:p>
            <a:r>
              <a:rPr lang="en-US" sz="2000" dirty="0">
                <a:solidFill>
                  <a:srgbClr val="FF0000"/>
                </a:solidFill>
              </a:rPr>
              <a:t>A, E, D</a:t>
            </a:r>
            <a:r>
              <a:rPr lang="en-US" sz="2000" dirty="0"/>
              <a:t>		</a:t>
            </a:r>
            <a:r>
              <a:rPr lang="en-US" sz="2000" dirty="0">
                <a:solidFill>
                  <a:schemeClr val="bg1"/>
                </a:solidFill>
              </a:rPr>
              <a:t>(1)</a:t>
            </a:r>
          </a:p>
          <a:p>
            <a:r>
              <a:rPr lang="en-US" sz="2000" dirty="0">
                <a:solidFill>
                  <a:srgbClr val="FF0000"/>
                </a:solidFill>
              </a:rPr>
              <a:t>C, E</a:t>
            </a:r>
            <a:r>
              <a:rPr lang="en-US" sz="2000" dirty="0"/>
              <a:t>		</a:t>
            </a:r>
            <a:r>
              <a:rPr lang="en-US" sz="2000" dirty="0">
                <a:solidFill>
                  <a:schemeClr val="bg1"/>
                </a:solidFill>
              </a:rPr>
              <a:t>(1)</a:t>
            </a:r>
          </a:p>
          <a:p>
            <a:r>
              <a:rPr lang="en-US" sz="2000" dirty="0">
                <a:solidFill>
                  <a:srgbClr val="FF0000"/>
                </a:solidFill>
              </a:rPr>
              <a:t>C, A, E	</a:t>
            </a:r>
            <a:r>
              <a:rPr lang="en-US" sz="2000" dirty="0"/>
              <a:t>	</a:t>
            </a:r>
            <a:r>
              <a:rPr lang="en-US" sz="2000" dirty="0">
                <a:solidFill>
                  <a:schemeClr val="bg1"/>
                </a:solidFill>
              </a:rPr>
              <a:t>(1)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8439859" y="2718755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C: 3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8548471" y="3877989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endCxn id="30" idx="1"/>
          </p:cNvCxnSpPr>
          <p:nvPr/>
        </p:nvCxnSpPr>
        <p:spPr>
          <a:xfrm>
            <a:off x="8331247" y="2531487"/>
            <a:ext cx="217224" cy="2958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stCxn id="31" idx="0"/>
            <a:endCxn id="30" idx="4"/>
          </p:cNvCxnSpPr>
          <p:nvPr/>
        </p:nvCxnSpPr>
        <p:spPr>
          <a:xfrm flipH="1" flipV="1">
            <a:off x="8810683" y="3460402"/>
            <a:ext cx="108612" cy="4175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FF465D5F-EE40-4CF1-B973-7087C70611E4}"/>
              </a:ext>
            </a:extLst>
          </p:cNvPr>
          <p:cNvSpPr/>
          <p:nvPr/>
        </p:nvSpPr>
        <p:spPr>
          <a:xfrm>
            <a:off x="6869587" y="2676377"/>
            <a:ext cx="730518" cy="7305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9C548D5-2D23-4238-82DF-921D2E3334F9}"/>
              </a:ext>
            </a:extLst>
          </p:cNvPr>
          <p:cNvSpPr/>
          <p:nvPr/>
        </p:nvSpPr>
        <p:spPr>
          <a:xfrm>
            <a:off x="6269620" y="3680381"/>
            <a:ext cx="741648" cy="7416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370CE05-94D0-4DB6-BE29-980F92475FAA}"/>
              </a:ext>
            </a:extLst>
          </p:cNvPr>
          <p:cNvSpPr/>
          <p:nvPr/>
        </p:nvSpPr>
        <p:spPr>
          <a:xfrm>
            <a:off x="5573505" y="4538710"/>
            <a:ext cx="741648" cy="7416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endCxn id="34" idx="7"/>
          </p:cNvCxnSpPr>
          <p:nvPr/>
        </p:nvCxnSpPr>
        <p:spPr>
          <a:xfrm flipH="1">
            <a:off x="7493123" y="2531487"/>
            <a:ext cx="313701" cy="2518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671F84C-43EB-4E83-B34F-C5EA539A58EC}"/>
              </a:ext>
            </a:extLst>
          </p:cNvPr>
          <p:cNvCxnSpPr>
            <a:cxnSpLocks/>
            <a:endCxn id="34" idx="3"/>
          </p:cNvCxnSpPr>
          <p:nvPr/>
        </p:nvCxnSpPr>
        <p:spPr>
          <a:xfrm flipV="1">
            <a:off x="6763880" y="3299913"/>
            <a:ext cx="212689" cy="3804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1E9DF07-49B0-4931-B28A-3220297F1ADF}"/>
              </a:ext>
            </a:extLst>
          </p:cNvPr>
          <p:cNvCxnSpPr>
            <a:cxnSpLocks/>
            <a:stCxn id="36" idx="7"/>
            <a:endCxn id="35" idx="3"/>
          </p:cNvCxnSpPr>
          <p:nvPr/>
        </p:nvCxnSpPr>
        <p:spPr>
          <a:xfrm flipV="1">
            <a:off x="6206541" y="4313417"/>
            <a:ext cx="171691" cy="3339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7698212" y="1898452"/>
            <a:ext cx="741647" cy="741647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B: 4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9366317" y="3251546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9737140" y="4313417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stCxn id="41" idx="1"/>
            <a:endCxn id="30" idx="6"/>
          </p:cNvCxnSpPr>
          <p:nvPr/>
        </p:nvCxnSpPr>
        <p:spPr>
          <a:xfrm flipH="1" flipV="1">
            <a:off x="9181506" y="3089579"/>
            <a:ext cx="293423" cy="2705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stCxn id="41" idx="5"/>
            <a:endCxn id="42" idx="0"/>
          </p:cNvCxnSpPr>
          <p:nvPr/>
        </p:nvCxnSpPr>
        <p:spPr>
          <a:xfrm>
            <a:off x="9999352" y="3884581"/>
            <a:ext cx="108612" cy="4288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10775494" y="1872852"/>
            <a:ext cx="741647" cy="7416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10775494" y="2941057"/>
            <a:ext cx="741647" cy="7416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10775494" y="3993193"/>
            <a:ext cx="741647" cy="7416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stCxn id="46" idx="0"/>
            <a:endCxn id="45" idx="4"/>
          </p:cNvCxnSpPr>
          <p:nvPr/>
        </p:nvCxnSpPr>
        <p:spPr>
          <a:xfrm flipV="1">
            <a:off x="11146318" y="2614499"/>
            <a:ext cx="0" cy="3265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stCxn id="47" idx="0"/>
            <a:endCxn id="46" idx="4"/>
          </p:cNvCxnSpPr>
          <p:nvPr/>
        </p:nvCxnSpPr>
        <p:spPr>
          <a:xfrm flipV="1">
            <a:off x="11146318" y="3682704"/>
            <a:ext cx="0" cy="3104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01029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7650" y="821318"/>
            <a:ext cx="105586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Frequent Pattern for Node B</a:t>
            </a: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5EC11D1B-B1E4-4656-9967-F8B4B4227E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3794891"/>
              </p:ext>
            </p:extLst>
          </p:nvPr>
        </p:nvGraphicFramePr>
        <p:xfrm>
          <a:off x="771525" y="1680498"/>
          <a:ext cx="4695825" cy="329184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176537152"/>
                    </a:ext>
                  </a:extLst>
                </a:gridCol>
                <a:gridCol w="2867025">
                  <a:extLst>
                    <a:ext uri="{9D8B030D-6E8A-4147-A177-3AD203B41FA5}">
                      <a16:colId xmlns:a16="http://schemas.microsoft.com/office/drawing/2014/main" val="4682146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PH" b="1" dirty="0"/>
                        <a:t>Pattern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b="1" dirty="0"/>
                        <a:t>Support Count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355049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18147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{B,</a:t>
                      </a:r>
                      <a:r>
                        <a:rPr lang="en-US" baseline="0" dirty="0"/>
                        <a:t> A}</a:t>
                      </a:r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P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422231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{B, C}</a:t>
                      </a:r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P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{B, E}</a:t>
                      </a:r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P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{B, C, E}</a:t>
                      </a:r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P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{B, C, A}</a:t>
                      </a:r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P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{B, A, E}</a:t>
                      </a:r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P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{B, A, E, D}</a:t>
                      </a:r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P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5" name="Oval 24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8439859" y="2718755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C: 3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8548471" y="3877989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endCxn id="25" idx="1"/>
          </p:cNvCxnSpPr>
          <p:nvPr/>
        </p:nvCxnSpPr>
        <p:spPr>
          <a:xfrm>
            <a:off x="8331247" y="2531487"/>
            <a:ext cx="217224" cy="2958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stCxn id="30" idx="0"/>
            <a:endCxn id="25" idx="4"/>
          </p:cNvCxnSpPr>
          <p:nvPr/>
        </p:nvCxnSpPr>
        <p:spPr>
          <a:xfrm flipH="1" flipV="1">
            <a:off x="8810683" y="3460402"/>
            <a:ext cx="108612" cy="4175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FF465D5F-EE40-4CF1-B973-7087C70611E4}"/>
              </a:ext>
            </a:extLst>
          </p:cNvPr>
          <p:cNvSpPr/>
          <p:nvPr/>
        </p:nvSpPr>
        <p:spPr>
          <a:xfrm>
            <a:off x="6869587" y="2676377"/>
            <a:ext cx="730518" cy="7305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9C548D5-2D23-4238-82DF-921D2E3334F9}"/>
              </a:ext>
            </a:extLst>
          </p:cNvPr>
          <p:cNvSpPr/>
          <p:nvPr/>
        </p:nvSpPr>
        <p:spPr>
          <a:xfrm>
            <a:off x="6269620" y="3680381"/>
            <a:ext cx="741648" cy="7416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D370CE05-94D0-4DB6-BE29-980F92475FAA}"/>
              </a:ext>
            </a:extLst>
          </p:cNvPr>
          <p:cNvSpPr/>
          <p:nvPr/>
        </p:nvSpPr>
        <p:spPr>
          <a:xfrm>
            <a:off x="5573505" y="4538710"/>
            <a:ext cx="741648" cy="7416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endCxn id="33" idx="7"/>
          </p:cNvCxnSpPr>
          <p:nvPr/>
        </p:nvCxnSpPr>
        <p:spPr>
          <a:xfrm flipH="1">
            <a:off x="7493123" y="2531487"/>
            <a:ext cx="313701" cy="2518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671F84C-43EB-4E83-B34F-C5EA539A58EC}"/>
              </a:ext>
            </a:extLst>
          </p:cNvPr>
          <p:cNvCxnSpPr>
            <a:cxnSpLocks/>
            <a:endCxn id="33" idx="3"/>
          </p:cNvCxnSpPr>
          <p:nvPr/>
        </p:nvCxnSpPr>
        <p:spPr>
          <a:xfrm flipV="1">
            <a:off x="6763880" y="3299913"/>
            <a:ext cx="212689" cy="3804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1E9DF07-49B0-4931-B28A-3220297F1ADF}"/>
              </a:ext>
            </a:extLst>
          </p:cNvPr>
          <p:cNvCxnSpPr>
            <a:cxnSpLocks/>
            <a:stCxn id="35" idx="7"/>
            <a:endCxn id="34" idx="3"/>
          </p:cNvCxnSpPr>
          <p:nvPr/>
        </p:nvCxnSpPr>
        <p:spPr>
          <a:xfrm flipV="1">
            <a:off x="6206541" y="4313417"/>
            <a:ext cx="171691" cy="3339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7698212" y="1898452"/>
            <a:ext cx="741647" cy="741647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B: 4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9366317" y="3251546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9737140" y="4313417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stCxn id="40" idx="1"/>
            <a:endCxn id="25" idx="6"/>
          </p:cNvCxnSpPr>
          <p:nvPr/>
        </p:nvCxnSpPr>
        <p:spPr>
          <a:xfrm flipH="1" flipV="1">
            <a:off x="9181506" y="3089579"/>
            <a:ext cx="293423" cy="2705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stCxn id="40" idx="5"/>
            <a:endCxn id="41" idx="0"/>
          </p:cNvCxnSpPr>
          <p:nvPr/>
        </p:nvCxnSpPr>
        <p:spPr>
          <a:xfrm>
            <a:off x="9999352" y="3884581"/>
            <a:ext cx="108612" cy="4288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10775494" y="1872852"/>
            <a:ext cx="741647" cy="7416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10775494" y="2941057"/>
            <a:ext cx="741647" cy="7416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10775494" y="3993193"/>
            <a:ext cx="741647" cy="7416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stCxn id="45" idx="0"/>
            <a:endCxn id="44" idx="4"/>
          </p:cNvCxnSpPr>
          <p:nvPr/>
        </p:nvCxnSpPr>
        <p:spPr>
          <a:xfrm flipV="1">
            <a:off x="11146318" y="2614499"/>
            <a:ext cx="0" cy="3265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5CBC4E2-B7D8-4BA4-91B1-1439F1E66A5D}"/>
              </a:ext>
            </a:extLst>
          </p:cNvPr>
          <p:cNvCxnSpPr>
            <a:stCxn id="46" idx="0"/>
            <a:endCxn id="45" idx="4"/>
          </p:cNvCxnSpPr>
          <p:nvPr/>
        </p:nvCxnSpPr>
        <p:spPr>
          <a:xfrm flipV="1">
            <a:off x="11146318" y="3682704"/>
            <a:ext cx="0" cy="3104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91397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838525"/>
            <a:ext cx="105586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Construct the Full FP-Growth Tree</a:t>
            </a: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5EC11D1B-B1E4-4656-9967-F8B4B4227E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6920992"/>
              </p:ext>
            </p:extLst>
          </p:nvPr>
        </p:nvGraphicFramePr>
        <p:xfrm>
          <a:off x="779756" y="1724648"/>
          <a:ext cx="2007832" cy="40233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47557">
                  <a:extLst>
                    <a:ext uri="{9D8B030D-6E8A-4147-A177-3AD203B41FA5}">
                      <a16:colId xmlns:a16="http://schemas.microsoft.com/office/drawing/2014/main" val="176537152"/>
                    </a:ext>
                  </a:extLst>
                </a:gridCol>
                <a:gridCol w="1460275">
                  <a:extLst>
                    <a:ext uri="{9D8B030D-6E8A-4147-A177-3AD203B41FA5}">
                      <a16:colId xmlns:a16="http://schemas.microsoft.com/office/drawing/2014/main" val="4682146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I</a:t>
                      </a:r>
                      <a:r>
                        <a:rPr lang="en-PH" b="1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b="1" dirty="0"/>
                        <a:t>Items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355049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PH" b="0" dirty="0"/>
                        <a:t>T1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{A, B, C}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18147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PH" b="0" dirty="0"/>
                        <a:t>T2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{A, C, D}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422231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PH" b="0" dirty="0"/>
                        <a:t>T3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{B, C, E}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833757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PH" b="0" dirty="0"/>
                        <a:t>T4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{A, B, D, E}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084978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PH" b="0" dirty="0"/>
                        <a:t>T5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{A, B, C, E}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32842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/>
                        <a:t>T6</a:t>
                      </a:r>
                      <a:endParaRPr lang="en-PH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{B, D}</a:t>
                      </a:r>
                      <a:endParaRPr lang="en-P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67311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/>
                        <a:t>T7</a:t>
                      </a:r>
                      <a:endParaRPr lang="en-PH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{A, C, E}</a:t>
                      </a:r>
                      <a:endParaRPr lang="en-P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809377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/>
                        <a:t>T8</a:t>
                      </a:r>
                      <a:endParaRPr lang="en-PH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{A, B, C, D}</a:t>
                      </a:r>
                      <a:endParaRPr lang="en-P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68037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/>
                        <a:t>T9</a:t>
                      </a:r>
                      <a:endParaRPr lang="en-PH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{B, C, D, E}</a:t>
                      </a:r>
                      <a:endParaRPr lang="en-P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539214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/>
                        <a:t>T10</a:t>
                      </a:r>
                      <a:endParaRPr lang="en-PH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{A, C, D, E}</a:t>
                      </a:r>
                      <a:endParaRPr lang="en-P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22711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86806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838525"/>
            <a:ext cx="105586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Construct the Full FP-Growth Tree</a:t>
            </a: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5EC11D1B-B1E4-4656-9967-F8B4B4227EE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79756" y="1724648"/>
          <a:ext cx="2007832" cy="40233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47557">
                  <a:extLst>
                    <a:ext uri="{9D8B030D-6E8A-4147-A177-3AD203B41FA5}">
                      <a16:colId xmlns:a16="http://schemas.microsoft.com/office/drawing/2014/main" val="176537152"/>
                    </a:ext>
                  </a:extLst>
                </a:gridCol>
                <a:gridCol w="1460275">
                  <a:extLst>
                    <a:ext uri="{9D8B030D-6E8A-4147-A177-3AD203B41FA5}">
                      <a16:colId xmlns:a16="http://schemas.microsoft.com/office/drawing/2014/main" val="4682146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I</a:t>
                      </a:r>
                      <a:r>
                        <a:rPr lang="en-PH" b="1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b="1" dirty="0"/>
                        <a:t>Items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355049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PH" b="0" dirty="0"/>
                        <a:t>T1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{A, B, C}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18147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PH" b="0" dirty="0"/>
                        <a:t>T2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{A, C, D}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422231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PH" b="0" dirty="0"/>
                        <a:t>T3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{B, C, E}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833757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PH" b="0" dirty="0"/>
                        <a:t>T4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{A, B, D, E}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084978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PH" b="0" dirty="0"/>
                        <a:t>T5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{A, B, C, E}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32842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/>
                        <a:t>T6</a:t>
                      </a:r>
                      <a:endParaRPr lang="en-PH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{B, D}</a:t>
                      </a:r>
                      <a:endParaRPr lang="en-P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67311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/>
                        <a:t>T7</a:t>
                      </a:r>
                      <a:endParaRPr lang="en-PH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{A, C, E}</a:t>
                      </a:r>
                      <a:endParaRPr lang="en-P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809377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/>
                        <a:t>T8</a:t>
                      </a:r>
                      <a:endParaRPr lang="en-PH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{A, B, C, D}</a:t>
                      </a:r>
                      <a:endParaRPr lang="en-P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68037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/>
                        <a:t>T9</a:t>
                      </a:r>
                      <a:endParaRPr lang="en-PH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{B, C, D, E}</a:t>
                      </a:r>
                      <a:endParaRPr lang="en-P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539214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/>
                        <a:t>T10</a:t>
                      </a:r>
                      <a:endParaRPr lang="en-PH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{A, C, D, E}</a:t>
                      </a:r>
                      <a:endParaRPr lang="en-P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227116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CE931E9-7F8B-4C32-8FB1-E39377F004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9032679"/>
              </p:ext>
            </p:extLst>
          </p:nvPr>
        </p:nvGraphicFramePr>
        <p:xfrm>
          <a:off x="3329126" y="1724648"/>
          <a:ext cx="2007832" cy="40233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47557">
                  <a:extLst>
                    <a:ext uri="{9D8B030D-6E8A-4147-A177-3AD203B41FA5}">
                      <a16:colId xmlns:a16="http://schemas.microsoft.com/office/drawing/2014/main" val="176537152"/>
                    </a:ext>
                  </a:extLst>
                </a:gridCol>
                <a:gridCol w="1460275">
                  <a:extLst>
                    <a:ext uri="{9D8B030D-6E8A-4147-A177-3AD203B41FA5}">
                      <a16:colId xmlns:a16="http://schemas.microsoft.com/office/drawing/2014/main" val="468214683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Count Order</a:t>
                      </a:r>
                      <a:endParaRPr lang="en-PH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PH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355049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PH" b="1" dirty="0">
                          <a:solidFill>
                            <a:srgbClr val="0070C0"/>
                          </a:solidFill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8</a:t>
                      </a:r>
                      <a:endParaRPr lang="en-PH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18147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PH" b="1" dirty="0">
                          <a:solidFill>
                            <a:srgbClr val="0070C0"/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7</a:t>
                      </a:r>
                      <a:endParaRPr lang="en-PH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422231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PH" b="1" dirty="0">
                          <a:solidFill>
                            <a:srgbClr val="0070C0"/>
                          </a:solidFill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b="1" dirty="0">
                          <a:solidFill>
                            <a:srgbClr val="0070C0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833757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PH" b="1" dirty="0">
                          <a:solidFill>
                            <a:srgbClr val="0070C0"/>
                          </a:solidFill>
                        </a:rPr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b="1" dirty="0">
                          <a:solidFill>
                            <a:srgbClr val="0070C0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084978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PH" b="1" dirty="0">
                          <a:solidFill>
                            <a:srgbClr val="0070C0"/>
                          </a:solidFill>
                        </a:rPr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b="1" dirty="0">
                          <a:solidFill>
                            <a:srgbClr val="0070C0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328425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PH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67311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PH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809377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PH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680372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PH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539214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PH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22711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11921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838525"/>
            <a:ext cx="105586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Construct the Full FP-Growth Tree</a:t>
            </a: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5EC11D1B-B1E4-4656-9967-F8B4B4227EE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79756" y="1724648"/>
          <a:ext cx="2007832" cy="40233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47557">
                  <a:extLst>
                    <a:ext uri="{9D8B030D-6E8A-4147-A177-3AD203B41FA5}">
                      <a16:colId xmlns:a16="http://schemas.microsoft.com/office/drawing/2014/main" val="176537152"/>
                    </a:ext>
                  </a:extLst>
                </a:gridCol>
                <a:gridCol w="1460275">
                  <a:extLst>
                    <a:ext uri="{9D8B030D-6E8A-4147-A177-3AD203B41FA5}">
                      <a16:colId xmlns:a16="http://schemas.microsoft.com/office/drawing/2014/main" val="4682146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I</a:t>
                      </a:r>
                      <a:r>
                        <a:rPr lang="en-PH" b="1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b="1" dirty="0"/>
                        <a:t>Items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355049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PH" b="0" dirty="0"/>
                        <a:t>T1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{A, B, C}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18147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PH" b="0" dirty="0"/>
                        <a:t>T2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{A, C, D}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422231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PH" b="0" dirty="0"/>
                        <a:t>T3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{B, C, E}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833757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PH" b="0" dirty="0"/>
                        <a:t>T4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{A, B, D, E}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084978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PH" b="0" dirty="0"/>
                        <a:t>T5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{A, B, C, E}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32842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/>
                        <a:t>T6</a:t>
                      </a:r>
                      <a:endParaRPr lang="en-PH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{B, D}</a:t>
                      </a:r>
                      <a:endParaRPr lang="en-P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67311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/>
                        <a:t>T7</a:t>
                      </a:r>
                      <a:endParaRPr lang="en-PH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{A, C, E}</a:t>
                      </a:r>
                      <a:endParaRPr lang="en-P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809377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/>
                        <a:t>T8</a:t>
                      </a:r>
                      <a:endParaRPr lang="en-PH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{A, B, C, D}</a:t>
                      </a:r>
                      <a:endParaRPr lang="en-P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68037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/>
                        <a:t>T9</a:t>
                      </a:r>
                      <a:endParaRPr lang="en-PH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{B, C, D, E}</a:t>
                      </a:r>
                      <a:endParaRPr lang="en-P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539214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/>
                        <a:t>T10</a:t>
                      </a:r>
                      <a:endParaRPr lang="en-PH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{A, C, D, E}</a:t>
                      </a:r>
                      <a:endParaRPr lang="en-P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227116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CE931E9-7F8B-4C32-8FB1-E39377F004D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3329126" y="1724648"/>
          <a:ext cx="2007832" cy="40233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47557">
                  <a:extLst>
                    <a:ext uri="{9D8B030D-6E8A-4147-A177-3AD203B41FA5}">
                      <a16:colId xmlns:a16="http://schemas.microsoft.com/office/drawing/2014/main" val="176537152"/>
                    </a:ext>
                  </a:extLst>
                </a:gridCol>
                <a:gridCol w="1460275">
                  <a:extLst>
                    <a:ext uri="{9D8B030D-6E8A-4147-A177-3AD203B41FA5}">
                      <a16:colId xmlns:a16="http://schemas.microsoft.com/office/drawing/2014/main" val="468214683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Count Order</a:t>
                      </a:r>
                      <a:endParaRPr lang="en-PH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PH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355049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PH" b="1" dirty="0">
                          <a:solidFill>
                            <a:srgbClr val="0070C0"/>
                          </a:solidFill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8</a:t>
                      </a:r>
                      <a:endParaRPr lang="en-PH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18147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PH" b="1" dirty="0">
                          <a:solidFill>
                            <a:srgbClr val="0070C0"/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7</a:t>
                      </a:r>
                      <a:endParaRPr lang="en-PH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422231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PH" b="1" dirty="0">
                          <a:solidFill>
                            <a:srgbClr val="0070C0"/>
                          </a:solidFill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b="1" dirty="0">
                          <a:solidFill>
                            <a:srgbClr val="0070C0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833757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PH" b="1" dirty="0">
                          <a:solidFill>
                            <a:srgbClr val="0070C0"/>
                          </a:solidFill>
                        </a:rPr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b="1" dirty="0">
                          <a:solidFill>
                            <a:srgbClr val="0070C0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084978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PH" b="1" dirty="0">
                          <a:solidFill>
                            <a:srgbClr val="0070C0"/>
                          </a:solidFill>
                        </a:rPr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b="1" dirty="0">
                          <a:solidFill>
                            <a:srgbClr val="0070C0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328425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PH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67311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PH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809377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PH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680372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PH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539214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PH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227116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3161440-B987-4810-9503-35CE274FD2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1908323"/>
              </p:ext>
            </p:extLst>
          </p:nvPr>
        </p:nvGraphicFramePr>
        <p:xfrm>
          <a:off x="5948853" y="1724648"/>
          <a:ext cx="2529321" cy="40233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89773">
                  <a:extLst>
                    <a:ext uri="{9D8B030D-6E8A-4147-A177-3AD203B41FA5}">
                      <a16:colId xmlns:a16="http://schemas.microsoft.com/office/drawing/2014/main" val="176537152"/>
                    </a:ext>
                  </a:extLst>
                </a:gridCol>
                <a:gridCol w="1839548">
                  <a:extLst>
                    <a:ext uri="{9D8B030D-6E8A-4147-A177-3AD203B41FA5}">
                      <a16:colId xmlns:a16="http://schemas.microsoft.com/office/drawing/2014/main" val="4682146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I</a:t>
                      </a:r>
                      <a:r>
                        <a:rPr lang="en-PH" b="1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b="1" dirty="0"/>
                        <a:t>Items (Sorted)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355049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PH" b="0" dirty="0"/>
                        <a:t>T1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PH" dirty="0"/>
                        <a:t>C, A, B}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18147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PH" b="0" dirty="0"/>
                        <a:t>T2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{C, A, D}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422231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PH" b="0" dirty="0"/>
                        <a:t>T3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{C, B, E}</a:t>
                      </a:r>
                      <a:endParaRPr lang="en-P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833757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PH" b="0" dirty="0"/>
                        <a:t>T4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{A, B, D, E}</a:t>
                      </a:r>
                      <a:endParaRPr lang="en-P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084978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PH" b="0" dirty="0"/>
                        <a:t>T5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{C, A, B, E}</a:t>
                      </a:r>
                      <a:endParaRPr lang="en-P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32842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/>
                        <a:t>T6</a:t>
                      </a:r>
                      <a:endParaRPr lang="en-PH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{B, D}</a:t>
                      </a:r>
                      <a:endParaRPr lang="en-P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67311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/>
                        <a:t>T7</a:t>
                      </a:r>
                      <a:endParaRPr lang="en-PH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{C, A, E}</a:t>
                      </a:r>
                      <a:endParaRPr lang="en-P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809377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/>
                        <a:t>T8</a:t>
                      </a:r>
                      <a:endParaRPr lang="en-PH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{C, A, B, D}</a:t>
                      </a:r>
                      <a:endParaRPr lang="en-P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68037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/>
                        <a:t>T9</a:t>
                      </a:r>
                      <a:endParaRPr lang="en-PH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{C, B, D, E}</a:t>
                      </a:r>
                      <a:endParaRPr lang="en-P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539214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/>
                        <a:t>T10</a:t>
                      </a:r>
                      <a:endParaRPr lang="en-PH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{C, A, D, E}</a:t>
                      </a:r>
                      <a:endParaRPr lang="en-P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22711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97592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838525"/>
            <a:ext cx="105586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Construct the Full FP-Growth Tree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3161440-B987-4810-9503-35CE274FD2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9114184"/>
              </p:ext>
            </p:extLst>
          </p:nvPr>
        </p:nvGraphicFramePr>
        <p:xfrm>
          <a:off x="790927" y="1769036"/>
          <a:ext cx="2529321" cy="40233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89773">
                  <a:extLst>
                    <a:ext uri="{9D8B030D-6E8A-4147-A177-3AD203B41FA5}">
                      <a16:colId xmlns:a16="http://schemas.microsoft.com/office/drawing/2014/main" val="176537152"/>
                    </a:ext>
                  </a:extLst>
                </a:gridCol>
                <a:gridCol w="1839548">
                  <a:extLst>
                    <a:ext uri="{9D8B030D-6E8A-4147-A177-3AD203B41FA5}">
                      <a16:colId xmlns:a16="http://schemas.microsoft.com/office/drawing/2014/main" val="4682146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I</a:t>
                      </a:r>
                      <a:r>
                        <a:rPr lang="en-PH" b="1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b="1" dirty="0"/>
                        <a:t>Items (Sorted)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355049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PH" b="0" dirty="0"/>
                        <a:t>T1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{</a:t>
                      </a:r>
                      <a:r>
                        <a:rPr lang="en-PH" dirty="0">
                          <a:solidFill>
                            <a:srgbClr val="FF0000"/>
                          </a:solidFill>
                        </a:rPr>
                        <a:t>C, A, B}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18147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PH" b="0" dirty="0"/>
                        <a:t>T2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dirty="0">
                          <a:solidFill>
                            <a:schemeClr val="tx1"/>
                          </a:solidFill>
                        </a:rPr>
                        <a:t>{C, A, D}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422231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PH" b="0" dirty="0"/>
                        <a:t>T3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{C, B, E}</a:t>
                      </a:r>
                      <a:endParaRPr lang="en-P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833757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PH" b="0" dirty="0"/>
                        <a:t>T4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{A, B, D, E}</a:t>
                      </a:r>
                      <a:endParaRPr lang="en-P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084978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PH" b="0" dirty="0"/>
                        <a:t>T5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{C, A, B, E}</a:t>
                      </a:r>
                      <a:endParaRPr lang="en-P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32842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/>
                        <a:t>T6</a:t>
                      </a:r>
                      <a:endParaRPr lang="en-PH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{B, D}</a:t>
                      </a:r>
                      <a:endParaRPr lang="en-P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67311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/>
                        <a:t>T7</a:t>
                      </a:r>
                      <a:endParaRPr lang="en-PH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{C, A, E}</a:t>
                      </a:r>
                      <a:endParaRPr lang="en-P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809377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/>
                        <a:t>T8</a:t>
                      </a:r>
                      <a:endParaRPr lang="en-PH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{C, A, B, D}</a:t>
                      </a:r>
                      <a:endParaRPr lang="en-P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68037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/>
                        <a:t>T9</a:t>
                      </a:r>
                      <a:endParaRPr lang="en-PH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{C, B, D, E}</a:t>
                      </a:r>
                      <a:endParaRPr lang="en-P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539214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/>
                        <a:t>T10</a:t>
                      </a:r>
                      <a:endParaRPr lang="en-PH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{C, A, D, E}</a:t>
                      </a:r>
                      <a:endParaRPr lang="en-P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2271162"/>
                  </a:ext>
                </a:extLst>
              </a:tr>
            </a:tbl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F6D1E049-5B7B-467C-8572-F92B7168DBAC}"/>
              </a:ext>
            </a:extLst>
          </p:cNvPr>
          <p:cNvSpPr/>
          <p:nvPr/>
        </p:nvSpPr>
        <p:spPr>
          <a:xfrm>
            <a:off x="6348806" y="1769036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F2CA26E-C4F6-49E3-BC31-FABDF02AEC53}"/>
              </a:ext>
            </a:extLst>
          </p:cNvPr>
          <p:cNvSpPr/>
          <p:nvPr/>
        </p:nvSpPr>
        <p:spPr>
          <a:xfrm>
            <a:off x="5520181" y="2546961"/>
            <a:ext cx="730518" cy="7305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D364F05-BFA5-4B30-AB5F-9CB39B932497}"/>
              </a:ext>
            </a:extLst>
          </p:cNvPr>
          <p:cNvSpPr/>
          <p:nvPr/>
        </p:nvSpPr>
        <p:spPr>
          <a:xfrm>
            <a:off x="4920214" y="3550965"/>
            <a:ext cx="741648" cy="7416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355CB37-B064-4076-9808-4B41782ECBAB}"/>
              </a:ext>
            </a:extLst>
          </p:cNvPr>
          <p:cNvCxnSpPr>
            <a:stCxn id="6" idx="3"/>
            <a:endCxn id="8" idx="7"/>
          </p:cNvCxnSpPr>
          <p:nvPr/>
        </p:nvCxnSpPr>
        <p:spPr>
          <a:xfrm flipH="1">
            <a:off x="6143717" y="2402071"/>
            <a:ext cx="313701" cy="2518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24917D6-B374-4D5C-96E0-6EB6E486384A}"/>
              </a:ext>
            </a:extLst>
          </p:cNvPr>
          <p:cNvCxnSpPr>
            <a:cxnSpLocks/>
            <a:endCxn id="8" idx="3"/>
          </p:cNvCxnSpPr>
          <p:nvPr/>
        </p:nvCxnSpPr>
        <p:spPr>
          <a:xfrm flipV="1">
            <a:off x="5414474" y="3170497"/>
            <a:ext cx="212689" cy="3804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40405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838525"/>
            <a:ext cx="105586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Construct the Full FP-Growth Tree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3161440-B987-4810-9503-35CE274FD2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8677411"/>
              </p:ext>
            </p:extLst>
          </p:nvPr>
        </p:nvGraphicFramePr>
        <p:xfrm>
          <a:off x="790927" y="1769036"/>
          <a:ext cx="2529321" cy="40233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89773">
                  <a:extLst>
                    <a:ext uri="{9D8B030D-6E8A-4147-A177-3AD203B41FA5}">
                      <a16:colId xmlns:a16="http://schemas.microsoft.com/office/drawing/2014/main" val="176537152"/>
                    </a:ext>
                  </a:extLst>
                </a:gridCol>
                <a:gridCol w="1839548">
                  <a:extLst>
                    <a:ext uri="{9D8B030D-6E8A-4147-A177-3AD203B41FA5}">
                      <a16:colId xmlns:a16="http://schemas.microsoft.com/office/drawing/2014/main" val="4682146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I</a:t>
                      </a:r>
                      <a:r>
                        <a:rPr lang="en-PH" b="1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b="1" dirty="0"/>
                        <a:t>Items (Sorted)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355049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PH" b="0" dirty="0"/>
                        <a:t>T1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{</a:t>
                      </a:r>
                      <a:r>
                        <a:rPr lang="en-PH" dirty="0">
                          <a:solidFill>
                            <a:schemeClr val="tx1"/>
                          </a:solidFill>
                        </a:rPr>
                        <a:t>C, A, B}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18147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PH" b="0" dirty="0"/>
                        <a:t>T2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dirty="0">
                          <a:solidFill>
                            <a:srgbClr val="FF0000"/>
                          </a:solidFill>
                        </a:rPr>
                        <a:t>{C, A, D}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422231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PH" b="0" dirty="0"/>
                        <a:t>T3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{C, B, E}</a:t>
                      </a:r>
                      <a:endParaRPr lang="en-P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833757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PH" b="0" dirty="0"/>
                        <a:t>T4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{A, B, D, E}</a:t>
                      </a:r>
                      <a:endParaRPr lang="en-P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084978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PH" b="0" dirty="0"/>
                        <a:t>T5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{C, A, B, E}</a:t>
                      </a:r>
                      <a:endParaRPr lang="en-P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32842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/>
                        <a:t>T6</a:t>
                      </a:r>
                      <a:endParaRPr lang="en-PH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{B, D}</a:t>
                      </a:r>
                      <a:endParaRPr lang="en-P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67311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/>
                        <a:t>T7</a:t>
                      </a:r>
                      <a:endParaRPr lang="en-PH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{C, A, E}</a:t>
                      </a:r>
                      <a:endParaRPr lang="en-P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809377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/>
                        <a:t>T8</a:t>
                      </a:r>
                      <a:endParaRPr lang="en-PH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{C, A, B, D}</a:t>
                      </a:r>
                      <a:endParaRPr lang="en-P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68037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/>
                        <a:t>T9</a:t>
                      </a:r>
                      <a:endParaRPr lang="en-PH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{C, B, D, E}</a:t>
                      </a:r>
                      <a:endParaRPr lang="en-P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539214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/>
                        <a:t>T10</a:t>
                      </a:r>
                      <a:endParaRPr lang="en-PH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{C, A, D, E}</a:t>
                      </a:r>
                      <a:endParaRPr lang="en-P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2271162"/>
                  </a:ext>
                </a:extLst>
              </a:tr>
            </a:tbl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F6D1E049-5B7B-467C-8572-F92B7168DBAC}"/>
              </a:ext>
            </a:extLst>
          </p:cNvPr>
          <p:cNvSpPr/>
          <p:nvPr/>
        </p:nvSpPr>
        <p:spPr>
          <a:xfrm>
            <a:off x="6348806" y="1769036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C: 2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F2CA26E-C4F6-49E3-BC31-FABDF02AEC53}"/>
              </a:ext>
            </a:extLst>
          </p:cNvPr>
          <p:cNvSpPr/>
          <p:nvPr/>
        </p:nvSpPr>
        <p:spPr>
          <a:xfrm>
            <a:off x="5520181" y="2546961"/>
            <a:ext cx="730518" cy="7305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A: 2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D364F05-BFA5-4B30-AB5F-9CB39B932497}"/>
              </a:ext>
            </a:extLst>
          </p:cNvPr>
          <p:cNvSpPr/>
          <p:nvPr/>
        </p:nvSpPr>
        <p:spPr>
          <a:xfrm>
            <a:off x="4920214" y="3550965"/>
            <a:ext cx="741648" cy="741648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B: 1</a:t>
            </a:r>
            <a:endParaRPr lang="en-PH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355CB37-B064-4076-9808-4B41782ECBAB}"/>
              </a:ext>
            </a:extLst>
          </p:cNvPr>
          <p:cNvCxnSpPr>
            <a:stCxn id="6" idx="3"/>
            <a:endCxn id="8" idx="7"/>
          </p:cNvCxnSpPr>
          <p:nvPr/>
        </p:nvCxnSpPr>
        <p:spPr>
          <a:xfrm flipH="1">
            <a:off x="6143717" y="2402071"/>
            <a:ext cx="313701" cy="2518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24917D6-B374-4D5C-96E0-6EB6E486384A}"/>
              </a:ext>
            </a:extLst>
          </p:cNvPr>
          <p:cNvCxnSpPr>
            <a:cxnSpLocks/>
            <a:endCxn id="8" idx="3"/>
          </p:cNvCxnSpPr>
          <p:nvPr/>
        </p:nvCxnSpPr>
        <p:spPr>
          <a:xfrm flipV="1">
            <a:off x="5414474" y="3170497"/>
            <a:ext cx="212689" cy="3804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7AFC48AB-FC0F-4B55-B3CA-B632BD8A8BB6}"/>
              </a:ext>
            </a:extLst>
          </p:cNvPr>
          <p:cNvSpPr/>
          <p:nvPr/>
        </p:nvSpPr>
        <p:spPr>
          <a:xfrm>
            <a:off x="6300567" y="3277479"/>
            <a:ext cx="730518" cy="7305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650EECD-C935-4D88-83F5-33CD1CD5BDA8}"/>
              </a:ext>
            </a:extLst>
          </p:cNvPr>
          <p:cNvCxnSpPr>
            <a:cxnSpLocks/>
            <a:stCxn id="14" idx="1"/>
          </p:cNvCxnSpPr>
          <p:nvPr/>
        </p:nvCxnSpPr>
        <p:spPr>
          <a:xfrm flipH="1" flipV="1">
            <a:off x="6161543" y="3170497"/>
            <a:ext cx="246006" cy="2139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41148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838525"/>
            <a:ext cx="105586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Construct the Full FP-Growth Tree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3161440-B987-4810-9503-35CE274FD2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8999204"/>
              </p:ext>
            </p:extLst>
          </p:nvPr>
        </p:nvGraphicFramePr>
        <p:xfrm>
          <a:off x="790927" y="1769036"/>
          <a:ext cx="2529321" cy="40233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89773">
                  <a:extLst>
                    <a:ext uri="{9D8B030D-6E8A-4147-A177-3AD203B41FA5}">
                      <a16:colId xmlns:a16="http://schemas.microsoft.com/office/drawing/2014/main" val="176537152"/>
                    </a:ext>
                  </a:extLst>
                </a:gridCol>
                <a:gridCol w="1839548">
                  <a:extLst>
                    <a:ext uri="{9D8B030D-6E8A-4147-A177-3AD203B41FA5}">
                      <a16:colId xmlns:a16="http://schemas.microsoft.com/office/drawing/2014/main" val="4682146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I</a:t>
                      </a:r>
                      <a:r>
                        <a:rPr lang="en-PH" b="1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b="1" dirty="0"/>
                        <a:t>Items (Sorted)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355049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PH" b="0" dirty="0"/>
                        <a:t>T1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{</a:t>
                      </a:r>
                      <a:r>
                        <a:rPr lang="en-PH" dirty="0">
                          <a:solidFill>
                            <a:schemeClr val="tx1"/>
                          </a:solidFill>
                        </a:rPr>
                        <a:t>C, A, B}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18147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PH" b="0" dirty="0"/>
                        <a:t>T2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dirty="0">
                          <a:solidFill>
                            <a:schemeClr val="tx1"/>
                          </a:solidFill>
                        </a:rPr>
                        <a:t>{C, A, D}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422231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PH" b="0" dirty="0"/>
                        <a:t>T3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{C, B, E}</a:t>
                      </a:r>
                      <a:endParaRPr lang="en-PH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833757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PH" b="0" dirty="0"/>
                        <a:t>T4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{A, B, D, E}</a:t>
                      </a:r>
                      <a:endParaRPr lang="en-P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084978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PH" b="0" dirty="0"/>
                        <a:t>T5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{C, A, B, E}</a:t>
                      </a:r>
                      <a:endParaRPr lang="en-P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32842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/>
                        <a:t>T6</a:t>
                      </a:r>
                      <a:endParaRPr lang="en-PH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{B, D}</a:t>
                      </a:r>
                      <a:endParaRPr lang="en-P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67311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/>
                        <a:t>T7</a:t>
                      </a:r>
                      <a:endParaRPr lang="en-PH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{C, A, E}</a:t>
                      </a:r>
                      <a:endParaRPr lang="en-P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809377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/>
                        <a:t>T8</a:t>
                      </a:r>
                      <a:endParaRPr lang="en-PH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{C, A, B, D}</a:t>
                      </a:r>
                      <a:endParaRPr lang="en-P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68037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/>
                        <a:t>T9</a:t>
                      </a:r>
                      <a:endParaRPr lang="en-PH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{C, B, D, E}</a:t>
                      </a:r>
                      <a:endParaRPr lang="en-P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539214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/>
                        <a:t>T10</a:t>
                      </a:r>
                      <a:endParaRPr lang="en-PH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{C, A, D, E}</a:t>
                      </a:r>
                      <a:endParaRPr lang="en-P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2271162"/>
                  </a:ext>
                </a:extLst>
              </a:tr>
            </a:tbl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F6D1E049-5B7B-467C-8572-F92B7168DBAC}"/>
              </a:ext>
            </a:extLst>
          </p:cNvPr>
          <p:cNvSpPr/>
          <p:nvPr/>
        </p:nvSpPr>
        <p:spPr>
          <a:xfrm>
            <a:off x="6348806" y="1769036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C: 3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F2CA26E-C4F6-49E3-BC31-FABDF02AEC53}"/>
              </a:ext>
            </a:extLst>
          </p:cNvPr>
          <p:cNvSpPr/>
          <p:nvPr/>
        </p:nvSpPr>
        <p:spPr>
          <a:xfrm>
            <a:off x="5520181" y="2546961"/>
            <a:ext cx="730518" cy="730518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A: 2</a:t>
            </a:r>
            <a:endParaRPr lang="en-PH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D364F05-BFA5-4B30-AB5F-9CB39B932497}"/>
              </a:ext>
            </a:extLst>
          </p:cNvPr>
          <p:cNvSpPr/>
          <p:nvPr/>
        </p:nvSpPr>
        <p:spPr>
          <a:xfrm>
            <a:off x="4920214" y="3550965"/>
            <a:ext cx="741648" cy="741648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B: 1</a:t>
            </a:r>
            <a:endParaRPr lang="en-PH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355CB37-B064-4076-9808-4B41782ECBAB}"/>
              </a:ext>
            </a:extLst>
          </p:cNvPr>
          <p:cNvCxnSpPr>
            <a:stCxn id="6" idx="3"/>
            <a:endCxn id="8" idx="7"/>
          </p:cNvCxnSpPr>
          <p:nvPr/>
        </p:nvCxnSpPr>
        <p:spPr>
          <a:xfrm flipH="1">
            <a:off x="6143717" y="2402071"/>
            <a:ext cx="313701" cy="2518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24917D6-B374-4D5C-96E0-6EB6E486384A}"/>
              </a:ext>
            </a:extLst>
          </p:cNvPr>
          <p:cNvCxnSpPr>
            <a:cxnSpLocks/>
            <a:endCxn id="8" idx="3"/>
          </p:cNvCxnSpPr>
          <p:nvPr/>
        </p:nvCxnSpPr>
        <p:spPr>
          <a:xfrm flipV="1">
            <a:off x="5414474" y="3170497"/>
            <a:ext cx="212689" cy="3804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7AFC48AB-FC0F-4B55-B3CA-B632BD8A8BB6}"/>
              </a:ext>
            </a:extLst>
          </p:cNvPr>
          <p:cNvSpPr/>
          <p:nvPr/>
        </p:nvSpPr>
        <p:spPr>
          <a:xfrm>
            <a:off x="6300567" y="3277479"/>
            <a:ext cx="730518" cy="730518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D: 1</a:t>
            </a:r>
            <a:endParaRPr lang="en-PH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650EECD-C935-4D88-83F5-33CD1CD5BDA8}"/>
              </a:ext>
            </a:extLst>
          </p:cNvPr>
          <p:cNvCxnSpPr>
            <a:cxnSpLocks/>
            <a:stCxn id="14" idx="1"/>
          </p:cNvCxnSpPr>
          <p:nvPr/>
        </p:nvCxnSpPr>
        <p:spPr>
          <a:xfrm flipH="1" flipV="1">
            <a:off x="6161543" y="3170497"/>
            <a:ext cx="246006" cy="2139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3F92089B-21FE-4AE1-8027-5AA2A9DB2EF7}"/>
              </a:ext>
            </a:extLst>
          </p:cNvPr>
          <p:cNvSpPr/>
          <p:nvPr/>
        </p:nvSpPr>
        <p:spPr>
          <a:xfrm>
            <a:off x="7111043" y="2482634"/>
            <a:ext cx="730518" cy="7305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F2885ED-6305-4EDF-B5A2-198BC36DB36F}"/>
              </a:ext>
            </a:extLst>
          </p:cNvPr>
          <p:cNvSpPr/>
          <p:nvPr/>
        </p:nvSpPr>
        <p:spPr>
          <a:xfrm>
            <a:off x="7756088" y="3277479"/>
            <a:ext cx="730518" cy="7305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4857295-1FC3-4F7D-BAB9-F31FA7A1682E}"/>
              </a:ext>
            </a:extLst>
          </p:cNvPr>
          <p:cNvCxnSpPr>
            <a:cxnSpLocks/>
          </p:cNvCxnSpPr>
          <p:nvPr/>
        </p:nvCxnSpPr>
        <p:spPr>
          <a:xfrm flipH="1" flipV="1">
            <a:off x="6957951" y="2407806"/>
            <a:ext cx="246006" cy="2139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EDCF639-B655-4DAC-8217-DFCEDB3068A4}"/>
              </a:ext>
            </a:extLst>
          </p:cNvPr>
          <p:cNvCxnSpPr>
            <a:cxnSpLocks/>
          </p:cNvCxnSpPr>
          <p:nvPr/>
        </p:nvCxnSpPr>
        <p:spPr>
          <a:xfrm flipH="1" flipV="1">
            <a:off x="7675977" y="3156149"/>
            <a:ext cx="246006" cy="2139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7283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007202"/>
            <a:ext cx="10558668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Core Concepts of FP Growth</a:t>
            </a:r>
          </a:p>
          <a:p>
            <a:endParaRPr lang="en-US" sz="1400" b="1" dirty="0"/>
          </a:p>
          <a:p>
            <a:pPr marL="457200" indent="-457200">
              <a:buFontTx/>
              <a:buChar char="-"/>
            </a:pPr>
            <a:r>
              <a:rPr lang="en-US" sz="2800" dirty="0"/>
              <a:t>Uses a data structure called the </a:t>
            </a:r>
            <a:r>
              <a:rPr lang="en-US" sz="2800" dirty="0">
                <a:solidFill>
                  <a:srgbClr val="FF0000"/>
                </a:solidFill>
              </a:rPr>
              <a:t>FP-Tree</a:t>
            </a:r>
            <a:r>
              <a:rPr lang="en-US" sz="2800" dirty="0"/>
              <a:t> (Frequent Pattern Tree) to represent transactions compactly, which facilitates efficient mining of frequent </a:t>
            </a:r>
            <a:r>
              <a:rPr lang="en-US" sz="2800" dirty="0" err="1"/>
              <a:t>itemsets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212627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838525"/>
            <a:ext cx="105586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Construct the Full FP-Growth Tree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3161440-B987-4810-9503-35CE274FD2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6855721"/>
              </p:ext>
            </p:extLst>
          </p:nvPr>
        </p:nvGraphicFramePr>
        <p:xfrm>
          <a:off x="790927" y="1769036"/>
          <a:ext cx="2529321" cy="40233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89773">
                  <a:extLst>
                    <a:ext uri="{9D8B030D-6E8A-4147-A177-3AD203B41FA5}">
                      <a16:colId xmlns:a16="http://schemas.microsoft.com/office/drawing/2014/main" val="176537152"/>
                    </a:ext>
                  </a:extLst>
                </a:gridCol>
                <a:gridCol w="1839548">
                  <a:extLst>
                    <a:ext uri="{9D8B030D-6E8A-4147-A177-3AD203B41FA5}">
                      <a16:colId xmlns:a16="http://schemas.microsoft.com/office/drawing/2014/main" val="4682146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I</a:t>
                      </a:r>
                      <a:r>
                        <a:rPr lang="en-PH" b="1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b="1" dirty="0"/>
                        <a:t>Items (Sorted)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355049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PH" b="0" dirty="0"/>
                        <a:t>T1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{</a:t>
                      </a:r>
                      <a:r>
                        <a:rPr lang="en-PH" dirty="0">
                          <a:solidFill>
                            <a:schemeClr val="tx1"/>
                          </a:solidFill>
                        </a:rPr>
                        <a:t>C, A, B}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18147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PH" b="0" dirty="0"/>
                        <a:t>T2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dirty="0">
                          <a:solidFill>
                            <a:schemeClr val="tx1"/>
                          </a:solidFill>
                        </a:rPr>
                        <a:t>{C, A, D}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422231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PH" b="0" dirty="0"/>
                        <a:t>T3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{C, B, E}</a:t>
                      </a:r>
                      <a:endParaRPr lang="en-PH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833757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PH" b="0" dirty="0"/>
                        <a:t>T4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{A, B, D, E}</a:t>
                      </a:r>
                      <a:endParaRPr lang="en-PH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084978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PH" b="0" dirty="0"/>
                        <a:t>T5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{C, A, B, E}</a:t>
                      </a:r>
                      <a:endParaRPr lang="en-P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32842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/>
                        <a:t>T6</a:t>
                      </a:r>
                      <a:endParaRPr lang="en-PH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{B, D}</a:t>
                      </a:r>
                      <a:endParaRPr lang="en-P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67311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/>
                        <a:t>T7</a:t>
                      </a:r>
                      <a:endParaRPr lang="en-PH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{C, A, E}</a:t>
                      </a:r>
                      <a:endParaRPr lang="en-P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809377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/>
                        <a:t>T8</a:t>
                      </a:r>
                      <a:endParaRPr lang="en-PH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{C, A, B, D}</a:t>
                      </a:r>
                      <a:endParaRPr lang="en-P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68037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/>
                        <a:t>T9</a:t>
                      </a:r>
                      <a:endParaRPr lang="en-PH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{C, B, D, E}</a:t>
                      </a:r>
                      <a:endParaRPr lang="en-P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539214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/>
                        <a:t>T10</a:t>
                      </a:r>
                      <a:endParaRPr lang="en-PH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{C, A, D, E}</a:t>
                      </a:r>
                      <a:endParaRPr lang="en-P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2271162"/>
                  </a:ext>
                </a:extLst>
              </a:tr>
            </a:tbl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F6D1E049-5B7B-467C-8572-F92B7168DBAC}"/>
              </a:ext>
            </a:extLst>
          </p:cNvPr>
          <p:cNvSpPr/>
          <p:nvPr/>
        </p:nvSpPr>
        <p:spPr>
          <a:xfrm>
            <a:off x="6348806" y="1769036"/>
            <a:ext cx="741647" cy="741647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C: 3</a:t>
            </a:r>
            <a:endParaRPr lang="en-PH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F2CA26E-C4F6-49E3-BC31-FABDF02AEC53}"/>
              </a:ext>
            </a:extLst>
          </p:cNvPr>
          <p:cNvSpPr/>
          <p:nvPr/>
        </p:nvSpPr>
        <p:spPr>
          <a:xfrm>
            <a:off x="5520181" y="2546961"/>
            <a:ext cx="730518" cy="730518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A: 2</a:t>
            </a:r>
            <a:endParaRPr lang="en-PH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D364F05-BFA5-4B30-AB5F-9CB39B932497}"/>
              </a:ext>
            </a:extLst>
          </p:cNvPr>
          <p:cNvSpPr/>
          <p:nvPr/>
        </p:nvSpPr>
        <p:spPr>
          <a:xfrm>
            <a:off x="4920214" y="3550965"/>
            <a:ext cx="741648" cy="741648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B: 1</a:t>
            </a:r>
            <a:endParaRPr lang="en-PH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355CB37-B064-4076-9808-4B41782ECBAB}"/>
              </a:ext>
            </a:extLst>
          </p:cNvPr>
          <p:cNvCxnSpPr>
            <a:stCxn id="6" idx="3"/>
            <a:endCxn id="8" idx="7"/>
          </p:cNvCxnSpPr>
          <p:nvPr/>
        </p:nvCxnSpPr>
        <p:spPr>
          <a:xfrm flipH="1">
            <a:off x="6143717" y="2402071"/>
            <a:ext cx="313701" cy="2518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24917D6-B374-4D5C-96E0-6EB6E486384A}"/>
              </a:ext>
            </a:extLst>
          </p:cNvPr>
          <p:cNvCxnSpPr>
            <a:cxnSpLocks/>
            <a:endCxn id="8" idx="3"/>
          </p:cNvCxnSpPr>
          <p:nvPr/>
        </p:nvCxnSpPr>
        <p:spPr>
          <a:xfrm flipV="1">
            <a:off x="5414474" y="3170497"/>
            <a:ext cx="212689" cy="3804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7AFC48AB-FC0F-4B55-B3CA-B632BD8A8BB6}"/>
              </a:ext>
            </a:extLst>
          </p:cNvPr>
          <p:cNvSpPr/>
          <p:nvPr/>
        </p:nvSpPr>
        <p:spPr>
          <a:xfrm>
            <a:off x="6300567" y="3277479"/>
            <a:ext cx="730518" cy="730518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D: 1</a:t>
            </a:r>
            <a:endParaRPr lang="en-PH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650EECD-C935-4D88-83F5-33CD1CD5BDA8}"/>
              </a:ext>
            </a:extLst>
          </p:cNvPr>
          <p:cNvCxnSpPr>
            <a:cxnSpLocks/>
            <a:stCxn id="14" idx="1"/>
          </p:cNvCxnSpPr>
          <p:nvPr/>
        </p:nvCxnSpPr>
        <p:spPr>
          <a:xfrm flipH="1" flipV="1">
            <a:off x="6161543" y="3170497"/>
            <a:ext cx="246006" cy="2139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3F92089B-21FE-4AE1-8027-5AA2A9DB2EF7}"/>
              </a:ext>
            </a:extLst>
          </p:cNvPr>
          <p:cNvSpPr/>
          <p:nvPr/>
        </p:nvSpPr>
        <p:spPr>
          <a:xfrm>
            <a:off x="7111043" y="2482634"/>
            <a:ext cx="730518" cy="730518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B: 1</a:t>
            </a:r>
            <a:endParaRPr lang="en-PH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F2885ED-6305-4EDF-B5A2-198BC36DB36F}"/>
              </a:ext>
            </a:extLst>
          </p:cNvPr>
          <p:cNvSpPr/>
          <p:nvPr/>
        </p:nvSpPr>
        <p:spPr>
          <a:xfrm>
            <a:off x="7756088" y="3277479"/>
            <a:ext cx="730518" cy="730518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E: 1</a:t>
            </a:r>
            <a:endParaRPr lang="en-PH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4857295-1FC3-4F7D-BAB9-F31FA7A1682E}"/>
              </a:ext>
            </a:extLst>
          </p:cNvPr>
          <p:cNvCxnSpPr>
            <a:cxnSpLocks/>
          </p:cNvCxnSpPr>
          <p:nvPr/>
        </p:nvCxnSpPr>
        <p:spPr>
          <a:xfrm flipH="1" flipV="1">
            <a:off x="6957951" y="2407806"/>
            <a:ext cx="246006" cy="2139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EDCF639-B655-4DAC-8217-DFCEDB3068A4}"/>
              </a:ext>
            </a:extLst>
          </p:cNvPr>
          <p:cNvCxnSpPr>
            <a:cxnSpLocks/>
          </p:cNvCxnSpPr>
          <p:nvPr/>
        </p:nvCxnSpPr>
        <p:spPr>
          <a:xfrm flipH="1" flipV="1">
            <a:off x="7675977" y="3156149"/>
            <a:ext cx="246006" cy="2139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3CE5C67D-6997-453F-B05D-ECF3DD83FEA6}"/>
              </a:ext>
            </a:extLst>
          </p:cNvPr>
          <p:cNvSpPr/>
          <p:nvPr/>
        </p:nvSpPr>
        <p:spPr>
          <a:xfrm>
            <a:off x="9029802" y="1676072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0BF9AF9-07D5-486F-91E6-09EF01B08D99}"/>
              </a:ext>
            </a:extLst>
          </p:cNvPr>
          <p:cNvSpPr/>
          <p:nvPr/>
        </p:nvSpPr>
        <p:spPr>
          <a:xfrm>
            <a:off x="9029801" y="2701164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ED6F06A-660B-4AF4-BF06-ECE8EFEF4B8B}"/>
              </a:ext>
            </a:extLst>
          </p:cNvPr>
          <p:cNvSpPr/>
          <p:nvPr/>
        </p:nvSpPr>
        <p:spPr>
          <a:xfrm>
            <a:off x="9029800" y="3705222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FBA06C1-A04E-4973-BFBE-30EEEF622CF2}"/>
              </a:ext>
            </a:extLst>
          </p:cNvPr>
          <p:cNvSpPr/>
          <p:nvPr/>
        </p:nvSpPr>
        <p:spPr>
          <a:xfrm>
            <a:off x="9029800" y="4730314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195F3B3-4B5E-449A-ABBE-4BDEF97D7FC2}"/>
              </a:ext>
            </a:extLst>
          </p:cNvPr>
          <p:cNvCxnSpPr>
            <a:cxnSpLocks/>
            <a:stCxn id="20" idx="0"/>
            <a:endCxn id="19" idx="4"/>
          </p:cNvCxnSpPr>
          <p:nvPr/>
        </p:nvCxnSpPr>
        <p:spPr>
          <a:xfrm flipV="1">
            <a:off x="9400625" y="2417719"/>
            <a:ext cx="1" cy="283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495488D-790C-4CC0-939E-6A96C80A3546}"/>
              </a:ext>
            </a:extLst>
          </p:cNvPr>
          <p:cNvCxnSpPr>
            <a:cxnSpLocks/>
          </p:cNvCxnSpPr>
          <p:nvPr/>
        </p:nvCxnSpPr>
        <p:spPr>
          <a:xfrm flipV="1">
            <a:off x="9400622" y="3439722"/>
            <a:ext cx="1" cy="283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160C26E-B0BE-48FD-8519-1CC952C85630}"/>
              </a:ext>
            </a:extLst>
          </p:cNvPr>
          <p:cNvCxnSpPr>
            <a:cxnSpLocks/>
          </p:cNvCxnSpPr>
          <p:nvPr/>
        </p:nvCxnSpPr>
        <p:spPr>
          <a:xfrm flipV="1">
            <a:off x="9400621" y="4466332"/>
            <a:ext cx="1" cy="283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02171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838525"/>
            <a:ext cx="105586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Construct the Full FP-Growth Tree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3161440-B987-4810-9503-35CE274FD2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554087"/>
              </p:ext>
            </p:extLst>
          </p:nvPr>
        </p:nvGraphicFramePr>
        <p:xfrm>
          <a:off x="790927" y="1769036"/>
          <a:ext cx="2529321" cy="40233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89773">
                  <a:extLst>
                    <a:ext uri="{9D8B030D-6E8A-4147-A177-3AD203B41FA5}">
                      <a16:colId xmlns:a16="http://schemas.microsoft.com/office/drawing/2014/main" val="176537152"/>
                    </a:ext>
                  </a:extLst>
                </a:gridCol>
                <a:gridCol w="1839548">
                  <a:extLst>
                    <a:ext uri="{9D8B030D-6E8A-4147-A177-3AD203B41FA5}">
                      <a16:colId xmlns:a16="http://schemas.microsoft.com/office/drawing/2014/main" val="4682146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I</a:t>
                      </a:r>
                      <a:r>
                        <a:rPr lang="en-PH" b="1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b="1" dirty="0"/>
                        <a:t>Items (Sorted)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355049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PH" b="0" dirty="0"/>
                        <a:t>T1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{</a:t>
                      </a:r>
                      <a:r>
                        <a:rPr lang="en-PH" dirty="0">
                          <a:solidFill>
                            <a:schemeClr val="tx1"/>
                          </a:solidFill>
                        </a:rPr>
                        <a:t>C, A, B}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18147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PH" b="0" dirty="0"/>
                        <a:t>T2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dirty="0">
                          <a:solidFill>
                            <a:schemeClr val="tx1"/>
                          </a:solidFill>
                        </a:rPr>
                        <a:t>{C, A, D}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422231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PH" b="0" dirty="0"/>
                        <a:t>T3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{C, B, E}</a:t>
                      </a:r>
                      <a:endParaRPr lang="en-PH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833757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PH" b="0" dirty="0"/>
                        <a:t>T4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{A, B, D, E}</a:t>
                      </a:r>
                      <a:endParaRPr lang="en-PH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084978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PH" b="0" dirty="0"/>
                        <a:t>T5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{C, A, B, E}</a:t>
                      </a:r>
                      <a:endParaRPr lang="en-PH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32842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/>
                        <a:t>T6</a:t>
                      </a:r>
                      <a:endParaRPr lang="en-PH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{B, D}</a:t>
                      </a:r>
                      <a:endParaRPr lang="en-P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67311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/>
                        <a:t>T7</a:t>
                      </a:r>
                      <a:endParaRPr lang="en-PH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{C, A, E}</a:t>
                      </a:r>
                      <a:endParaRPr lang="en-P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809377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/>
                        <a:t>T8</a:t>
                      </a:r>
                      <a:endParaRPr lang="en-PH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{C, A, B, D}</a:t>
                      </a:r>
                      <a:endParaRPr lang="en-P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68037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/>
                        <a:t>T9</a:t>
                      </a:r>
                      <a:endParaRPr lang="en-PH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{C, B, D, E}</a:t>
                      </a:r>
                      <a:endParaRPr lang="en-P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539214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/>
                        <a:t>T10</a:t>
                      </a:r>
                      <a:endParaRPr lang="en-PH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{C, A, D, E}</a:t>
                      </a:r>
                      <a:endParaRPr lang="en-P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2271162"/>
                  </a:ext>
                </a:extLst>
              </a:tr>
            </a:tbl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F6D1E049-5B7B-467C-8572-F92B7168DBAC}"/>
              </a:ext>
            </a:extLst>
          </p:cNvPr>
          <p:cNvSpPr/>
          <p:nvPr/>
        </p:nvSpPr>
        <p:spPr>
          <a:xfrm>
            <a:off x="6348806" y="1769036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C: 4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F2CA26E-C4F6-49E3-BC31-FABDF02AEC53}"/>
              </a:ext>
            </a:extLst>
          </p:cNvPr>
          <p:cNvSpPr/>
          <p:nvPr/>
        </p:nvSpPr>
        <p:spPr>
          <a:xfrm>
            <a:off x="5520181" y="2546961"/>
            <a:ext cx="730518" cy="7305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A: 3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D364F05-BFA5-4B30-AB5F-9CB39B932497}"/>
              </a:ext>
            </a:extLst>
          </p:cNvPr>
          <p:cNvSpPr/>
          <p:nvPr/>
        </p:nvSpPr>
        <p:spPr>
          <a:xfrm>
            <a:off x="4920214" y="3550965"/>
            <a:ext cx="741648" cy="7416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B: 2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355CB37-B064-4076-9808-4B41782ECBAB}"/>
              </a:ext>
            </a:extLst>
          </p:cNvPr>
          <p:cNvCxnSpPr>
            <a:stCxn id="6" idx="3"/>
            <a:endCxn id="8" idx="7"/>
          </p:cNvCxnSpPr>
          <p:nvPr/>
        </p:nvCxnSpPr>
        <p:spPr>
          <a:xfrm flipH="1">
            <a:off x="6143717" y="2402071"/>
            <a:ext cx="313701" cy="2518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24917D6-B374-4D5C-96E0-6EB6E486384A}"/>
              </a:ext>
            </a:extLst>
          </p:cNvPr>
          <p:cNvCxnSpPr>
            <a:cxnSpLocks/>
            <a:endCxn id="8" idx="3"/>
          </p:cNvCxnSpPr>
          <p:nvPr/>
        </p:nvCxnSpPr>
        <p:spPr>
          <a:xfrm flipV="1">
            <a:off x="5414474" y="3170497"/>
            <a:ext cx="212689" cy="3804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7AFC48AB-FC0F-4B55-B3CA-B632BD8A8BB6}"/>
              </a:ext>
            </a:extLst>
          </p:cNvPr>
          <p:cNvSpPr/>
          <p:nvPr/>
        </p:nvSpPr>
        <p:spPr>
          <a:xfrm>
            <a:off x="6300567" y="3277479"/>
            <a:ext cx="730518" cy="730518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D: 1</a:t>
            </a:r>
            <a:endParaRPr lang="en-PH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650EECD-C935-4D88-83F5-33CD1CD5BDA8}"/>
              </a:ext>
            </a:extLst>
          </p:cNvPr>
          <p:cNvCxnSpPr>
            <a:cxnSpLocks/>
            <a:stCxn id="14" idx="1"/>
          </p:cNvCxnSpPr>
          <p:nvPr/>
        </p:nvCxnSpPr>
        <p:spPr>
          <a:xfrm flipH="1" flipV="1">
            <a:off x="6161543" y="3170497"/>
            <a:ext cx="246006" cy="2139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3F92089B-21FE-4AE1-8027-5AA2A9DB2EF7}"/>
              </a:ext>
            </a:extLst>
          </p:cNvPr>
          <p:cNvSpPr/>
          <p:nvPr/>
        </p:nvSpPr>
        <p:spPr>
          <a:xfrm>
            <a:off x="7111043" y="2482634"/>
            <a:ext cx="730518" cy="730518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B: 1</a:t>
            </a:r>
            <a:endParaRPr lang="en-PH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F2885ED-6305-4EDF-B5A2-198BC36DB36F}"/>
              </a:ext>
            </a:extLst>
          </p:cNvPr>
          <p:cNvSpPr/>
          <p:nvPr/>
        </p:nvSpPr>
        <p:spPr>
          <a:xfrm>
            <a:off x="7756088" y="3277479"/>
            <a:ext cx="730518" cy="730518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E: 1</a:t>
            </a:r>
            <a:endParaRPr lang="en-PH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4857295-1FC3-4F7D-BAB9-F31FA7A1682E}"/>
              </a:ext>
            </a:extLst>
          </p:cNvPr>
          <p:cNvCxnSpPr>
            <a:cxnSpLocks/>
          </p:cNvCxnSpPr>
          <p:nvPr/>
        </p:nvCxnSpPr>
        <p:spPr>
          <a:xfrm flipH="1" flipV="1">
            <a:off x="6957951" y="2407806"/>
            <a:ext cx="246006" cy="2139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EDCF639-B655-4DAC-8217-DFCEDB3068A4}"/>
              </a:ext>
            </a:extLst>
          </p:cNvPr>
          <p:cNvCxnSpPr>
            <a:cxnSpLocks/>
          </p:cNvCxnSpPr>
          <p:nvPr/>
        </p:nvCxnSpPr>
        <p:spPr>
          <a:xfrm flipH="1" flipV="1">
            <a:off x="7675977" y="3156149"/>
            <a:ext cx="246006" cy="2139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3CE5C67D-6997-453F-B05D-ECF3DD83FEA6}"/>
              </a:ext>
            </a:extLst>
          </p:cNvPr>
          <p:cNvSpPr/>
          <p:nvPr/>
        </p:nvSpPr>
        <p:spPr>
          <a:xfrm>
            <a:off x="9029802" y="1676072"/>
            <a:ext cx="741647" cy="741647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A: 1</a:t>
            </a:r>
            <a:endParaRPr lang="en-PH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0BF9AF9-07D5-486F-91E6-09EF01B08D99}"/>
              </a:ext>
            </a:extLst>
          </p:cNvPr>
          <p:cNvSpPr/>
          <p:nvPr/>
        </p:nvSpPr>
        <p:spPr>
          <a:xfrm>
            <a:off x="9029801" y="2701164"/>
            <a:ext cx="741647" cy="741647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B: 1</a:t>
            </a:r>
            <a:endParaRPr lang="en-PH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ED6F06A-660B-4AF4-BF06-ECE8EFEF4B8B}"/>
              </a:ext>
            </a:extLst>
          </p:cNvPr>
          <p:cNvSpPr/>
          <p:nvPr/>
        </p:nvSpPr>
        <p:spPr>
          <a:xfrm>
            <a:off x="9029800" y="3705222"/>
            <a:ext cx="741647" cy="741647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D: 1</a:t>
            </a:r>
            <a:endParaRPr lang="en-PH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FBA06C1-A04E-4973-BFBE-30EEEF622CF2}"/>
              </a:ext>
            </a:extLst>
          </p:cNvPr>
          <p:cNvSpPr/>
          <p:nvPr/>
        </p:nvSpPr>
        <p:spPr>
          <a:xfrm>
            <a:off x="9029800" y="4730314"/>
            <a:ext cx="741647" cy="741647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E: 1</a:t>
            </a:r>
            <a:endParaRPr lang="en-PH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195F3B3-4B5E-449A-ABBE-4BDEF97D7FC2}"/>
              </a:ext>
            </a:extLst>
          </p:cNvPr>
          <p:cNvCxnSpPr>
            <a:cxnSpLocks/>
            <a:stCxn id="20" idx="0"/>
            <a:endCxn id="19" idx="4"/>
          </p:cNvCxnSpPr>
          <p:nvPr/>
        </p:nvCxnSpPr>
        <p:spPr>
          <a:xfrm flipV="1">
            <a:off x="9400625" y="2417719"/>
            <a:ext cx="1" cy="283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495488D-790C-4CC0-939E-6A96C80A3546}"/>
              </a:ext>
            </a:extLst>
          </p:cNvPr>
          <p:cNvCxnSpPr>
            <a:cxnSpLocks/>
          </p:cNvCxnSpPr>
          <p:nvPr/>
        </p:nvCxnSpPr>
        <p:spPr>
          <a:xfrm flipV="1">
            <a:off x="9400622" y="3439722"/>
            <a:ext cx="1" cy="283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160C26E-B0BE-48FD-8519-1CC952C85630}"/>
              </a:ext>
            </a:extLst>
          </p:cNvPr>
          <p:cNvCxnSpPr>
            <a:cxnSpLocks/>
          </p:cNvCxnSpPr>
          <p:nvPr/>
        </p:nvCxnSpPr>
        <p:spPr>
          <a:xfrm flipV="1">
            <a:off x="9400621" y="4466332"/>
            <a:ext cx="1" cy="283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4B3F6CD2-0524-4A2B-AB80-B430D7A13E58}"/>
              </a:ext>
            </a:extLst>
          </p:cNvPr>
          <p:cNvSpPr/>
          <p:nvPr/>
        </p:nvSpPr>
        <p:spPr>
          <a:xfrm>
            <a:off x="4275488" y="4466332"/>
            <a:ext cx="741648" cy="7416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0D5B498-CD32-483A-A775-0CDDB77BA9CA}"/>
              </a:ext>
            </a:extLst>
          </p:cNvPr>
          <p:cNvCxnSpPr>
            <a:cxnSpLocks/>
            <a:endCxn id="9" idx="3"/>
          </p:cNvCxnSpPr>
          <p:nvPr/>
        </p:nvCxnSpPr>
        <p:spPr>
          <a:xfrm flipV="1">
            <a:off x="4901369" y="4184001"/>
            <a:ext cx="127457" cy="3730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63824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838525"/>
            <a:ext cx="105586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Construct the Full FP-Growth Tree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3161440-B987-4810-9503-35CE274FD2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159642"/>
              </p:ext>
            </p:extLst>
          </p:nvPr>
        </p:nvGraphicFramePr>
        <p:xfrm>
          <a:off x="790927" y="1769036"/>
          <a:ext cx="2529321" cy="40233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89773">
                  <a:extLst>
                    <a:ext uri="{9D8B030D-6E8A-4147-A177-3AD203B41FA5}">
                      <a16:colId xmlns:a16="http://schemas.microsoft.com/office/drawing/2014/main" val="176537152"/>
                    </a:ext>
                  </a:extLst>
                </a:gridCol>
                <a:gridCol w="1839548">
                  <a:extLst>
                    <a:ext uri="{9D8B030D-6E8A-4147-A177-3AD203B41FA5}">
                      <a16:colId xmlns:a16="http://schemas.microsoft.com/office/drawing/2014/main" val="4682146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I</a:t>
                      </a:r>
                      <a:r>
                        <a:rPr lang="en-PH" b="1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b="1" dirty="0"/>
                        <a:t>Items (Sorted)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355049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PH" b="0" dirty="0"/>
                        <a:t>T1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{</a:t>
                      </a:r>
                      <a:r>
                        <a:rPr lang="en-PH" dirty="0">
                          <a:solidFill>
                            <a:schemeClr val="tx1"/>
                          </a:solidFill>
                        </a:rPr>
                        <a:t>C, A, B}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18147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PH" b="0" dirty="0"/>
                        <a:t>T2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dirty="0">
                          <a:solidFill>
                            <a:schemeClr val="tx1"/>
                          </a:solidFill>
                        </a:rPr>
                        <a:t>{C, A, D}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422231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PH" b="0" dirty="0"/>
                        <a:t>T3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{C, B, E}</a:t>
                      </a:r>
                      <a:endParaRPr lang="en-PH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833757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PH" b="0" dirty="0"/>
                        <a:t>T4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{A, B, D, E}</a:t>
                      </a:r>
                      <a:endParaRPr lang="en-PH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084978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PH" b="0" dirty="0"/>
                        <a:t>T5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{C, A, B, E}</a:t>
                      </a:r>
                      <a:endParaRPr lang="en-PH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32842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/>
                        <a:t>T6</a:t>
                      </a:r>
                      <a:endParaRPr lang="en-PH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{B, D}</a:t>
                      </a:r>
                      <a:endParaRPr lang="en-PH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67311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/>
                        <a:t>T7</a:t>
                      </a:r>
                      <a:endParaRPr lang="en-PH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{C, A, E}</a:t>
                      </a:r>
                      <a:endParaRPr lang="en-P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809377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/>
                        <a:t>T8</a:t>
                      </a:r>
                      <a:endParaRPr lang="en-PH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{C, A, B, D}</a:t>
                      </a:r>
                      <a:endParaRPr lang="en-P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68037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/>
                        <a:t>T9</a:t>
                      </a:r>
                      <a:endParaRPr lang="en-PH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{C, B, D, E}</a:t>
                      </a:r>
                      <a:endParaRPr lang="en-P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539214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/>
                        <a:t>T10</a:t>
                      </a:r>
                      <a:endParaRPr lang="en-PH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{C, A, D, E}</a:t>
                      </a:r>
                      <a:endParaRPr lang="en-P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2271162"/>
                  </a:ext>
                </a:extLst>
              </a:tr>
            </a:tbl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F6D1E049-5B7B-467C-8572-F92B7168DBAC}"/>
              </a:ext>
            </a:extLst>
          </p:cNvPr>
          <p:cNvSpPr/>
          <p:nvPr/>
        </p:nvSpPr>
        <p:spPr>
          <a:xfrm>
            <a:off x="6348806" y="1769036"/>
            <a:ext cx="741647" cy="741647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C: 4</a:t>
            </a:r>
            <a:endParaRPr lang="en-PH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F2CA26E-C4F6-49E3-BC31-FABDF02AEC53}"/>
              </a:ext>
            </a:extLst>
          </p:cNvPr>
          <p:cNvSpPr/>
          <p:nvPr/>
        </p:nvSpPr>
        <p:spPr>
          <a:xfrm>
            <a:off x="5520181" y="2546961"/>
            <a:ext cx="730518" cy="730518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A: 3</a:t>
            </a:r>
            <a:endParaRPr lang="en-PH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D364F05-BFA5-4B30-AB5F-9CB39B932497}"/>
              </a:ext>
            </a:extLst>
          </p:cNvPr>
          <p:cNvSpPr/>
          <p:nvPr/>
        </p:nvSpPr>
        <p:spPr>
          <a:xfrm>
            <a:off x="4920214" y="3550965"/>
            <a:ext cx="741648" cy="741648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B: 2</a:t>
            </a:r>
            <a:endParaRPr lang="en-PH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355CB37-B064-4076-9808-4B41782ECBAB}"/>
              </a:ext>
            </a:extLst>
          </p:cNvPr>
          <p:cNvCxnSpPr>
            <a:stCxn id="6" idx="3"/>
            <a:endCxn id="8" idx="7"/>
          </p:cNvCxnSpPr>
          <p:nvPr/>
        </p:nvCxnSpPr>
        <p:spPr>
          <a:xfrm flipH="1">
            <a:off x="6143717" y="2402071"/>
            <a:ext cx="313701" cy="2518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24917D6-B374-4D5C-96E0-6EB6E486384A}"/>
              </a:ext>
            </a:extLst>
          </p:cNvPr>
          <p:cNvCxnSpPr>
            <a:cxnSpLocks/>
            <a:endCxn id="8" idx="3"/>
          </p:cNvCxnSpPr>
          <p:nvPr/>
        </p:nvCxnSpPr>
        <p:spPr>
          <a:xfrm flipV="1">
            <a:off x="5414474" y="3170497"/>
            <a:ext cx="212689" cy="3804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7AFC48AB-FC0F-4B55-B3CA-B632BD8A8BB6}"/>
              </a:ext>
            </a:extLst>
          </p:cNvPr>
          <p:cNvSpPr/>
          <p:nvPr/>
        </p:nvSpPr>
        <p:spPr>
          <a:xfrm>
            <a:off x="6300567" y="3277479"/>
            <a:ext cx="730518" cy="730518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D: 1</a:t>
            </a:r>
            <a:endParaRPr lang="en-PH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650EECD-C935-4D88-83F5-33CD1CD5BDA8}"/>
              </a:ext>
            </a:extLst>
          </p:cNvPr>
          <p:cNvCxnSpPr>
            <a:cxnSpLocks/>
            <a:stCxn id="14" idx="1"/>
          </p:cNvCxnSpPr>
          <p:nvPr/>
        </p:nvCxnSpPr>
        <p:spPr>
          <a:xfrm flipH="1" flipV="1">
            <a:off x="6161543" y="3170497"/>
            <a:ext cx="246006" cy="2139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3F92089B-21FE-4AE1-8027-5AA2A9DB2EF7}"/>
              </a:ext>
            </a:extLst>
          </p:cNvPr>
          <p:cNvSpPr/>
          <p:nvPr/>
        </p:nvSpPr>
        <p:spPr>
          <a:xfrm>
            <a:off x="7111043" y="2482634"/>
            <a:ext cx="730518" cy="730518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B: 1</a:t>
            </a:r>
            <a:endParaRPr lang="en-PH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F2885ED-6305-4EDF-B5A2-198BC36DB36F}"/>
              </a:ext>
            </a:extLst>
          </p:cNvPr>
          <p:cNvSpPr/>
          <p:nvPr/>
        </p:nvSpPr>
        <p:spPr>
          <a:xfrm>
            <a:off x="7756088" y="3277479"/>
            <a:ext cx="730518" cy="730518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E: 1</a:t>
            </a:r>
            <a:endParaRPr lang="en-PH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4857295-1FC3-4F7D-BAB9-F31FA7A1682E}"/>
              </a:ext>
            </a:extLst>
          </p:cNvPr>
          <p:cNvCxnSpPr>
            <a:cxnSpLocks/>
          </p:cNvCxnSpPr>
          <p:nvPr/>
        </p:nvCxnSpPr>
        <p:spPr>
          <a:xfrm flipH="1" flipV="1">
            <a:off x="6957951" y="2407806"/>
            <a:ext cx="246006" cy="2139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EDCF639-B655-4DAC-8217-DFCEDB3068A4}"/>
              </a:ext>
            </a:extLst>
          </p:cNvPr>
          <p:cNvCxnSpPr>
            <a:cxnSpLocks/>
          </p:cNvCxnSpPr>
          <p:nvPr/>
        </p:nvCxnSpPr>
        <p:spPr>
          <a:xfrm flipH="1" flipV="1">
            <a:off x="7675977" y="3156149"/>
            <a:ext cx="246006" cy="2139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3CE5C67D-6997-453F-B05D-ECF3DD83FEA6}"/>
              </a:ext>
            </a:extLst>
          </p:cNvPr>
          <p:cNvSpPr/>
          <p:nvPr/>
        </p:nvSpPr>
        <p:spPr>
          <a:xfrm>
            <a:off x="9029802" y="1676072"/>
            <a:ext cx="741647" cy="741647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A: 1</a:t>
            </a:r>
            <a:endParaRPr lang="en-PH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0BF9AF9-07D5-486F-91E6-09EF01B08D99}"/>
              </a:ext>
            </a:extLst>
          </p:cNvPr>
          <p:cNvSpPr/>
          <p:nvPr/>
        </p:nvSpPr>
        <p:spPr>
          <a:xfrm>
            <a:off x="9029801" y="2701164"/>
            <a:ext cx="741647" cy="741647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B: 1</a:t>
            </a:r>
            <a:endParaRPr lang="en-PH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ED6F06A-660B-4AF4-BF06-ECE8EFEF4B8B}"/>
              </a:ext>
            </a:extLst>
          </p:cNvPr>
          <p:cNvSpPr/>
          <p:nvPr/>
        </p:nvSpPr>
        <p:spPr>
          <a:xfrm>
            <a:off x="9029800" y="3705222"/>
            <a:ext cx="741647" cy="741647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D: 1</a:t>
            </a:r>
            <a:endParaRPr lang="en-PH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FBA06C1-A04E-4973-BFBE-30EEEF622CF2}"/>
              </a:ext>
            </a:extLst>
          </p:cNvPr>
          <p:cNvSpPr/>
          <p:nvPr/>
        </p:nvSpPr>
        <p:spPr>
          <a:xfrm>
            <a:off x="9029800" y="4730314"/>
            <a:ext cx="741647" cy="741647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E: 1</a:t>
            </a:r>
            <a:endParaRPr lang="en-PH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195F3B3-4B5E-449A-ABBE-4BDEF97D7FC2}"/>
              </a:ext>
            </a:extLst>
          </p:cNvPr>
          <p:cNvCxnSpPr>
            <a:cxnSpLocks/>
            <a:stCxn id="20" idx="0"/>
            <a:endCxn id="19" idx="4"/>
          </p:cNvCxnSpPr>
          <p:nvPr/>
        </p:nvCxnSpPr>
        <p:spPr>
          <a:xfrm flipV="1">
            <a:off x="9400625" y="2417719"/>
            <a:ext cx="1" cy="283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495488D-790C-4CC0-939E-6A96C80A3546}"/>
              </a:ext>
            </a:extLst>
          </p:cNvPr>
          <p:cNvCxnSpPr>
            <a:cxnSpLocks/>
          </p:cNvCxnSpPr>
          <p:nvPr/>
        </p:nvCxnSpPr>
        <p:spPr>
          <a:xfrm flipV="1">
            <a:off x="9400622" y="3439722"/>
            <a:ext cx="1" cy="283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160C26E-B0BE-48FD-8519-1CC952C85630}"/>
              </a:ext>
            </a:extLst>
          </p:cNvPr>
          <p:cNvCxnSpPr>
            <a:cxnSpLocks/>
          </p:cNvCxnSpPr>
          <p:nvPr/>
        </p:nvCxnSpPr>
        <p:spPr>
          <a:xfrm flipV="1">
            <a:off x="9400621" y="4466332"/>
            <a:ext cx="1" cy="283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4B3F6CD2-0524-4A2B-AB80-B430D7A13E58}"/>
              </a:ext>
            </a:extLst>
          </p:cNvPr>
          <p:cNvSpPr/>
          <p:nvPr/>
        </p:nvSpPr>
        <p:spPr>
          <a:xfrm>
            <a:off x="4275488" y="4466332"/>
            <a:ext cx="741648" cy="741648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E: 1</a:t>
            </a:r>
            <a:endParaRPr lang="en-PH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0D5B498-CD32-483A-A775-0CDDB77BA9CA}"/>
              </a:ext>
            </a:extLst>
          </p:cNvPr>
          <p:cNvCxnSpPr>
            <a:cxnSpLocks/>
            <a:endCxn id="9" idx="3"/>
          </p:cNvCxnSpPr>
          <p:nvPr/>
        </p:nvCxnSpPr>
        <p:spPr>
          <a:xfrm flipV="1">
            <a:off x="4901369" y="4184001"/>
            <a:ext cx="127457" cy="3730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0F12370C-0644-48F0-88A1-9660CA72A54A}"/>
              </a:ext>
            </a:extLst>
          </p:cNvPr>
          <p:cNvSpPr/>
          <p:nvPr/>
        </p:nvSpPr>
        <p:spPr>
          <a:xfrm>
            <a:off x="10254099" y="1676072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887ADE5-A595-4E80-8BF5-32FAD5D6D72B}"/>
              </a:ext>
            </a:extLst>
          </p:cNvPr>
          <p:cNvSpPr/>
          <p:nvPr/>
        </p:nvSpPr>
        <p:spPr>
          <a:xfrm>
            <a:off x="10254098" y="2701164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AD67F4B-3053-470D-B77C-3B4CD314FFBD}"/>
              </a:ext>
            </a:extLst>
          </p:cNvPr>
          <p:cNvCxnSpPr>
            <a:cxnSpLocks/>
            <a:stCxn id="29" idx="0"/>
            <a:endCxn id="28" idx="4"/>
          </p:cNvCxnSpPr>
          <p:nvPr/>
        </p:nvCxnSpPr>
        <p:spPr>
          <a:xfrm flipV="1">
            <a:off x="10624922" y="2417719"/>
            <a:ext cx="1" cy="283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58461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838525"/>
            <a:ext cx="105586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Construct the Full FP-Growth Tree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3161440-B987-4810-9503-35CE274FD2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599368"/>
              </p:ext>
            </p:extLst>
          </p:nvPr>
        </p:nvGraphicFramePr>
        <p:xfrm>
          <a:off x="790927" y="1769036"/>
          <a:ext cx="2529321" cy="40233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89773">
                  <a:extLst>
                    <a:ext uri="{9D8B030D-6E8A-4147-A177-3AD203B41FA5}">
                      <a16:colId xmlns:a16="http://schemas.microsoft.com/office/drawing/2014/main" val="176537152"/>
                    </a:ext>
                  </a:extLst>
                </a:gridCol>
                <a:gridCol w="1839548">
                  <a:extLst>
                    <a:ext uri="{9D8B030D-6E8A-4147-A177-3AD203B41FA5}">
                      <a16:colId xmlns:a16="http://schemas.microsoft.com/office/drawing/2014/main" val="4682146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I</a:t>
                      </a:r>
                      <a:r>
                        <a:rPr lang="en-PH" b="1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b="1" dirty="0"/>
                        <a:t>Items (Sorted)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355049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PH" b="0" dirty="0"/>
                        <a:t>T1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{</a:t>
                      </a:r>
                      <a:r>
                        <a:rPr lang="en-PH" dirty="0">
                          <a:solidFill>
                            <a:schemeClr val="tx1"/>
                          </a:solidFill>
                        </a:rPr>
                        <a:t>C, A, B}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18147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PH" b="0" dirty="0"/>
                        <a:t>T2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dirty="0">
                          <a:solidFill>
                            <a:schemeClr val="tx1"/>
                          </a:solidFill>
                        </a:rPr>
                        <a:t>{C, A, D}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422231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PH" b="0" dirty="0"/>
                        <a:t>T3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{C, B, E}</a:t>
                      </a:r>
                      <a:endParaRPr lang="en-PH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833757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PH" b="0" dirty="0"/>
                        <a:t>T4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{A, B, D, E}</a:t>
                      </a:r>
                      <a:endParaRPr lang="en-PH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084978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PH" b="0" dirty="0"/>
                        <a:t>T5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{C, A, B, E}</a:t>
                      </a:r>
                      <a:endParaRPr lang="en-PH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32842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/>
                        <a:t>T6</a:t>
                      </a:r>
                      <a:endParaRPr lang="en-PH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{B, D}</a:t>
                      </a:r>
                      <a:endParaRPr lang="en-PH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67311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/>
                        <a:t>T7</a:t>
                      </a:r>
                      <a:endParaRPr lang="en-PH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{C, A, E}</a:t>
                      </a:r>
                      <a:endParaRPr lang="en-PH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809377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/>
                        <a:t>T8</a:t>
                      </a:r>
                      <a:endParaRPr lang="en-PH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{C, A, B, D}</a:t>
                      </a:r>
                      <a:endParaRPr lang="en-P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68037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/>
                        <a:t>T9</a:t>
                      </a:r>
                      <a:endParaRPr lang="en-PH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{C, B, D, E}</a:t>
                      </a:r>
                      <a:endParaRPr lang="en-P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539214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/>
                        <a:t>T10</a:t>
                      </a:r>
                      <a:endParaRPr lang="en-PH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{C, A, D, E}</a:t>
                      </a:r>
                      <a:endParaRPr lang="en-P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2271162"/>
                  </a:ext>
                </a:extLst>
              </a:tr>
            </a:tbl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F6D1E049-5B7B-467C-8572-F92B7168DBAC}"/>
              </a:ext>
            </a:extLst>
          </p:cNvPr>
          <p:cNvSpPr/>
          <p:nvPr/>
        </p:nvSpPr>
        <p:spPr>
          <a:xfrm>
            <a:off x="6348806" y="1769036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C: 5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F2CA26E-C4F6-49E3-BC31-FABDF02AEC53}"/>
              </a:ext>
            </a:extLst>
          </p:cNvPr>
          <p:cNvSpPr/>
          <p:nvPr/>
        </p:nvSpPr>
        <p:spPr>
          <a:xfrm>
            <a:off x="5520181" y="2546961"/>
            <a:ext cx="730518" cy="7305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A: 4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D364F05-BFA5-4B30-AB5F-9CB39B932497}"/>
              </a:ext>
            </a:extLst>
          </p:cNvPr>
          <p:cNvSpPr/>
          <p:nvPr/>
        </p:nvSpPr>
        <p:spPr>
          <a:xfrm>
            <a:off x="4920214" y="3550965"/>
            <a:ext cx="741648" cy="741648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B: 2</a:t>
            </a:r>
            <a:endParaRPr lang="en-PH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355CB37-B064-4076-9808-4B41782ECBAB}"/>
              </a:ext>
            </a:extLst>
          </p:cNvPr>
          <p:cNvCxnSpPr>
            <a:stCxn id="6" idx="3"/>
            <a:endCxn id="8" idx="7"/>
          </p:cNvCxnSpPr>
          <p:nvPr/>
        </p:nvCxnSpPr>
        <p:spPr>
          <a:xfrm flipH="1">
            <a:off x="6143717" y="2402071"/>
            <a:ext cx="313701" cy="2518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24917D6-B374-4D5C-96E0-6EB6E486384A}"/>
              </a:ext>
            </a:extLst>
          </p:cNvPr>
          <p:cNvCxnSpPr>
            <a:cxnSpLocks/>
            <a:endCxn id="8" idx="3"/>
          </p:cNvCxnSpPr>
          <p:nvPr/>
        </p:nvCxnSpPr>
        <p:spPr>
          <a:xfrm flipV="1">
            <a:off x="5414474" y="3170497"/>
            <a:ext cx="212689" cy="3804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7AFC48AB-FC0F-4B55-B3CA-B632BD8A8BB6}"/>
              </a:ext>
            </a:extLst>
          </p:cNvPr>
          <p:cNvSpPr/>
          <p:nvPr/>
        </p:nvSpPr>
        <p:spPr>
          <a:xfrm>
            <a:off x="6300567" y="3277479"/>
            <a:ext cx="730518" cy="730518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D: 1</a:t>
            </a:r>
            <a:endParaRPr lang="en-PH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650EECD-C935-4D88-83F5-33CD1CD5BDA8}"/>
              </a:ext>
            </a:extLst>
          </p:cNvPr>
          <p:cNvCxnSpPr>
            <a:cxnSpLocks/>
            <a:stCxn id="14" idx="1"/>
          </p:cNvCxnSpPr>
          <p:nvPr/>
        </p:nvCxnSpPr>
        <p:spPr>
          <a:xfrm flipH="1" flipV="1">
            <a:off x="6161543" y="3170497"/>
            <a:ext cx="246006" cy="2139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3F92089B-21FE-4AE1-8027-5AA2A9DB2EF7}"/>
              </a:ext>
            </a:extLst>
          </p:cNvPr>
          <p:cNvSpPr/>
          <p:nvPr/>
        </p:nvSpPr>
        <p:spPr>
          <a:xfrm>
            <a:off x="7111043" y="2482634"/>
            <a:ext cx="730518" cy="730518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B: 1</a:t>
            </a:r>
            <a:endParaRPr lang="en-PH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F2885ED-6305-4EDF-B5A2-198BC36DB36F}"/>
              </a:ext>
            </a:extLst>
          </p:cNvPr>
          <p:cNvSpPr/>
          <p:nvPr/>
        </p:nvSpPr>
        <p:spPr>
          <a:xfrm>
            <a:off x="7756088" y="3277479"/>
            <a:ext cx="730518" cy="730518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E: 1</a:t>
            </a:r>
            <a:endParaRPr lang="en-PH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4857295-1FC3-4F7D-BAB9-F31FA7A1682E}"/>
              </a:ext>
            </a:extLst>
          </p:cNvPr>
          <p:cNvCxnSpPr>
            <a:cxnSpLocks/>
          </p:cNvCxnSpPr>
          <p:nvPr/>
        </p:nvCxnSpPr>
        <p:spPr>
          <a:xfrm flipH="1" flipV="1">
            <a:off x="6957951" y="2407806"/>
            <a:ext cx="246006" cy="2139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EDCF639-B655-4DAC-8217-DFCEDB3068A4}"/>
              </a:ext>
            </a:extLst>
          </p:cNvPr>
          <p:cNvCxnSpPr>
            <a:cxnSpLocks/>
          </p:cNvCxnSpPr>
          <p:nvPr/>
        </p:nvCxnSpPr>
        <p:spPr>
          <a:xfrm flipH="1" flipV="1">
            <a:off x="7675977" y="3156149"/>
            <a:ext cx="246006" cy="2139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3CE5C67D-6997-453F-B05D-ECF3DD83FEA6}"/>
              </a:ext>
            </a:extLst>
          </p:cNvPr>
          <p:cNvSpPr/>
          <p:nvPr/>
        </p:nvSpPr>
        <p:spPr>
          <a:xfrm>
            <a:off x="9029802" y="1676072"/>
            <a:ext cx="741647" cy="741647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A: 1</a:t>
            </a:r>
            <a:endParaRPr lang="en-PH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0BF9AF9-07D5-486F-91E6-09EF01B08D99}"/>
              </a:ext>
            </a:extLst>
          </p:cNvPr>
          <p:cNvSpPr/>
          <p:nvPr/>
        </p:nvSpPr>
        <p:spPr>
          <a:xfrm>
            <a:off x="9029801" y="2701164"/>
            <a:ext cx="741647" cy="741647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B: 1</a:t>
            </a:r>
            <a:endParaRPr lang="en-PH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ED6F06A-660B-4AF4-BF06-ECE8EFEF4B8B}"/>
              </a:ext>
            </a:extLst>
          </p:cNvPr>
          <p:cNvSpPr/>
          <p:nvPr/>
        </p:nvSpPr>
        <p:spPr>
          <a:xfrm>
            <a:off x="9029800" y="3705222"/>
            <a:ext cx="741647" cy="741647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D: 1</a:t>
            </a:r>
            <a:endParaRPr lang="en-PH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FBA06C1-A04E-4973-BFBE-30EEEF622CF2}"/>
              </a:ext>
            </a:extLst>
          </p:cNvPr>
          <p:cNvSpPr/>
          <p:nvPr/>
        </p:nvSpPr>
        <p:spPr>
          <a:xfrm>
            <a:off x="9029800" y="4730314"/>
            <a:ext cx="741647" cy="741647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E: 1</a:t>
            </a:r>
            <a:endParaRPr lang="en-PH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195F3B3-4B5E-449A-ABBE-4BDEF97D7FC2}"/>
              </a:ext>
            </a:extLst>
          </p:cNvPr>
          <p:cNvCxnSpPr>
            <a:cxnSpLocks/>
            <a:stCxn id="20" idx="0"/>
            <a:endCxn id="19" idx="4"/>
          </p:cNvCxnSpPr>
          <p:nvPr/>
        </p:nvCxnSpPr>
        <p:spPr>
          <a:xfrm flipV="1">
            <a:off x="9400625" y="2417719"/>
            <a:ext cx="1" cy="283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495488D-790C-4CC0-939E-6A96C80A3546}"/>
              </a:ext>
            </a:extLst>
          </p:cNvPr>
          <p:cNvCxnSpPr>
            <a:cxnSpLocks/>
          </p:cNvCxnSpPr>
          <p:nvPr/>
        </p:nvCxnSpPr>
        <p:spPr>
          <a:xfrm flipV="1">
            <a:off x="9400622" y="3439722"/>
            <a:ext cx="1" cy="283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160C26E-B0BE-48FD-8519-1CC952C85630}"/>
              </a:ext>
            </a:extLst>
          </p:cNvPr>
          <p:cNvCxnSpPr>
            <a:cxnSpLocks/>
          </p:cNvCxnSpPr>
          <p:nvPr/>
        </p:nvCxnSpPr>
        <p:spPr>
          <a:xfrm flipV="1">
            <a:off x="9400621" y="4466332"/>
            <a:ext cx="1" cy="283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4B3F6CD2-0524-4A2B-AB80-B430D7A13E58}"/>
              </a:ext>
            </a:extLst>
          </p:cNvPr>
          <p:cNvSpPr/>
          <p:nvPr/>
        </p:nvSpPr>
        <p:spPr>
          <a:xfrm>
            <a:off x="4275488" y="4466332"/>
            <a:ext cx="741648" cy="741648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E: 1</a:t>
            </a:r>
            <a:endParaRPr lang="en-PH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0D5B498-CD32-483A-A775-0CDDB77BA9CA}"/>
              </a:ext>
            </a:extLst>
          </p:cNvPr>
          <p:cNvCxnSpPr>
            <a:cxnSpLocks/>
            <a:endCxn id="9" idx="3"/>
          </p:cNvCxnSpPr>
          <p:nvPr/>
        </p:nvCxnSpPr>
        <p:spPr>
          <a:xfrm flipV="1">
            <a:off x="4901369" y="4184001"/>
            <a:ext cx="127457" cy="3730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0F12370C-0644-48F0-88A1-9660CA72A54A}"/>
              </a:ext>
            </a:extLst>
          </p:cNvPr>
          <p:cNvSpPr/>
          <p:nvPr/>
        </p:nvSpPr>
        <p:spPr>
          <a:xfrm>
            <a:off x="10254099" y="1676072"/>
            <a:ext cx="741647" cy="741647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B: 1</a:t>
            </a:r>
            <a:endParaRPr lang="en-PH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887ADE5-A595-4E80-8BF5-32FAD5D6D72B}"/>
              </a:ext>
            </a:extLst>
          </p:cNvPr>
          <p:cNvSpPr/>
          <p:nvPr/>
        </p:nvSpPr>
        <p:spPr>
          <a:xfrm>
            <a:off x="10254098" y="2701164"/>
            <a:ext cx="741647" cy="741647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D: 1</a:t>
            </a:r>
            <a:endParaRPr lang="en-PH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AD67F4B-3053-470D-B77C-3B4CD314FFBD}"/>
              </a:ext>
            </a:extLst>
          </p:cNvPr>
          <p:cNvCxnSpPr>
            <a:cxnSpLocks/>
            <a:stCxn id="29" idx="0"/>
            <a:endCxn id="28" idx="4"/>
          </p:cNvCxnSpPr>
          <p:nvPr/>
        </p:nvCxnSpPr>
        <p:spPr>
          <a:xfrm flipV="1">
            <a:off x="10624922" y="2417719"/>
            <a:ext cx="1" cy="283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BA8C2E50-F6F3-4CF9-BC34-973C149A167D}"/>
              </a:ext>
            </a:extLst>
          </p:cNvPr>
          <p:cNvSpPr/>
          <p:nvPr/>
        </p:nvSpPr>
        <p:spPr>
          <a:xfrm>
            <a:off x="4679500" y="1987630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A2AF080-D5BA-4126-BBAF-F2C7E08DFFE5}"/>
              </a:ext>
            </a:extLst>
          </p:cNvPr>
          <p:cNvCxnSpPr>
            <a:cxnSpLocks/>
            <a:endCxn id="31" idx="5"/>
          </p:cNvCxnSpPr>
          <p:nvPr/>
        </p:nvCxnSpPr>
        <p:spPr>
          <a:xfrm flipH="1" flipV="1">
            <a:off x="5312535" y="2620665"/>
            <a:ext cx="214319" cy="14116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09891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838525"/>
            <a:ext cx="105586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Construct the Full FP-Growth Tree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3161440-B987-4810-9503-35CE274FD2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2382199"/>
              </p:ext>
            </p:extLst>
          </p:nvPr>
        </p:nvGraphicFramePr>
        <p:xfrm>
          <a:off x="790927" y="1769036"/>
          <a:ext cx="2529321" cy="40233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89773">
                  <a:extLst>
                    <a:ext uri="{9D8B030D-6E8A-4147-A177-3AD203B41FA5}">
                      <a16:colId xmlns:a16="http://schemas.microsoft.com/office/drawing/2014/main" val="176537152"/>
                    </a:ext>
                  </a:extLst>
                </a:gridCol>
                <a:gridCol w="1839548">
                  <a:extLst>
                    <a:ext uri="{9D8B030D-6E8A-4147-A177-3AD203B41FA5}">
                      <a16:colId xmlns:a16="http://schemas.microsoft.com/office/drawing/2014/main" val="4682146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I</a:t>
                      </a:r>
                      <a:r>
                        <a:rPr lang="en-PH" b="1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b="1" dirty="0"/>
                        <a:t>Items (Sorted)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355049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PH" b="0" dirty="0"/>
                        <a:t>T1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{</a:t>
                      </a:r>
                      <a:r>
                        <a:rPr lang="en-PH" dirty="0">
                          <a:solidFill>
                            <a:schemeClr val="tx1"/>
                          </a:solidFill>
                        </a:rPr>
                        <a:t>C, A, B}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18147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PH" b="0" dirty="0"/>
                        <a:t>T2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dirty="0">
                          <a:solidFill>
                            <a:schemeClr val="tx1"/>
                          </a:solidFill>
                        </a:rPr>
                        <a:t>{C, A, D}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422231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PH" b="0" dirty="0"/>
                        <a:t>T3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{C, B, E}</a:t>
                      </a:r>
                      <a:endParaRPr lang="en-PH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833757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PH" b="0" dirty="0"/>
                        <a:t>T4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{A, B, D, E}</a:t>
                      </a:r>
                      <a:endParaRPr lang="en-PH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084978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PH" b="0" dirty="0"/>
                        <a:t>T5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{C, A, B, E}</a:t>
                      </a:r>
                      <a:endParaRPr lang="en-PH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32842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/>
                        <a:t>T6</a:t>
                      </a:r>
                      <a:endParaRPr lang="en-PH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{B, D}</a:t>
                      </a:r>
                      <a:endParaRPr lang="en-PH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67311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/>
                        <a:t>T7</a:t>
                      </a:r>
                      <a:endParaRPr lang="en-PH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{C, A, E}</a:t>
                      </a:r>
                      <a:endParaRPr lang="en-PH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809377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/>
                        <a:t>T8</a:t>
                      </a:r>
                      <a:endParaRPr lang="en-PH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{C, A, B, D}</a:t>
                      </a:r>
                      <a:endParaRPr lang="en-PH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68037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/>
                        <a:t>T9</a:t>
                      </a:r>
                      <a:endParaRPr lang="en-PH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{C, B, D, E}</a:t>
                      </a:r>
                      <a:endParaRPr lang="en-P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539214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/>
                        <a:t>T10</a:t>
                      </a:r>
                      <a:endParaRPr lang="en-PH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{C, A, D, E}</a:t>
                      </a:r>
                      <a:endParaRPr lang="en-P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2271162"/>
                  </a:ext>
                </a:extLst>
              </a:tr>
            </a:tbl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F6D1E049-5B7B-467C-8572-F92B7168DBAC}"/>
              </a:ext>
            </a:extLst>
          </p:cNvPr>
          <p:cNvSpPr/>
          <p:nvPr/>
        </p:nvSpPr>
        <p:spPr>
          <a:xfrm>
            <a:off x="6348806" y="1769036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C: 6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F2CA26E-C4F6-49E3-BC31-FABDF02AEC53}"/>
              </a:ext>
            </a:extLst>
          </p:cNvPr>
          <p:cNvSpPr/>
          <p:nvPr/>
        </p:nvSpPr>
        <p:spPr>
          <a:xfrm>
            <a:off x="5520181" y="2546961"/>
            <a:ext cx="730518" cy="7305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A: 5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D364F05-BFA5-4B30-AB5F-9CB39B932497}"/>
              </a:ext>
            </a:extLst>
          </p:cNvPr>
          <p:cNvSpPr/>
          <p:nvPr/>
        </p:nvSpPr>
        <p:spPr>
          <a:xfrm>
            <a:off x="4920214" y="3550965"/>
            <a:ext cx="741648" cy="7416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B: 3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355CB37-B064-4076-9808-4B41782ECBAB}"/>
              </a:ext>
            </a:extLst>
          </p:cNvPr>
          <p:cNvCxnSpPr>
            <a:stCxn id="6" idx="3"/>
            <a:endCxn id="8" idx="7"/>
          </p:cNvCxnSpPr>
          <p:nvPr/>
        </p:nvCxnSpPr>
        <p:spPr>
          <a:xfrm flipH="1">
            <a:off x="6143717" y="2402071"/>
            <a:ext cx="313701" cy="2518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24917D6-B374-4D5C-96E0-6EB6E486384A}"/>
              </a:ext>
            </a:extLst>
          </p:cNvPr>
          <p:cNvCxnSpPr>
            <a:cxnSpLocks/>
            <a:endCxn id="8" idx="3"/>
          </p:cNvCxnSpPr>
          <p:nvPr/>
        </p:nvCxnSpPr>
        <p:spPr>
          <a:xfrm flipV="1">
            <a:off x="5414474" y="3170497"/>
            <a:ext cx="212689" cy="3804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7AFC48AB-FC0F-4B55-B3CA-B632BD8A8BB6}"/>
              </a:ext>
            </a:extLst>
          </p:cNvPr>
          <p:cNvSpPr/>
          <p:nvPr/>
        </p:nvSpPr>
        <p:spPr>
          <a:xfrm>
            <a:off x="6300567" y="3277479"/>
            <a:ext cx="730518" cy="730518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D: 1</a:t>
            </a:r>
            <a:endParaRPr lang="en-PH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650EECD-C935-4D88-83F5-33CD1CD5BDA8}"/>
              </a:ext>
            </a:extLst>
          </p:cNvPr>
          <p:cNvCxnSpPr>
            <a:cxnSpLocks/>
            <a:stCxn id="14" idx="1"/>
          </p:cNvCxnSpPr>
          <p:nvPr/>
        </p:nvCxnSpPr>
        <p:spPr>
          <a:xfrm flipH="1" flipV="1">
            <a:off x="6161543" y="3170497"/>
            <a:ext cx="246006" cy="2139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3F92089B-21FE-4AE1-8027-5AA2A9DB2EF7}"/>
              </a:ext>
            </a:extLst>
          </p:cNvPr>
          <p:cNvSpPr/>
          <p:nvPr/>
        </p:nvSpPr>
        <p:spPr>
          <a:xfrm>
            <a:off x="7111043" y="2482634"/>
            <a:ext cx="730518" cy="730518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B: 1</a:t>
            </a:r>
            <a:endParaRPr lang="en-PH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F2885ED-6305-4EDF-B5A2-198BC36DB36F}"/>
              </a:ext>
            </a:extLst>
          </p:cNvPr>
          <p:cNvSpPr/>
          <p:nvPr/>
        </p:nvSpPr>
        <p:spPr>
          <a:xfrm>
            <a:off x="7756088" y="3277479"/>
            <a:ext cx="730518" cy="730518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E: 1</a:t>
            </a:r>
            <a:endParaRPr lang="en-PH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4857295-1FC3-4F7D-BAB9-F31FA7A1682E}"/>
              </a:ext>
            </a:extLst>
          </p:cNvPr>
          <p:cNvCxnSpPr>
            <a:cxnSpLocks/>
          </p:cNvCxnSpPr>
          <p:nvPr/>
        </p:nvCxnSpPr>
        <p:spPr>
          <a:xfrm flipH="1" flipV="1">
            <a:off x="6957951" y="2407806"/>
            <a:ext cx="246006" cy="2139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EDCF639-B655-4DAC-8217-DFCEDB3068A4}"/>
              </a:ext>
            </a:extLst>
          </p:cNvPr>
          <p:cNvCxnSpPr>
            <a:cxnSpLocks/>
          </p:cNvCxnSpPr>
          <p:nvPr/>
        </p:nvCxnSpPr>
        <p:spPr>
          <a:xfrm flipH="1" flipV="1">
            <a:off x="7675977" y="3156149"/>
            <a:ext cx="246006" cy="2139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3CE5C67D-6997-453F-B05D-ECF3DD83FEA6}"/>
              </a:ext>
            </a:extLst>
          </p:cNvPr>
          <p:cNvSpPr/>
          <p:nvPr/>
        </p:nvSpPr>
        <p:spPr>
          <a:xfrm>
            <a:off x="9029802" y="1676072"/>
            <a:ext cx="741647" cy="741647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A: 1</a:t>
            </a:r>
            <a:endParaRPr lang="en-PH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0BF9AF9-07D5-486F-91E6-09EF01B08D99}"/>
              </a:ext>
            </a:extLst>
          </p:cNvPr>
          <p:cNvSpPr/>
          <p:nvPr/>
        </p:nvSpPr>
        <p:spPr>
          <a:xfrm>
            <a:off x="9029801" y="2701164"/>
            <a:ext cx="741647" cy="741647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B: 1</a:t>
            </a:r>
            <a:endParaRPr lang="en-PH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ED6F06A-660B-4AF4-BF06-ECE8EFEF4B8B}"/>
              </a:ext>
            </a:extLst>
          </p:cNvPr>
          <p:cNvSpPr/>
          <p:nvPr/>
        </p:nvSpPr>
        <p:spPr>
          <a:xfrm>
            <a:off x="9029800" y="3705222"/>
            <a:ext cx="741647" cy="741647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D: 1</a:t>
            </a:r>
            <a:endParaRPr lang="en-PH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FBA06C1-A04E-4973-BFBE-30EEEF622CF2}"/>
              </a:ext>
            </a:extLst>
          </p:cNvPr>
          <p:cNvSpPr/>
          <p:nvPr/>
        </p:nvSpPr>
        <p:spPr>
          <a:xfrm>
            <a:off x="9029800" y="4730314"/>
            <a:ext cx="741647" cy="741647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E: 1</a:t>
            </a:r>
            <a:endParaRPr lang="en-PH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195F3B3-4B5E-449A-ABBE-4BDEF97D7FC2}"/>
              </a:ext>
            </a:extLst>
          </p:cNvPr>
          <p:cNvCxnSpPr>
            <a:cxnSpLocks/>
            <a:stCxn id="20" idx="0"/>
            <a:endCxn id="19" idx="4"/>
          </p:cNvCxnSpPr>
          <p:nvPr/>
        </p:nvCxnSpPr>
        <p:spPr>
          <a:xfrm flipV="1">
            <a:off x="9400625" y="2417719"/>
            <a:ext cx="1" cy="283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495488D-790C-4CC0-939E-6A96C80A3546}"/>
              </a:ext>
            </a:extLst>
          </p:cNvPr>
          <p:cNvCxnSpPr>
            <a:cxnSpLocks/>
          </p:cNvCxnSpPr>
          <p:nvPr/>
        </p:nvCxnSpPr>
        <p:spPr>
          <a:xfrm flipV="1">
            <a:off x="9400622" y="3439722"/>
            <a:ext cx="1" cy="283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160C26E-B0BE-48FD-8519-1CC952C85630}"/>
              </a:ext>
            </a:extLst>
          </p:cNvPr>
          <p:cNvCxnSpPr>
            <a:cxnSpLocks/>
          </p:cNvCxnSpPr>
          <p:nvPr/>
        </p:nvCxnSpPr>
        <p:spPr>
          <a:xfrm flipV="1">
            <a:off x="9400621" y="4466332"/>
            <a:ext cx="1" cy="283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4B3F6CD2-0524-4A2B-AB80-B430D7A13E58}"/>
              </a:ext>
            </a:extLst>
          </p:cNvPr>
          <p:cNvSpPr/>
          <p:nvPr/>
        </p:nvSpPr>
        <p:spPr>
          <a:xfrm>
            <a:off x="4275488" y="4466332"/>
            <a:ext cx="741648" cy="741648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E: 1</a:t>
            </a:r>
            <a:endParaRPr lang="en-PH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0D5B498-CD32-483A-A775-0CDDB77BA9CA}"/>
              </a:ext>
            </a:extLst>
          </p:cNvPr>
          <p:cNvCxnSpPr>
            <a:cxnSpLocks/>
            <a:endCxn id="9" idx="3"/>
          </p:cNvCxnSpPr>
          <p:nvPr/>
        </p:nvCxnSpPr>
        <p:spPr>
          <a:xfrm flipV="1">
            <a:off x="4901369" y="4184001"/>
            <a:ext cx="127457" cy="3730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0F12370C-0644-48F0-88A1-9660CA72A54A}"/>
              </a:ext>
            </a:extLst>
          </p:cNvPr>
          <p:cNvSpPr/>
          <p:nvPr/>
        </p:nvSpPr>
        <p:spPr>
          <a:xfrm>
            <a:off x="10254099" y="1676072"/>
            <a:ext cx="741647" cy="741647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B: 1</a:t>
            </a:r>
            <a:endParaRPr lang="en-PH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887ADE5-A595-4E80-8BF5-32FAD5D6D72B}"/>
              </a:ext>
            </a:extLst>
          </p:cNvPr>
          <p:cNvSpPr/>
          <p:nvPr/>
        </p:nvSpPr>
        <p:spPr>
          <a:xfrm>
            <a:off x="10254098" y="2701164"/>
            <a:ext cx="741647" cy="741647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D: 1</a:t>
            </a:r>
            <a:endParaRPr lang="en-PH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AD67F4B-3053-470D-B77C-3B4CD314FFBD}"/>
              </a:ext>
            </a:extLst>
          </p:cNvPr>
          <p:cNvCxnSpPr>
            <a:cxnSpLocks/>
            <a:stCxn id="29" idx="0"/>
            <a:endCxn id="28" idx="4"/>
          </p:cNvCxnSpPr>
          <p:nvPr/>
        </p:nvCxnSpPr>
        <p:spPr>
          <a:xfrm flipV="1">
            <a:off x="10624922" y="2417719"/>
            <a:ext cx="1" cy="283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BA8C2E50-F6F3-4CF9-BC34-973C149A167D}"/>
              </a:ext>
            </a:extLst>
          </p:cNvPr>
          <p:cNvSpPr/>
          <p:nvPr/>
        </p:nvSpPr>
        <p:spPr>
          <a:xfrm>
            <a:off x="4679500" y="1987630"/>
            <a:ext cx="741647" cy="741647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E: 1</a:t>
            </a:r>
            <a:endParaRPr lang="en-PH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A2AF080-D5BA-4126-BBAF-F2C7E08DFFE5}"/>
              </a:ext>
            </a:extLst>
          </p:cNvPr>
          <p:cNvCxnSpPr>
            <a:cxnSpLocks/>
            <a:endCxn id="31" idx="5"/>
          </p:cNvCxnSpPr>
          <p:nvPr/>
        </p:nvCxnSpPr>
        <p:spPr>
          <a:xfrm flipH="1" flipV="1">
            <a:off x="5312535" y="2620665"/>
            <a:ext cx="214319" cy="1411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3B07711B-9BCD-4F7F-A837-25886E8410FC}"/>
              </a:ext>
            </a:extLst>
          </p:cNvPr>
          <p:cNvSpPr/>
          <p:nvPr/>
        </p:nvSpPr>
        <p:spPr>
          <a:xfrm>
            <a:off x="5682768" y="4292995"/>
            <a:ext cx="741648" cy="7416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75A8C3-A5F3-410C-B209-32111E70D37A}"/>
              </a:ext>
            </a:extLst>
          </p:cNvPr>
          <p:cNvCxnSpPr>
            <a:cxnSpLocks/>
          </p:cNvCxnSpPr>
          <p:nvPr/>
        </p:nvCxnSpPr>
        <p:spPr>
          <a:xfrm flipH="1" flipV="1">
            <a:off x="5531704" y="4184001"/>
            <a:ext cx="246006" cy="2139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995850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838525"/>
            <a:ext cx="105586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Construct the Full FP-Growth Tree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3161440-B987-4810-9503-35CE274FD2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344792"/>
              </p:ext>
            </p:extLst>
          </p:nvPr>
        </p:nvGraphicFramePr>
        <p:xfrm>
          <a:off x="790927" y="1769036"/>
          <a:ext cx="2529321" cy="40233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89773">
                  <a:extLst>
                    <a:ext uri="{9D8B030D-6E8A-4147-A177-3AD203B41FA5}">
                      <a16:colId xmlns:a16="http://schemas.microsoft.com/office/drawing/2014/main" val="176537152"/>
                    </a:ext>
                  </a:extLst>
                </a:gridCol>
                <a:gridCol w="1839548">
                  <a:extLst>
                    <a:ext uri="{9D8B030D-6E8A-4147-A177-3AD203B41FA5}">
                      <a16:colId xmlns:a16="http://schemas.microsoft.com/office/drawing/2014/main" val="4682146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I</a:t>
                      </a:r>
                      <a:r>
                        <a:rPr lang="en-PH" b="1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b="1" dirty="0"/>
                        <a:t>Items (Sorted)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355049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PH" b="0" dirty="0"/>
                        <a:t>T1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{</a:t>
                      </a:r>
                      <a:r>
                        <a:rPr lang="en-PH" dirty="0">
                          <a:solidFill>
                            <a:schemeClr val="tx1"/>
                          </a:solidFill>
                        </a:rPr>
                        <a:t>C, A, B}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18147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PH" b="0" dirty="0"/>
                        <a:t>T2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dirty="0">
                          <a:solidFill>
                            <a:schemeClr val="tx1"/>
                          </a:solidFill>
                        </a:rPr>
                        <a:t>{C, A, D}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422231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PH" b="0" dirty="0"/>
                        <a:t>T3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{C, B, E}</a:t>
                      </a:r>
                      <a:endParaRPr lang="en-PH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833757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PH" b="0" dirty="0"/>
                        <a:t>T4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{A, B, D, E}</a:t>
                      </a:r>
                      <a:endParaRPr lang="en-PH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084978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PH" b="0" dirty="0"/>
                        <a:t>T5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{C, A, B, E}</a:t>
                      </a:r>
                      <a:endParaRPr lang="en-PH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32842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/>
                        <a:t>T6</a:t>
                      </a:r>
                      <a:endParaRPr lang="en-PH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{B, D}</a:t>
                      </a:r>
                      <a:endParaRPr lang="en-PH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67311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/>
                        <a:t>T7</a:t>
                      </a:r>
                      <a:endParaRPr lang="en-PH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{C, A, E}</a:t>
                      </a:r>
                      <a:endParaRPr lang="en-PH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809377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/>
                        <a:t>T8</a:t>
                      </a:r>
                      <a:endParaRPr lang="en-PH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{C, A, B, E}</a:t>
                      </a:r>
                      <a:endParaRPr lang="en-PH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68037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/>
                        <a:t>T9</a:t>
                      </a:r>
                      <a:endParaRPr lang="en-PH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{C, B, D, E}</a:t>
                      </a:r>
                      <a:endParaRPr lang="en-PH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539214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/>
                        <a:t>T10</a:t>
                      </a:r>
                      <a:endParaRPr lang="en-PH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{C, A, D, E}</a:t>
                      </a:r>
                      <a:endParaRPr lang="en-P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2271162"/>
                  </a:ext>
                </a:extLst>
              </a:tr>
            </a:tbl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F6D1E049-5B7B-467C-8572-F92B7168DBAC}"/>
              </a:ext>
            </a:extLst>
          </p:cNvPr>
          <p:cNvSpPr/>
          <p:nvPr/>
        </p:nvSpPr>
        <p:spPr>
          <a:xfrm>
            <a:off x="6348806" y="1769036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C: 7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F2CA26E-C4F6-49E3-BC31-FABDF02AEC53}"/>
              </a:ext>
            </a:extLst>
          </p:cNvPr>
          <p:cNvSpPr/>
          <p:nvPr/>
        </p:nvSpPr>
        <p:spPr>
          <a:xfrm>
            <a:off x="5520181" y="2546961"/>
            <a:ext cx="730518" cy="730518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A: 5</a:t>
            </a:r>
            <a:endParaRPr lang="en-PH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D364F05-BFA5-4B30-AB5F-9CB39B932497}"/>
              </a:ext>
            </a:extLst>
          </p:cNvPr>
          <p:cNvSpPr/>
          <p:nvPr/>
        </p:nvSpPr>
        <p:spPr>
          <a:xfrm>
            <a:off x="4920214" y="3550965"/>
            <a:ext cx="741648" cy="741648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B: 3</a:t>
            </a:r>
            <a:endParaRPr lang="en-PH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355CB37-B064-4076-9808-4B41782ECBAB}"/>
              </a:ext>
            </a:extLst>
          </p:cNvPr>
          <p:cNvCxnSpPr>
            <a:stCxn id="6" idx="3"/>
            <a:endCxn id="8" idx="7"/>
          </p:cNvCxnSpPr>
          <p:nvPr/>
        </p:nvCxnSpPr>
        <p:spPr>
          <a:xfrm flipH="1">
            <a:off x="6143717" y="2402071"/>
            <a:ext cx="313701" cy="2518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24917D6-B374-4D5C-96E0-6EB6E486384A}"/>
              </a:ext>
            </a:extLst>
          </p:cNvPr>
          <p:cNvCxnSpPr>
            <a:cxnSpLocks/>
            <a:endCxn id="8" idx="3"/>
          </p:cNvCxnSpPr>
          <p:nvPr/>
        </p:nvCxnSpPr>
        <p:spPr>
          <a:xfrm flipV="1">
            <a:off x="5414474" y="3170497"/>
            <a:ext cx="212689" cy="3804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7AFC48AB-FC0F-4B55-B3CA-B632BD8A8BB6}"/>
              </a:ext>
            </a:extLst>
          </p:cNvPr>
          <p:cNvSpPr/>
          <p:nvPr/>
        </p:nvSpPr>
        <p:spPr>
          <a:xfrm>
            <a:off x="6300567" y="3277479"/>
            <a:ext cx="730518" cy="730518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D: 1</a:t>
            </a:r>
            <a:endParaRPr lang="en-PH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650EECD-C935-4D88-83F5-33CD1CD5BDA8}"/>
              </a:ext>
            </a:extLst>
          </p:cNvPr>
          <p:cNvCxnSpPr>
            <a:cxnSpLocks/>
            <a:stCxn id="14" idx="1"/>
          </p:cNvCxnSpPr>
          <p:nvPr/>
        </p:nvCxnSpPr>
        <p:spPr>
          <a:xfrm flipH="1" flipV="1">
            <a:off x="6161543" y="3170497"/>
            <a:ext cx="246006" cy="2139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3F92089B-21FE-4AE1-8027-5AA2A9DB2EF7}"/>
              </a:ext>
            </a:extLst>
          </p:cNvPr>
          <p:cNvSpPr/>
          <p:nvPr/>
        </p:nvSpPr>
        <p:spPr>
          <a:xfrm>
            <a:off x="7111043" y="2482634"/>
            <a:ext cx="730518" cy="7305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B: 2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F2885ED-6305-4EDF-B5A2-198BC36DB36F}"/>
              </a:ext>
            </a:extLst>
          </p:cNvPr>
          <p:cNvSpPr/>
          <p:nvPr/>
        </p:nvSpPr>
        <p:spPr>
          <a:xfrm>
            <a:off x="7756088" y="3277479"/>
            <a:ext cx="730518" cy="730518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E: 1</a:t>
            </a:r>
            <a:endParaRPr lang="en-PH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4857295-1FC3-4F7D-BAB9-F31FA7A1682E}"/>
              </a:ext>
            </a:extLst>
          </p:cNvPr>
          <p:cNvCxnSpPr>
            <a:cxnSpLocks/>
          </p:cNvCxnSpPr>
          <p:nvPr/>
        </p:nvCxnSpPr>
        <p:spPr>
          <a:xfrm flipH="1" flipV="1">
            <a:off x="6957951" y="2407806"/>
            <a:ext cx="246006" cy="2139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EDCF639-B655-4DAC-8217-DFCEDB3068A4}"/>
              </a:ext>
            </a:extLst>
          </p:cNvPr>
          <p:cNvCxnSpPr>
            <a:cxnSpLocks/>
          </p:cNvCxnSpPr>
          <p:nvPr/>
        </p:nvCxnSpPr>
        <p:spPr>
          <a:xfrm flipH="1" flipV="1">
            <a:off x="7675977" y="3156149"/>
            <a:ext cx="246006" cy="2139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3CE5C67D-6997-453F-B05D-ECF3DD83FEA6}"/>
              </a:ext>
            </a:extLst>
          </p:cNvPr>
          <p:cNvSpPr/>
          <p:nvPr/>
        </p:nvSpPr>
        <p:spPr>
          <a:xfrm>
            <a:off x="9029802" y="1676072"/>
            <a:ext cx="741647" cy="741647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A: 1</a:t>
            </a:r>
            <a:endParaRPr lang="en-PH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0BF9AF9-07D5-486F-91E6-09EF01B08D99}"/>
              </a:ext>
            </a:extLst>
          </p:cNvPr>
          <p:cNvSpPr/>
          <p:nvPr/>
        </p:nvSpPr>
        <p:spPr>
          <a:xfrm>
            <a:off x="9029801" y="2701164"/>
            <a:ext cx="741647" cy="741647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B: 1</a:t>
            </a:r>
            <a:endParaRPr lang="en-PH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ED6F06A-660B-4AF4-BF06-ECE8EFEF4B8B}"/>
              </a:ext>
            </a:extLst>
          </p:cNvPr>
          <p:cNvSpPr/>
          <p:nvPr/>
        </p:nvSpPr>
        <p:spPr>
          <a:xfrm>
            <a:off x="9029800" y="3705222"/>
            <a:ext cx="741647" cy="741647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D: 1</a:t>
            </a:r>
            <a:endParaRPr lang="en-PH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FBA06C1-A04E-4973-BFBE-30EEEF622CF2}"/>
              </a:ext>
            </a:extLst>
          </p:cNvPr>
          <p:cNvSpPr/>
          <p:nvPr/>
        </p:nvSpPr>
        <p:spPr>
          <a:xfrm>
            <a:off x="9029800" y="4730314"/>
            <a:ext cx="741647" cy="741647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E: 1</a:t>
            </a:r>
            <a:endParaRPr lang="en-PH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195F3B3-4B5E-449A-ABBE-4BDEF97D7FC2}"/>
              </a:ext>
            </a:extLst>
          </p:cNvPr>
          <p:cNvCxnSpPr>
            <a:cxnSpLocks/>
            <a:stCxn id="20" idx="0"/>
            <a:endCxn id="19" idx="4"/>
          </p:cNvCxnSpPr>
          <p:nvPr/>
        </p:nvCxnSpPr>
        <p:spPr>
          <a:xfrm flipV="1">
            <a:off x="9400625" y="2417719"/>
            <a:ext cx="1" cy="283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495488D-790C-4CC0-939E-6A96C80A3546}"/>
              </a:ext>
            </a:extLst>
          </p:cNvPr>
          <p:cNvCxnSpPr>
            <a:cxnSpLocks/>
          </p:cNvCxnSpPr>
          <p:nvPr/>
        </p:nvCxnSpPr>
        <p:spPr>
          <a:xfrm flipV="1">
            <a:off x="9400622" y="3439722"/>
            <a:ext cx="1" cy="283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160C26E-B0BE-48FD-8519-1CC952C85630}"/>
              </a:ext>
            </a:extLst>
          </p:cNvPr>
          <p:cNvCxnSpPr>
            <a:cxnSpLocks/>
          </p:cNvCxnSpPr>
          <p:nvPr/>
        </p:nvCxnSpPr>
        <p:spPr>
          <a:xfrm flipV="1">
            <a:off x="9400621" y="4466332"/>
            <a:ext cx="1" cy="283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4B3F6CD2-0524-4A2B-AB80-B430D7A13E58}"/>
              </a:ext>
            </a:extLst>
          </p:cNvPr>
          <p:cNvSpPr/>
          <p:nvPr/>
        </p:nvSpPr>
        <p:spPr>
          <a:xfrm>
            <a:off x="4275488" y="4466332"/>
            <a:ext cx="741648" cy="741648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E: 1</a:t>
            </a:r>
            <a:endParaRPr lang="en-PH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0D5B498-CD32-483A-A775-0CDDB77BA9CA}"/>
              </a:ext>
            </a:extLst>
          </p:cNvPr>
          <p:cNvCxnSpPr>
            <a:cxnSpLocks/>
            <a:endCxn id="9" idx="3"/>
          </p:cNvCxnSpPr>
          <p:nvPr/>
        </p:nvCxnSpPr>
        <p:spPr>
          <a:xfrm flipV="1">
            <a:off x="4901369" y="4184001"/>
            <a:ext cx="127457" cy="3730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0F12370C-0644-48F0-88A1-9660CA72A54A}"/>
              </a:ext>
            </a:extLst>
          </p:cNvPr>
          <p:cNvSpPr/>
          <p:nvPr/>
        </p:nvSpPr>
        <p:spPr>
          <a:xfrm>
            <a:off x="10254099" y="1676072"/>
            <a:ext cx="741647" cy="741647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B: 1</a:t>
            </a:r>
            <a:endParaRPr lang="en-PH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887ADE5-A595-4E80-8BF5-32FAD5D6D72B}"/>
              </a:ext>
            </a:extLst>
          </p:cNvPr>
          <p:cNvSpPr/>
          <p:nvPr/>
        </p:nvSpPr>
        <p:spPr>
          <a:xfrm>
            <a:off x="10254098" y="2701164"/>
            <a:ext cx="741647" cy="741647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D: 1</a:t>
            </a:r>
            <a:endParaRPr lang="en-PH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AD67F4B-3053-470D-B77C-3B4CD314FFBD}"/>
              </a:ext>
            </a:extLst>
          </p:cNvPr>
          <p:cNvCxnSpPr>
            <a:cxnSpLocks/>
            <a:stCxn id="29" idx="0"/>
            <a:endCxn id="28" idx="4"/>
          </p:cNvCxnSpPr>
          <p:nvPr/>
        </p:nvCxnSpPr>
        <p:spPr>
          <a:xfrm flipV="1">
            <a:off x="10624922" y="2417719"/>
            <a:ext cx="1" cy="283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BA8C2E50-F6F3-4CF9-BC34-973C149A167D}"/>
              </a:ext>
            </a:extLst>
          </p:cNvPr>
          <p:cNvSpPr/>
          <p:nvPr/>
        </p:nvSpPr>
        <p:spPr>
          <a:xfrm>
            <a:off x="4679500" y="1987630"/>
            <a:ext cx="741647" cy="741647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E: 1</a:t>
            </a:r>
            <a:endParaRPr lang="en-PH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A2AF080-D5BA-4126-BBAF-F2C7E08DFFE5}"/>
              </a:ext>
            </a:extLst>
          </p:cNvPr>
          <p:cNvCxnSpPr>
            <a:cxnSpLocks/>
            <a:endCxn id="31" idx="5"/>
          </p:cNvCxnSpPr>
          <p:nvPr/>
        </p:nvCxnSpPr>
        <p:spPr>
          <a:xfrm flipH="1" flipV="1">
            <a:off x="5312535" y="2620665"/>
            <a:ext cx="214319" cy="1411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3B07711B-9BCD-4F7F-A837-25886E8410FC}"/>
              </a:ext>
            </a:extLst>
          </p:cNvPr>
          <p:cNvSpPr/>
          <p:nvPr/>
        </p:nvSpPr>
        <p:spPr>
          <a:xfrm>
            <a:off x="5682768" y="4292995"/>
            <a:ext cx="741648" cy="741648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D: 1</a:t>
            </a:r>
            <a:endParaRPr lang="en-PH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75A8C3-A5F3-410C-B209-32111E70D37A}"/>
              </a:ext>
            </a:extLst>
          </p:cNvPr>
          <p:cNvCxnSpPr>
            <a:cxnSpLocks/>
          </p:cNvCxnSpPr>
          <p:nvPr/>
        </p:nvCxnSpPr>
        <p:spPr>
          <a:xfrm flipH="1" flipV="1">
            <a:off x="5531704" y="4184001"/>
            <a:ext cx="246006" cy="2139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9EED2BC2-8B92-4E25-89EA-08BAEA2F4316}"/>
              </a:ext>
            </a:extLst>
          </p:cNvPr>
          <p:cNvSpPr/>
          <p:nvPr/>
        </p:nvSpPr>
        <p:spPr>
          <a:xfrm>
            <a:off x="7048295" y="4160261"/>
            <a:ext cx="730518" cy="7305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422FF44-6622-4D8B-80E0-2465CDA7C27B}"/>
              </a:ext>
            </a:extLst>
          </p:cNvPr>
          <p:cNvSpPr/>
          <p:nvPr/>
        </p:nvSpPr>
        <p:spPr>
          <a:xfrm>
            <a:off x="7026612" y="5129278"/>
            <a:ext cx="730518" cy="7305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118F9D5-80A7-49F1-BE9A-3C6BF1A354E7}"/>
              </a:ext>
            </a:extLst>
          </p:cNvPr>
          <p:cNvCxnSpPr>
            <a:cxnSpLocks/>
            <a:stCxn id="13" idx="4"/>
            <a:endCxn id="35" idx="0"/>
          </p:cNvCxnSpPr>
          <p:nvPr/>
        </p:nvCxnSpPr>
        <p:spPr>
          <a:xfrm flipH="1">
            <a:off x="7413554" y="3213152"/>
            <a:ext cx="62748" cy="9471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002DDDA-E39F-4045-BF4F-FE3AE5BF4068}"/>
              </a:ext>
            </a:extLst>
          </p:cNvPr>
          <p:cNvCxnSpPr>
            <a:cxnSpLocks/>
            <a:stCxn id="35" idx="4"/>
            <a:endCxn id="36" idx="0"/>
          </p:cNvCxnSpPr>
          <p:nvPr/>
        </p:nvCxnSpPr>
        <p:spPr>
          <a:xfrm flipH="1">
            <a:off x="7391871" y="4890779"/>
            <a:ext cx="21683" cy="2384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39756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838525"/>
            <a:ext cx="105586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Construct the Full FP-Growth Tree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3161440-B987-4810-9503-35CE274FD2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4823334"/>
              </p:ext>
            </p:extLst>
          </p:nvPr>
        </p:nvGraphicFramePr>
        <p:xfrm>
          <a:off x="790927" y="1769036"/>
          <a:ext cx="2529321" cy="40233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89773">
                  <a:extLst>
                    <a:ext uri="{9D8B030D-6E8A-4147-A177-3AD203B41FA5}">
                      <a16:colId xmlns:a16="http://schemas.microsoft.com/office/drawing/2014/main" val="176537152"/>
                    </a:ext>
                  </a:extLst>
                </a:gridCol>
                <a:gridCol w="1839548">
                  <a:extLst>
                    <a:ext uri="{9D8B030D-6E8A-4147-A177-3AD203B41FA5}">
                      <a16:colId xmlns:a16="http://schemas.microsoft.com/office/drawing/2014/main" val="4682146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I</a:t>
                      </a:r>
                      <a:r>
                        <a:rPr lang="en-PH" b="1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b="1" dirty="0"/>
                        <a:t>Items (Sorted)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355049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PH" b="0" dirty="0"/>
                        <a:t>T1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{</a:t>
                      </a:r>
                      <a:r>
                        <a:rPr lang="en-PH" dirty="0">
                          <a:solidFill>
                            <a:schemeClr val="tx1"/>
                          </a:solidFill>
                        </a:rPr>
                        <a:t>C, A, B}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18147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PH" b="0" dirty="0"/>
                        <a:t>T2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dirty="0">
                          <a:solidFill>
                            <a:schemeClr val="tx1"/>
                          </a:solidFill>
                        </a:rPr>
                        <a:t>{C, A, D}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422231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PH" b="0" dirty="0"/>
                        <a:t>T3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{C, B, E}</a:t>
                      </a:r>
                      <a:endParaRPr lang="en-PH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833757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PH" b="0" dirty="0"/>
                        <a:t>T4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{A, B, D, E}</a:t>
                      </a:r>
                      <a:endParaRPr lang="en-PH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084978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PH" b="0" dirty="0"/>
                        <a:t>T5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{C, A, B, E}</a:t>
                      </a:r>
                      <a:endParaRPr lang="en-PH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32842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/>
                        <a:t>T6</a:t>
                      </a:r>
                      <a:endParaRPr lang="en-PH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{B, D}</a:t>
                      </a:r>
                      <a:endParaRPr lang="en-PH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67311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/>
                        <a:t>T7</a:t>
                      </a:r>
                      <a:endParaRPr lang="en-PH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{C, A, E}</a:t>
                      </a:r>
                      <a:endParaRPr lang="en-PH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809377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/>
                        <a:t>T8</a:t>
                      </a:r>
                      <a:endParaRPr lang="en-PH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{C, A, B, E}</a:t>
                      </a:r>
                      <a:endParaRPr lang="en-PH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68037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/>
                        <a:t>T9</a:t>
                      </a:r>
                      <a:endParaRPr lang="en-PH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{C, B, D, E}</a:t>
                      </a:r>
                      <a:endParaRPr lang="en-PH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539214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/>
                        <a:t>T10</a:t>
                      </a:r>
                      <a:endParaRPr lang="en-PH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{C, A, D, E}</a:t>
                      </a:r>
                      <a:endParaRPr lang="en-PH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2271162"/>
                  </a:ext>
                </a:extLst>
              </a:tr>
            </a:tbl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F6D1E049-5B7B-467C-8572-F92B7168DBAC}"/>
              </a:ext>
            </a:extLst>
          </p:cNvPr>
          <p:cNvSpPr/>
          <p:nvPr/>
        </p:nvSpPr>
        <p:spPr>
          <a:xfrm>
            <a:off x="6348806" y="1769036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C: 8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F2CA26E-C4F6-49E3-BC31-FABDF02AEC53}"/>
              </a:ext>
            </a:extLst>
          </p:cNvPr>
          <p:cNvSpPr/>
          <p:nvPr/>
        </p:nvSpPr>
        <p:spPr>
          <a:xfrm>
            <a:off x="5520181" y="2546961"/>
            <a:ext cx="730518" cy="7305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A: 6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D364F05-BFA5-4B30-AB5F-9CB39B932497}"/>
              </a:ext>
            </a:extLst>
          </p:cNvPr>
          <p:cNvSpPr/>
          <p:nvPr/>
        </p:nvSpPr>
        <p:spPr>
          <a:xfrm>
            <a:off x="4920214" y="3550965"/>
            <a:ext cx="741648" cy="741648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B: 3</a:t>
            </a:r>
            <a:endParaRPr lang="en-PH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355CB37-B064-4076-9808-4B41782ECBAB}"/>
              </a:ext>
            </a:extLst>
          </p:cNvPr>
          <p:cNvCxnSpPr>
            <a:stCxn id="6" idx="3"/>
            <a:endCxn id="8" idx="7"/>
          </p:cNvCxnSpPr>
          <p:nvPr/>
        </p:nvCxnSpPr>
        <p:spPr>
          <a:xfrm flipH="1">
            <a:off x="6143717" y="2402071"/>
            <a:ext cx="313701" cy="2518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24917D6-B374-4D5C-96E0-6EB6E486384A}"/>
              </a:ext>
            </a:extLst>
          </p:cNvPr>
          <p:cNvCxnSpPr>
            <a:cxnSpLocks/>
            <a:endCxn id="8" idx="3"/>
          </p:cNvCxnSpPr>
          <p:nvPr/>
        </p:nvCxnSpPr>
        <p:spPr>
          <a:xfrm flipV="1">
            <a:off x="5414474" y="3170497"/>
            <a:ext cx="212689" cy="3804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7AFC48AB-FC0F-4B55-B3CA-B632BD8A8BB6}"/>
              </a:ext>
            </a:extLst>
          </p:cNvPr>
          <p:cNvSpPr/>
          <p:nvPr/>
        </p:nvSpPr>
        <p:spPr>
          <a:xfrm>
            <a:off x="6300567" y="3277479"/>
            <a:ext cx="730518" cy="7305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D: 2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650EECD-C935-4D88-83F5-33CD1CD5BDA8}"/>
              </a:ext>
            </a:extLst>
          </p:cNvPr>
          <p:cNvCxnSpPr>
            <a:cxnSpLocks/>
            <a:stCxn id="14" idx="1"/>
          </p:cNvCxnSpPr>
          <p:nvPr/>
        </p:nvCxnSpPr>
        <p:spPr>
          <a:xfrm flipH="1" flipV="1">
            <a:off x="6161543" y="3170497"/>
            <a:ext cx="246006" cy="2139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3F92089B-21FE-4AE1-8027-5AA2A9DB2EF7}"/>
              </a:ext>
            </a:extLst>
          </p:cNvPr>
          <p:cNvSpPr/>
          <p:nvPr/>
        </p:nvSpPr>
        <p:spPr>
          <a:xfrm>
            <a:off x="7111043" y="2482634"/>
            <a:ext cx="730518" cy="730518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B: 2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F2885ED-6305-4EDF-B5A2-198BC36DB36F}"/>
              </a:ext>
            </a:extLst>
          </p:cNvPr>
          <p:cNvSpPr/>
          <p:nvPr/>
        </p:nvSpPr>
        <p:spPr>
          <a:xfrm>
            <a:off x="7756088" y="3277479"/>
            <a:ext cx="730518" cy="730518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E: 1</a:t>
            </a:r>
            <a:endParaRPr lang="en-PH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4857295-1FC3-4F7D-BAB9-F31FA7A1682E}"/>
              </a:ext>
            </a:extLst>
          </p:cNvPr>
          <p:cNvCxnSpPr>
            <a:cxnSpLocks/>
          </p:cNvCxnSpPr>
          <p:nvPr/>
        </p:nvCxnSpPr>
        <p:spPr>
          <a:xfrm flipH="1" flipV="1">
            <a:off x="6957951" y="2407806"/>
            <a:ext cx="246006" cy="2139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EDCF639-B655-4DAC-8217-DFCEDB3068A4}"/>
              </a:ext>
            </a:extLst>
          </p:cNvPr>
          <p:cNvCxnSpPr>
            <a:cxnSpLocks/>
          </p:cNvCxnSpPr>
          <p:nvPr/>
        </p:nvCxnSpPr>
        <p:spPr>
          <a:xfrm flipH="1" flipV="1">
            <a:off x="7675977" y="3156149"/>
            <a:ext cx="246006" cy="2139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3CE5C67D-6997-453F-B05D-ECF3DD83FEA6}"/>
              </a:ext>
            </a:extLst>
          </p:cNvPr>
          <p:cNvSpPr/>
          <p:nvPr/>
        </p:nvSpPr>
        <p:spPr>
          <a:xfrm>
            <a:off x="9029802" y="1676072"/>
            <a:ext cx="741647" cy="741647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A: 1</a:t>
            </a:r>
            <a:endParaRPr lang="en-PH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0BF9AF9-07D5-486F-91E6-09EF01B08D99}"/>
              </a:ext>
            </a:extLst>
          </p:cNvPr>
          <p:cNvSpPr/>
          <p:nvPr/>
        </p:nvSpPr>
        <p:spPr>
          <a:xfrm>
            <a:off x="9029801" y="2701164"/>
            <a:ext cx="741647" cy="741647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B: 1</a:t>
            </a:r>
            <a:endParaRPr lang="en-PH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ED6F06A-660B-4AF4-BF06-ECE8EFEF4B8B}"/>
              </a:ext>
            </a:extLst>
          </p:cNvPr>
          <p:cNvSpPr/>
          <p:nvPr/>
        </p:nvSpPr>
        <p:spPr>
          <a:xfrm>
            <a:off x="9029800" y="3705222"/>
            <a:ext cx="741647" cy="741647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D: 1</a:t>
            </a:r>
            <a:endParaRPr lang="en-PH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FBA06C1-A04E-4973-BFBE-30EEEF622CF2}"/>
              </a:ext>
            </a:extLst>
          </p:cNvPr>
          <p:cNvSpPr/>
          <p:nvPr/>
        </p:nvSpPr>
        <p:spPr>
          <a:xfrm>
            <a:off x="9029800" y="4730314"/>
            <a:ext cx="741647" cy="741647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E: 1</a:t>
            </a:r>
            <a:endParaRPr lang="en-PH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195F3B3-4B5E-449A-ABBE-4BDEF97D7FC2}"/>
              </a:ext>
            </a:extLst>
          </p:cNvPr>
          <p:cNvCxnSpPr>
            <a:cxnSpLocks/>
            <a:stCxn id="20" idx="0"/>
            <a:endCxn id="19" idx="4"/>
          </p:cNvCxnSpPr>
          <p:nvPr/>
        </p:nvCxnSpPr>
        <p:spPr>
          <a:xfrm flipV="1">
            <a:off x="9400625" y="2417719"/>
            <a:ext cx="1" cy="283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495488D-790C-4CC0-939E-6A96C80A3546}"/>
              </a:ext>
            </a:extLst>
          </p:cNvPr>
          <p:cNvCxnSpPr>
            <a:cxnSpLocks/>
          </p:cNvCxnSpPr>
          <p:nvPr/>
        </p:nvCxnSpPr>
        <p:spPr>
          <a:xfrm flipV="1">
            <a:off x="9400622" y="3439722"/>
            <a:ext cx="1" cy="283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160C26E-B0BE-48FD-8519-1CC952C85630}"/>
              </a:ext>
            </a:extLst>
          </p:cNvPr>
          <p:cNvCxnSpPr>
            <a:cxnSpLocks/>
          </p:cNvCxnSpPr>
          <p:nvPr/>
        </p:nvCxnSpPr>
        <p:spPr>
          <a:xfrm flipV="1">
            <a:off x="9400621" y="4466332"/>
            <a:ext cx="1" cy="283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4B3F6CD2-0524-4A2B-AB80-B430D7A13E58}"/>
              </a:ext>
            </a:extLst>
          </p:cNvPr>
          <p:cNvSpPr/>
          <p:nvPr/>
        </p:nvSpPr>
        <p:spPr>
          <a:xfrm>
            <a:off x="4275488" y="4466332"/>
            <a:ext cx="741648" cy="741648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E: 1</a:t>
            </a:r>
            <a:endParaRPr lang="en-PH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0D5B498-CD32-483A-A775-0CDDB77BA9CA}"/>
              </a:ext>
            </a:extLst>
          </p:cNvPr>
          <p:cNvCxnSpPr>
            <a:cxnSpLocks/>
            <a:endCxn id="9" idx="3"/>
          </p:cNvCxnSpPr>
          <p:nvPr/>
        </p:nvCxnSpPr>
        <p:spPr>
          <a:xfrm flipV="1">
            <a:off x="4901369" y="4184001"/>
            <a:ext cx="127457" cy="3730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0F12370C-0644-48F0-88A1-9660CA72A54A}"/>
              </a:ext>
            </a:extLst>
          </p:cNvPr>
          <p:cNvSpPr/>
          <p:nvPr/>
        </p:nvSpPr>
        <p:spPr>
          <a:xfrm>
            <a:off x="10254099" y="1676072"/>
            <a:ext cx="741647" cy="741647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B: 1</a:t>
            </a:r>
            <a:endParaRPr lang="en-PH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887ADE5-A595-4E80-8BF5-32FAD5D6D72B}"/>
              </a:ext>
            </a:extLst>
          </p:cNvPr>
          <p:cNvSpPr/>
          <p:nvPr/>
        </p:nvSpPr>
        <p:spPr>
          <a:xfrm>
            <a:off x="10254098" y="2701164"/>
            <a:ext cx="741647" cy="741647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D: 1</a:t>
            </a:r>
            <a:endParaRPr lang="en-PH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AD67F4B-3053-470D-B77C-3B4CD314FFBD}"/>
              </a:ext>
            </a:extLst>
          </p:cNvPr>
          <p:cNvCxnSpPr>
            <a:cxnSpLocks/>
            <a:stCxn id="29" idx="0"/>
            <a:endCxn id="28" idx="4"/>
          </p:cNvCxnSpPr>
          <p:nvPr/>
        </p:nvCxnSpPr>
        <p:spPr>
          <a:xfrm flipV="1">
            <a:off x="10624922" y="2417719"/>
            <a:ext cx="1" cy="283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BA8C2E50-F6F3-4CF9-BC34-973C149A167D}"/>
              </a:ext>
            </a:extLst>
          </p:cNvPr>
          <p:cNvSpPr/>
          <p:nvPr/>
        </p:nvSpPr>
        <p:spPr>
          <a:xfrm>
            <a:off x="4679500" y="1987630"/>
            <a:ext cx="741647" cy="741647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E: 1</a:t>
            </a:r>
            <a:endParaRPr lang="en-PH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A2AF080-D5BA-4126-BBAF-F2C7E08DFFE5}"/>
              </a:ext>
            </a:extLst>
          </p:cNvPr>
          <p:cNvCxnSpPr>
            <a:cxnSpLocks/>
            <a:endCxn id="31" idx="5"/>
          </p:cNvCxnSpPr>
          <p:nvPr/>
        </p:nvCxnSpPr>
        <p:spPr>
          <a:xfrm flipH="1" flipV="1">
            <a:off x="5312535" y="2620665"/>
            <a:ext cx="214319" cy="1411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3B07711B-9BCD-4F7F-A837-25886E8410FC}"/>
              </a:ext>
            </a:extLst>
          </p:cNvPr>
          <p:cNvSpPr/>
          <p:nvPr/>
        </p:nvSpPr>
        <p:spPr>
          <a:xfrm>
            <a:off x="5682768" y="4292995"/>
            <a:ext cx="741648" cy="741648"/>
          </a:xfrm>
          <a:prstGeom prst="ellipse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D: 1</a:t>
            </a:r>
            <a:endParaRPr lang="en-PH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75A8C3-A5F3-410C-B209-32111E70D37A}"/>
              </a:ext>
            </a:extLst>
          </p:cNvPr>
          <p:cNvCxnSpPr>
            <a:cxnSpLocks/>
          </p:cNvCxnSpPr>
          <p:nvPr/>
        </p:nvCxnSpPr>
        <p:spPr>
          <a:xfrm flipH="1" flipV="1">
            <a:off x="5531704" y="4184001"/>
            <a:ext cx="246006" cy="2139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9EED2BC2-8B92-4E25-89EA-08BAEA2F4316}"/>
              </a:ext>
            </a:extLst>
          </p:cNvPr>
          <p:cNvSpPr/>
          <p:nvPr/>
        </p:nvSpPr>
        <p:spPr>
          <a:xfrm>
            <a:off x="7048295" y="4160261"/>
            <a:ext cx="730518" cy="730518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422FF44-6622-4D8B-80E0-2465CDA7C27B}"/>
              </a:ext>
            </a:extLst>
          </p:cNvPr>
          <p:cNvSpPr/>
          <p:nvPr/>
        </p:nvSpPr>
        <p:spPr>
          <a:xfrm>
            <a:off x="7026612" y="5129278"/>
            <a:ext cx="730518" cy="730518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118F9D5-80A7-49F1-BE9A-3C6BF1A354E7}"/>
              </a:ext>
            </a:extLst>
          </p:cNvPr>
          <p:cNvCxnSpPr>
            <a:cxnSpLocks/>
            <a:stCxn id="13" idx="4"/>
            <a:endCxn id="35" idx="0"/>
          </p:cNvCxnSpPr>
          <p:nvPr/>
        </p:nvCxnSpPr>
        <p:spPr>
          <a:xfrm flipH="1">
            <a:off x="7413554" y="3213152"/>
            <a:ext cx="62748" cy="9471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002DDDA-E39F-4045-BF4F-FE3AE5BF4068}"/>
              </a:ext>
            </a:extLst>
          </p:cNvPr>
          <p:cNvCxnSpPr>
            <a:cxnSpLocks/>
            <a:stCxn id="35" idx="4"/>
            <a:endCxn id="36" idx="0"/>
          </p:cNvCxnSpPr>
          <p:nvPr/>
        </p:nvCxnSpPr>
        <p:spPr>
          <a:xfrm flipH="1">
            <a:off x="7391871" y="4890779"/>
            <a:ext cx="21683" cy="2384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B098609-7C77-47AF-939E-EC9134BB5679}"/>
              </a:ext>
            </a:extLst>
          </p:cNvPr>
          <p:cNvCxnSpPr>
            <a:cxnSpLocks/>
            <a:stCxn id="14" idx="4"/>
          </p:cNvCxnSpPr>
          <p:nvPr/>
        </p:nvCxnSpPr>
        <p:spPr>
          <a:xfrm flipH="1">
            <a:off x="6414292" y="4007997"/>
            <a:ext cx="251534" cy="12933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257CAD80-78A3-415C-87D7-FE0B45208E36}"/>
              </a:ext>
            </a:extLst>
          </p:cNvPr>
          <p:cNvSpPr/>
          <p:nvPr/>
        </p:nvSpPr>
        <p:spPr>
          <a:xfrm>
            <a:off x="6059157" y="5301343"/>
            <a:ext cx="730518" cy="7305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E: 1</a:t>
            </a:r>
            <a:endParaRPr lang="en-PH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76390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F6D1E049-5B7B-467C-8572-F92B7168DBAC}"/>
              </a:ext>
            </a:extLst>
          </p:cNvPr>
          <p:cNvSpPr/>
          <p:nvPr/>
        </p:nvSpPr>
        <p:spPr>
          <a:xfrm>
            <a:off x="6653606" y="1420693"/>
            <a:ext cx="741647" cy="74164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70C0"/>
                </a:solidFill>
              </a:rPr>
              <a:t>C: 8</a:t>
            </a:r>
            <a:endParaRPr lang="en-PH" sz="1600" dirty="0">
              <a:solidFill>
                <a:srgbClr val="0070C0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F2CA26E-C4F6-49E3-BC31-FABDF02AEC53}"/>
              </a:ext>
            </a:extLst>
          </p:cNvPr>
          <p:cNvSpPr/>
          <p:nvPr/>
        </p:nvSpPr>
        <p:spPr>
          <a:xfrm>
            <a:off x="5824981" y="2198618"/>
            <a:ext cx="730518" cy="7305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A: 6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D364F05-BFA5-4B30-AB5F-9CB39B932497}"/>
              </a:ext>
            </a:extLst>
          </p:cNvPr>
          <p:cNvSpPr/>
          <p:nvPr/>
        </p:nvSpPr>
        <p:spPr>
          <a:xfrm>
            <a:off x="5225014" y="3202622"/>
            <a:ext cx="741648" cy="7416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B: 3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355CB37-B064-4076-9808-4B41782ECBAB}"/>
              </a:ext>
            </a:extLst>
          </p:cNvPr>
          <p:cNvCxnSpPr>
            <a:stCxn id="6" idx="3"/>
            <a:endCxn id="8" idx="7"/>
          </p:cNvCxnSpPr>
          <p:nvPr/>
        </p:nvCxnSpPr>
        <p:spPr>
          <a:xfrm flipH="1">
            <a:off x="6448517" y="2053728"/>
            <a:ext cx="313701" cy="2518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24917D6-B374-4D5C-96E0-6EB6E486384A}"/>
              </a:ext>
            </a:extLst>
          </p:cNvPr>
          <p:cNvCxnSpPr>
            <a:cxnSpLocks/>
            <a:endCxn id="8" idx="3"/>
          </p:cNvCxnSpPr>
          <p:nvPr/>
        </p:nvCxnSpPr>
        <p:spPr>
          <a:xfrm flipV="1">
            <a:off x="5719274" y="2822154"/>
            <a:ext cx="212689" cy="3804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7AFC48AB-FC0F-4B55-B3CA-B632BD8A8BB6}"/>
              </a:ext>
            </a:extLst>
          </p:cNvPr>
          <p:cNvSpPr/>
          <p:nvPr/>
        </p:nvSpPr>
        <p:spPr>
          <a:xfrm>
            <a:off x="6605367" y="2929136"/>
            <a:ext cx="730518" cy="7305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D: 2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650EECD-C935-4D88-83F5-33CD1CD5BDA8}"/>
              </a:ext>
            </a:extLst>
          </p:cNvPr>
          <p:cNvCxnSpPr>
            <a:cxnSpLocks/>
            <a:stCxn id="14" idx="1"/>
          </p:cNvCxnSpPr>
          <p:nvPr/>
        </p:nvCxnSpPr>
        <p:spPr>
          <a:xfrm flipH="1" flipV="1">
            <a:off x="6466343" y="2822154"/>
            <a:ext cx="246006" cy="2139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3F92089B-21FE-4AE1-8027-5AA2A9DB2EF7}"/>
              </a:ext>
            </a:extLst>
          </p:cNvPr>
          <p:cNvSpPr/>
          <p:nvPr/>
        </p:nvSpPr>
        <p:spPr>
          <a:xfrm>
            <a:off x="7415843" y="2134291"/>
            <a:ext cx="730518" cy="7305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B: 2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F2885ED-6305-4EDF-B5A2-198BC36DB36F}"/>
              </a:ext>
            </a:extLst>
          </p:cNvPr>
          <p:cNvSpPr/>
          <p:nvPr/>
        </p:nvSpPr>
        <p:spPr>
          <a:xfrm>
            <a:off x="8060888" y="2929136"/>
            <a:ext cx="730518" cy="7305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4857295-1FC3-4F7D-BAB9-F31FA7A1682E}"/>
              </a:ext>
            </a:extLst>
          </p:cNvPr>
          <p:cNvCxnSpPr>
            <a:cxnSpLocks/>
          </p:cNvCxnSpPr>
          <p:nvPr/>
        </p:nvCxnSpPr>
        <p:spPr>
          <a:xfrm flipH="1" flipV="1">
            <a:off x="7262751" y="2059463"/>
            <a:ext cx="246006" cy="2139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EDCF639-B655-4DAC-8217-DFCEDB3068A4}"/>
              </a:ext>
            </a:extLst>
          </p:cNvPr>
          <p:cNvCxnSpPr>
            <a:cxnSpLocks/>
          </p:cNvCxnSpPr>
          <p:nvPr/>
        </p:nvCxnSpPr>
        <p:spPr>
          <a:xfrm flipH="1" flipV="1">
            <a:off x="7980777" y="2807806"/>
            <a:ext cx="246006" cy="2139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3CE5C67D-6997-453F-B05D-ECF3DD83FEA6}"/>
              </a:ext>
            </a:extLst>
          </p:cNvPr>
          <p:cNvSpPr/>
          <p:nvPr/>
        </p:nvSpPr>
        <p:spPr>
          <a:xfrm>
            <a:off x="9334602" y="1327729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0BF9AF9-07D5-486F-91E6-09EF01B08D99}"/>
              </a:ext>
            </a:extLst>
          </p:cNvPr>
          <p:cNvSpPr/>
          <p:nvPr/>
        </p:nvSpPr>
        <p:spPr>
          <a:xfrm>
            <a:off x="9334601" y="2352821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ED6F06A-660B-4AF4-BF06-ECE8EFEF4B8B}"/>
              </a:ext>
            </a:extLst>
          </p:cNvPr>
          <p:cNvSpPr/>
          <p:nvPr/>
        </p:nvSpPr>
        <p:spPr>
          <a:xfrm>
            <a:off x="9334600" y="3356879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FBA06C1-A04E-4973-BFBE-30EEEF622CF2}"/>
              </a:ext>
            </a:extLst>
          </p:cNvPr>
          <p:cNvSpPr/>
          <p:nvPr/>
        </p:nvSpPr>
        <p:spPr>
          <a:xfrm>
            <a:off x="9334600" y="4381971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195F3B3-4B5E-449A-ABBE-4BDEF97D7FC2}"/>
              </a:ext>
            </a:extLst>
          </p:cNvPr>
          <p:cNvCxnSpPr>
            <a:cxnSpLocks/>
            <a:stCxn id="20" idx="0"/>
            <a:endCxn id="19" idx="4"/>
          </p:cNvCxnSpPr>
          <p:nvPr/>
        </p:nvCxnSpPr>
        <p:spPr>
          <a:xfrm flipV="1">
            <a:off x="9705425" y="2069376"/>
            <a:ext cx="1" cy="283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495488D-790C-4CC0-939E-6A96C80A3546}"/>
              </a:ext>
            </a:extLst>
          </p:cNvPr>
          <p:cNvCxnSpPr>
            <a:cxnSpLocks/>
          </p:cNvCxnSpPr>
          <p:nvPr/>
        </p:nvCxnSpPr>
        <p:spPr>
          <a:xfrm flipV="1">
            <a:off x="9705422" y="3091379"/>
            <a:ext cx="1" cy="283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160C26E-B0BE-48FD-8519-1CC952C85630}"/>
              </a:ext>
            </a:extLst>
          </p:cNvPr>
          <p:cNvCxnSpPr>
            <a:cxnSpLocks/>
          </p:cNvCxnSpPr>
          <p:nvPr/>
        </p:nvCxnSpPr>
        <p:spPr>
          <a:xfrm flipV="1">
            <a:off x="9705421" y="4117989"/>
            <a:ext cx="1" cy="283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4B3F6CD2-0524-4A2B-AB80-B430D7A13E58}"/>
              </a:ext>
            </a:extLst>
          </p:cNvPr>
          <p:cNvSpPr/>
          <p:nvPr/>
        </p:nvSpPr>
        <p:spPr>
          <a:xfrm>
            <a:off x="4580288" y="4117989"/>
            <a:ext cx="741648" cy="7416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0D5B498-CD32-483A-A775-0CDDB77BA9CA}"/>
              </a:ext>
            </a:extLst>
          </p:cNvPr>
          <p:cNvCxnSpPr>
            <a:cxnSpLocks/>
            <a:endCxn id="9" idx="3"/>
          </p:cNvCxnSpPr>
          <p:nvPr/>
        </p:nvCxnSpPr>
        <p:spPr>
          <a:xfrm flipV="1">
            <a:off x="5206169" y="3835658"/>
            <a:ext cx="127457" cy="3730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0F12370C-0644-48F0-88A1-9660CA72A54A}"/>
              </a:ext>
            </a:extLst>
          </p:cNvPr>
          <p:cNvSpPr/>
          <p:nvPr/>
        </p:nvSpPr>
        <p:spPr>
          <a:xfrm>
            <a:off x="10558899" y="1327729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887ADE5-A595-4E80-8BF5-32FAD5D6D72B}"/>
              </a:ext>
            </a:extLst>
          </p:cNvPr>
          <p:cNvSpPr/>
          <p:nvPr/>
        </p:nvSpPr>
        <p:spPr>
          <a:xfrm>
            <a:off x="10558898" y="2352821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AD67F4B-3053-470D-B77C-3B4CD314FFBD}"/>
              </a:ext>
            </a:extLst>
          </p:cNvPr>
          <p:cNvCxnSpPr>
            <a:cxnSpLocks/>
            <a:stCxn id="29" idx="0"/>
            <a:endCxn id="28" idx="4"/>
          </p:cNvCxnSpPr>
          <p:nvPr/>
        </p:nvCxnSpPr>
        <p:spPr>
          <a:xfrm flipV="1">
            <a:off x="10929722" y="2069376"/>
            <a:ext cx="1" cy="283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BA8C2E50-F6F3-4CF9-BC34-973C149A167D}"/>
              </a:ext>
            </a:extLst>
          </p:cNvPr>
          <p:cNvSpPr/>
          <p:nvPr/>
        </p:nvSpPr>
        <p:spPr>
          <a:xfrm>
            <a:off x="4984300" y="1639287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A2AF080-D5BA-4126-BBAF-F2C7E08DFFE5}"/>
              </a:ext>
            </a:extLst>
          </p:cNvPr>
          <p:cNvCxnSpPr>
            <a:cxnSpLocks/>
            <a:endCxn id="31" idx="5"/>
          </p:cNvCxnSpPr>
          <p:nvPr/>
        </p:nvCxnSpPr>
        <p:spPr>
          <a:xfrm flipH="1" flipV="1">
            <a:off x="5617335" y="2272322"/>
            <a:ext cx="214319" cy="1411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3B07711B-9BCD-4F7F-A837-25886E8410FC}"/>
              </a:ext>
            </a:extLst>
          </p:cNvPr>
          <p:cNvSpPr/>
          <p:nvPr/>
        </p:nvSpPr>
        <p:spPr>
          <a:xfrm>
            <a:off x="5987568" y="3944652"/>
            <a:ext cx="741648" cy="7416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75A8C3-A5F3-410C-B209-32111E70D37A}"/>
              </a:ext>
            </a:extLst>
          </p:cNvPr>
          <p:cNvCxnSpPr>
            <a:cxnSpLocks/>
          </p:cNvCxnSpPr>
          <p:nvPr/>
        </p:nvCxnSpPr>
        <p:spPr>
          <a:xfrm flipH="1" flipV="1">
            <a:off x="5836504" y="3835658"/>
            <a:ext cx="246006" cy="2139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9EED2BC2-8B92-4E25-89EA-08BAEA2F4316}"/>
              </a:ext>
            </a:extLst>
          </p:cNvPr>
          <p:cNvSpPr/>
          <p:nvPr/>
        </p:nvSpPr>
        <p:spPr>
          <a:xfrm>
            <a:off x="7353095" y="3811918"/>
            <a:ext cx="730518" cy="7305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422FF44-6622-4D8B-80E0-2465CDA7C27B}"/>
              </a:ext>
            </a:extLst>
          </p:cNvPr>
          <p:cNvSpPr/>
          <p:nvPr/>
        </p:nvSpPr>
        <p:spPr>
          <a:xfrm>
            <a:off x="7331412" y="4780935"/>
            <a:ext cx="730518" cy="7305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118F9D5-80A7-49F1-BE9A-3C6BF1A354E7}"/>
              </a:ext>
            </a:extLst>
          </p:cNvPr>
          <p:cNvCxnSpPr>
            <a:cxnSpLocks/>
            <a:stCxn id="13" idx="4"/>
            <a:endCxn id="35" idx="0"/>
          </p:cNvCxnSpPr>
          <p:nvPr/>
        </p:nvCxnSpPr>
        <p:spPr>
          <a:xfrm flipH="1">
            <a:off x="7718354" y="2864809"/>
            <a:ext cx="62748" cy="9471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002DDDA-E39F-4045-BF4F-FE3AE5BF4068}"/>
              </a:ext>
            </a:extLst>
          </p:cNvPr>
          <p:cNvCxnSpPr>
            <a:cxnSpLocks/>
            <a:stCxn id="35" idx="4"/>
            <a:endCxn id="36" idx="0"/>
          </p:cNvCxnSpPr>
          <p:nvPr/>
        </p:nvCxnSpPr>
        <p:spPr>
          <a:xfrm flipH="1">
            <a:off x="7696671" y="4542436"/>
            <a:ext cx="21683" cy="2384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B098609-7C77-47AF-939E-EC9134BB5679}"/>
              </a:ext>
            </a:extLst>
          </p:cNvPr>
          <p:cNvCxnSpPr>
            <a:cxnSpLocks/>
            <a:stCxn id="14" idx="4"/>
          </p:cNvCxnSpPr>
          <p:nvPr/>
        </p:nvCxnSpPr>
        <p:spPr>
          <a:xfrm flipH="1">
            <a:off x="6719092" y="3659654"/>
            <a:ext cx="251534" cy="12933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257CAD80-78A3-415C-87D7-FE0B45208E36}"/>
              </a:ext>
            </a:extLst>
          </p:cNvPr>
          <p:cNvSpPr/>
          <p:nvPr/>
        </p:nvSpPr>
        <p:spPr>
          <a:xfrm>
            <a:off x="6363957" y="4953000"/>
            <a:ext cx="730518" cy="7305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E: 1</a:t>
            </a:r>
            <a:endParaRPr lang="en-PH" sz="1600" dirty="0">
              <a:solidFill>
                <a:schemeClr val="tx1"/>
              </a:solidFill>
            </a:endParaRPr>
          </a:p>
        </p:txBody>
      </p:sp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11B4E10B-1D13-4BED-A9A9-CC9C5FDB13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1160246"/>
              </p:ext>
            </p:extLst>
          </p:nvPr>
        </p:nvGraphicFramePr>
        <p:xfrm>
          <a:off x="655618" y="1420693"/>
          <a:ext cx="2007832" cy="40233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47557">
                  <a:extLst>
                    <a:ext uri="{9D8B030D-6E8A-4147-A177-3AD203B41FA5}">
                      <a16:colId xmlns:a16="http://schemas.microsoft.com/office/drawing/2014/main" val="176537152"/>
                    </a:ext>
                  </a:extLst>
                </a:gridCol>
                <a:gridCol w="1460275">
                  <a:extLst>
                    <a:ext uri="{9D8B030D-6E8A-4147-A177-3AD203B41FA5}">
                      <a16:colId xmlns:a16="http://schemas.microsoft.com/office/drawing/2014/main" val="468214683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Count Order</a:t>
                      </a:r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PH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355049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PH" b="1" dirty="0">
                          <a:solidFill>
                            <a:srgbClr val="0070C0"/>
                          </a:solidFill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8</a:t>
                      </a:r>
                      <a:endParaRPr lang="en-PH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18147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PH" b="1" dirty="0">
                          <a:solidFill>
                            <a:srgbClr val="FF0000"/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PH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422231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PH" b="1" dirty="0">
                          <a:solidFill>
                            <a:srgbClr val="FF0000"/>
                          </a:solidFill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833757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PH" b="1" dirty="0">
                          <a:solidFill>
                            <a:srgbClr val="FF0000"/>
                          </a:solidFill>
                        </a:rPr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084978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PH" b="1" dirty="0">
                          <a:solidFill>
                            <a:srgbClr val="FF0000"/>
                          </a:solidFill>
                        </a:rPr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328425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PH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67311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PH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809377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PH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680372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PH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539214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PH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22711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983766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F6D1E049-5B7B-467C-8572-F92B7168DBAC}"/>
              </a:ext>
            </a:extLst>
          </p:cNvPr>
          <p:cNvSpPr/>
          <p:nvPr/>
        </p:nvSpPr>
        <p:spPr>
          <a:xfrm>
            <a:off x="6653606" y="1420693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C: 8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F2CA26E-C4F6-49E3-BC31-FABDF02AEC53}"/>
              </a:ext>
            </a:extLst>
          </p:cNvPr>
          <p:cNvSpPr/>
          <p:nvPr/>
        </p:nvSpPr>
        <p:spPr>
          <a:xfrm>
            <a:off x="5824981" y="2198618"/>
            <a:ext cx="730518" cy="730518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A: 6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D364F05-BFA5-4B30-AB5F-9CB39B932497}"/>
              </a:ext>
            </a:extLst>
          </p:cNvPr>
          <p:cNvSpPr/>
          <p:nvPr/>
        </p:nvSpPr>
        <p:spPr>
          <a:xfrm>
            <a:off x="5225014" y="3202622"/>
            <a:ext cx="741648" cy="7416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B: 3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355CB37-B064-4076-9808-4B41782ECBAB}"/>
              </a:ext>
            </a:extLst>
          </p:cNvPr>
          <p:cNvCxnSpPr>
            <a:stCxn id="6" idx="3"/>
            <a:endCxn id="8" idx="7"/>
          </p:cNvCxnSpPr>
          <p:nvPr/>
        </p:nvCxnSpPr>
        <p:spPr>
          <a:xfrm flipH="1">
            <a:off x="6448517" y="2053728"/>
            <a:ext cx="313701" cy="2518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24917D6-B374-4D5C-96E0-6EB6E486384A}"/>
              </a:ext>
            </a:extLst>
          </p:cNvPr>
          <p:cNvCxnSpPr>
            <a:cxnSpLocks/>
            <a:endCxn id="8" idx="3"/>
          </p:cNvCxnSpPr>
          <p:nvPr/>
        </p:nvCxnSpPr>
        <p:spPr>
          <a:xfrm flipV="1">
            <a:off x="5719274" y="2822154"/>
            <a:ext cx="212689" cy="3804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7AFC48AB-FC0F-4B55-B3CA-B632BD8A8BB6}"/>
              </a:ext>
            </a:extLst>
          </p:cNvPr>
          <p:cNvSpPr/>
          <p:nvPr/>
        </p:nvSpPr>
        <p:spPr>
          <a:xfrm>
            <a:off x="6605367" y="2929136"/>
            <a:ext cx="730518" cy="7305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D: 2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650EECD-C935-4D88-83F5-33CD1CD5BDA8}"/>
              </a:ext>
            </a:extLst>
          </p:cNvPr>
          <p:cNvCxnSpPr>
            <a:cxnSpLocks/>
            <a:stCxn id="14" idx="1"/>
          </p:cNvCxnSpPr>
          <p:nvPr/>
        </p:nvCxnSpPr>
        <p:spPr>
          <a:xfrm flipH="1" flipV="1">
            <a:off x="6466343" y="2822154"/>
            <a:ext cx="246006" cy="2139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3F92089B-21FE-4AE1-8027-5AA2A9DB2EF7}"/>
              </a:ext>
            </a:extLst>
          </p:cNvPr>
          <p:cNvSpPr/>
          <p:nvPr/>
        </p:nvSpPr>
        <p:spPr>
          <a:xfrm>
            <a:off x="7415843" y="2134291"/>
            <a:ext cx="730518" cy="7305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B: 2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F2885ED-6305-4EDF-B5A2-198BC36DB36F}"/>
              </a:ext>
            </a:extLst>
          </p:cNvPr>
          <p:cNvSpPr/>
          <p:nvPr/>
        </p:nvSpPr>
        <p:spPr>
          <a:xfrm>
            <a:off x="8060888" y="2929136"/>
            <a:ext cx="730518" cy="7305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4857295-1FC3-4F7D-BAB9-F31FA7A1682E}"/>
              </a:ext>
            </a:extLst>
          </p:cNvPr>
          <p:cNvCxnSpPr>
            <a:cxnSpLocks/>
          </p:cNvCxnSpPr>
          <p:nvPr/>
        </p:nvCxnSpPr>
        <p:spPr>
          <a:xfrm flipH="1" flipV="1">
            <a:off x="7262751" y="2059463"/>
            <a:ext cx="246006" cy="2139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EDCF639-B655-4DAC-8217-DFCEDB3068A4}"/>
              </a:ext>
            </a:extLst>
          </p:cNvPr>
          <p:cNvCxnSpPr>
            <a:cxnSpLocks/>
          </p:cNvCxnSpPr>
          <p:nvPr/>
        </p:nvCxnSpPr>
        <p:spPr>
          <a:xfrm flipH="1" flipV="1">
            <a:off x="7980777" y="2807806"/>
            <a:ext cx="246006" cy="2139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3CE5C67D-6997-453F-B05D-ECF3DD83FEA6}"/>
              </a:ext>
            </a:extLst>
          </p:cNvPr>
          <p:cNvSpPr/>
          <p:nvPr/>
        </p:nvSpPr>
        <p:spPr>
          <a:xfrm>
            <a:off x="9334602" y="1327729"/>
            <a:ext cx="741647" cy="74164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0BF9AF9-07D5-486F-91E6-09EF01B08D99}"/>
              </a:ext>
            </a:extLst>
          </p:cNvPr>
          <p:cNvSpPr/>
          <p:nvPr/>
        </p:nvSpPr>
        <p:spPr>
          <a:xfrm>
            <a:off x="9334601" y="2352821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ED6F06A-660B-4AF4-BF06-ECE8EFEF4B8B}"/>
              </a:ext>
            </a:extLst>
          </p:cNvPr>
          <p:cNvSpPr/>
          <p:nvPr/>
        </p:nvSpPr>
        <p:spPr>
          <a:xfrm>
            <a:off x="9334600" y="3356879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FBA06C1-A04E-4973-BFBE-30EEEF622CF2}"/>
              </a:ext>
            </a:extLst>
          </p:cNvPr>
          <p:cNvSpPr/>
          <p:nvPr/>
        </p:nvSpPr>
        <p:spPr>
          <a:xfrm>
            <a:off x="9334600" y="4381971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195F3B3-4B5E-449A-ABBE-4BDEF97D7FC2}"/>
              </a:ext>
            </a:extLst>
          </p:cNvPr>
          <p:cNvCxnSpPr>
            <a:cxnSpLocks/>
            <a:stCxn id="20" idx="0"/>
            <a:endCxn id="19" idx="4"/>
          </p:cNvCxnSpPr>
          <p:nvPr/>
        </p:nvCxnSpPr>
        <p:spPr>
          <a:xfrm flipV="1">
            <a:off x="9705425" y="2069376"/>
            <a:ext cx="1" cy="283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495488D-790C-4CC0-939E-6A96C80A3546}"/>
              </a:ext>
            </a:extLst>
          </p:cNvPr>
          <p:cNvCxnSpPr>
            <a:cxnSpLocks/>
          </p:cNvCxnSpPr>
          <p:nvPr/>
        </p:nvCxnSpPr>
        <p:spPr>
          <a:xfrm flipV="1">
            <a:off x="9705422" y="3091379"/>
            <a:ext cx="1" cy="283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160C26E-B0BE-48FD-8519-1CC952C85630}"/>
              </a:ext>
            </a:extLst>
          </p:cNvPr>
          <p:cNvCxnSpPr>
            <a:cxnSpLocks/>
          </p:cNvCxnSpPr>
          <p:nvPr/>
        </p:nvCxnSpPr>
        <p:spPr>
          <a:xfrm flipV="1">
            <a:off x="9705421" y="4117989"/>
            <a:ext cx="1" cy="283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4B3F6CD2-0524-4A2B-AB80-B430D7A13E58}"/>
              </a:ext>
            </a:extLst>
          </p:cNvPr>
          <p:cNvSpPr/>
          <p:nvPr/>
        </p:nvSpPr>
        <p:spPr>
          <a:xfrm>
            <a:off x="4580288" y="4117989"/>
            <a:ext cx="741648" cy="7416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0D5B498-CD32-483A-A775-0CDDB77BA9CA}"/>
              </a:ext>
            </a:extLst>
          </p:cNvPr>
          <p:cNvCxnSpPr>
            <a:cxnSpLocks/>
            <a:endCxn id="9" idx="3"/>
          </p:cNvCxnSpPr>
          <p:nvPr/>
        </p:nvCxnSpPr>
        <p:spPr>
          <a:xfrm flipV="1">
            <a:off x="5206169" y="3835658"/>
            <a:ext cx="127457" cy="3730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0F12370C-0644-48F0-88A1-9660CA72A54A}"/>
              </a:ext>
            </a:extLst>
          </p:cNvPr>
          <p:cNvSpPr/>
          <p:nvPr/>
        </p:nvSpPr>
        <p:spPr>
          <a:xfrm>
            <a:off x="10558899" y="1327729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887ADE5-A595-4E80-8BF5-32FAD5D6D72B}"/>
              </a:ext>
            </a:extLst>
          </p:cNvPr>
          <p:cNvSpPr/>
          <p:nvPr/>
        </p:nvSpPr>
        <p:spPr>
          <a:xfrm>
            <a:off x="10558898" y="2352821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AD67F4B-3053-470D-B77C-3B4CD314FFBD}"/>
              </a:ext>
            </a:extLst>
          </p:cNvPr>
          <p:cNvCxnSpPr>
            <a:cxnSpLocks/>
            <a:stCxn id="29" idx="0"/>
            <a:endCxn id="28" idx="4"/>
          </p:cNvCxnSpPr>
          <p:nvPr/>
        </p:nvCxnSpPr>
        <p:spPr>
          <a:xfrm flipV="1">
            <a:off x="10929722" y="2069376"/>
            <a:ext cx="1" cy="283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BA8C2E50-F6F3-4CF9-BC34-973C149A167D}"/>
              </a:ext>
            </a:extLst>
          </p:cNvPr>
          <p:cNvSpPr/>
          <p:nvPr/>
        </p:nvSpPr>
        <p:spPr>
          <a:xfrm>
            <a:off x="4984300" y="1639287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A2AF080-D5BA-4126-BBAF-F2C7E08DFFE5}"/>
              </a:ext>
            </a:extLst>
          </p:cNvPr>
          <p:cNvCxnSpPr>
            <a:cxnSpLocks/>
            <a:endCxn id="31" idx="5"/>
          </p:cNvCxnSpPr>
          <p:nvPr/>
        </p:nvCxnSpPr>
        <p:spPr>
          <a:xfrm flipH="1" flipV="1">
            <a:off x="5617335" y="2272322"/>
            <a:ext cx="214319" cy="1411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3B07711B-9BCD-4F7F-A837-25886E8410FC}"/>
              </a:ext>
            </a:extLst>
          </p:cNvPr>
          <p:cNvSpPr/>
          <p:nvPr/>
        </p:nvSpPr>
        <p:spPr>
          <a:xfrm>
            <a:off x="5987568" y="3944652"/>
            <a:ext cx="741648" cy="7416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75A8C3-A5F3-410C-B209-32111E70D37A}"/>
              </a:ext>
            </a:extLst>
          </p:cNvPr>
          <p:cNvCxnSpPr>
            <a:cxnSpLocks/>
          </p:cNvCxnSpPr>
          <p:nvPr/>
        </p:nvCxnSpPr>
        <p:spPr>
          <a:xfrm flipH="1" flipV="1">
            <a:off x="5836504" y="3835658"/>
            <a:ext cx="246006" cy="2139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9EED2BC2-8B92-4E25-89EA-08BAEA2F4316}"/>
              </a:ext>
            </a:extLst>
          </p:cNvPr>
          <p:cNvSpPr/>
          <p:nvPr/>
        </p:nvSpPr>
        <p:spPr>
          <a:xfrm>
            <a:off x="7353095" y="3811918"/>
            <a:ext cx="730518" cy="7305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422FF44-6622-4D8B-80E0-2465CDA7C27B}"/>
              </a:ext>
            </a:extLst>
          </p:cNvPr>
          <p:cNvSpPr/>
          <p:nvPr/>
        </p:nvSpPr>
        <p:spPr>
          <a:xfrm>
            <a:off x="7331412" y="4780935"/>
            <a:ext cx="730518" cy="7305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118F9D5-80A7-49F1-BE9A-3C6BF1A354E7}"/>
              </a:ext>
            </a:extLst>
          </p:cNvPr>
          <p:cNvCxnSpPr>
            <a:cxnSpLocks/>
            <a:stCxn id="13" idx="4"/>
            <a:endCxn id="35" idx="0"/>
          </p:cNvCxnSpPr>
          <p:nvPr/>
        </p:nvCxnSpPr>
        <p:spPr>
          <a:xfrm flipH="1">
            <a:off x="7718354" y="2864809"/>
            <a:ext cx="62748" cy="9471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002DDDA-E39F-4045-BF4F-FE3AE5BF4068}"/>
              </a:ext>
            </a:extLst>
          </p:cNvPr>
          <p:cNvCxnSpPr>
            <a:cxnSpLocks/>
            <a:stCxn id="35" idx="4"/>
            <a:endCxn id="36" idx="0"/>
          </p:cNvCxnSpPr>
          <p:nvPr/>
        </p:nvCxnSpPr>
        <p:spPr>
          <a:xfrm flipH="1">
            <a:off x="7696671" y="4542436"/>
            <a:ext cx="21683" cy="2384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B098609-7C77-47AF-939E-EC9134BB5679}"/>
              </a:ext>
            </a:extLst>
          </p:cNvPr>
          <p:cNvCxnSpPr>
            <a:cxnSpLocks/>
            <a:stCxn id="14" idx="4"/>
          </p:cNvCxnSpPr>
          <p:nvPr/>
        </p:nvCxnSpPr>
        <p:spPr>
          <a:xfrm flipH="1">
            <a:off x="6719092" y="3659654"/>
            <a:ext cx="251534" cy="12933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257CAD80-78A3-415C-87D7-FE0B45208E36}"/>
              </a:ext>
            </a:extLst>
          </p:cNvPr>
          <p:cNvSpPr/>
          <p:nvPr/>
        </p:nvSpPr>
        <p:spPr>
          <a:xfrm>
            <a:off x="6363957" y="4953000"/>
            <a:ext cx="730518" cy="7305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E: 1</a:t>
            </a:r>
            <a:endParaRPr lang="en-PH" sz="1600" dirty="0">
              <a:solidFill>
                <a:schemeClr val="tx1"/>
              </a:solidFill>
            </a:endParaRPr>
          </a:p>
        </p:txBody>
      </p:sp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11B4E10B-1D13-4BED-A9A9-CC9C5FDB13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797096"/>
              </p:ext>
            </p:extLst>
          </p:nvPr>
        </p:nvGraphicFramePr>
        <p:xfrm>
          <a:off x="655618" y="1420693"/>
          <a:ext cx="2007832" cy="40233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47557">
                  <a:extLst>
                    <a:ext uri="{9D8B030D-6E8A-4147-A177-3AD203B41FA5}">
                      <a16:colId xmlns:a16="http://schemas.microsoft.com/office/drawing/2014/main" val="176537152"/>
                    </a:ext>
                  </a:extLst>
                </a:gridCol>
                <a:gridCol w="1460275">
                  <a:extLst>
                    <a:ext uri="{9D8B030D-6E8A-4147-A177-3AD203B41FA5}">
                      <a16:colId xmlns:a16="http://schemas.microsoft.com/office/drawing/2014/main" val="468214683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Count Order</a:t>
                      </a:r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PH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355049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PH" b="1" dirty="0">
                          <a:solidFill>
                            <a:srgbClr val="FF0000"/>
                          </a:solidFill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PH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18147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PH" b="1" dirty="0">
                          <a:solidFill>
                            <a:srgbClr val="0070C0"/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7</a:t>
                      </a:r>
                      <a:endParaRPr lang="en-PH" b="1" dirty="0">
                        <a:solidFill>
                          <a:srgbClr val="0070C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422231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PH" b="1" dirty="0">
                          <a:solidFill>
                            <a:srgbClr val="FF0000"/>
                          </a:solidFill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833757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PH" b="1" dirty="0">
                          <a:solidFill>
                            <a:srgbClr val="FF0000"/>
                          </a:solidFill>
                        </a:rPr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084978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PH" b="1" dirty="0">
                          <a:solidFill>
                            <a:srgbClr val="FF0000"/>
                          </a:solidFill>
                        </a:rPr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328425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PH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67311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PH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809377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PH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680372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PH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539214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PH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22711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203333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F6D1E049-5B7B-467C-8572-F92B7168DBAC}"/>
              </a:ext>
            </a:extLst>
          </p:cNvPr>
          <p:cNvSpPr/>
          <p:nvPr/>
        </p:nvSpPr>
        <p:spPr>
          <a:xfrm>
            <a:off x="6653606" y="1420693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C: 8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F2CA26E-C4F6-49E3-BC31-FABDF02AEC53}"/>
              </a:ext>
            </a:extLst>
          </p:cNvPr>
          <p:cNvSpPr/>
          <p:nvPr/>
        </p:nvSpPr>
        <p:spPr>
          <a:xfrm>
            <a:off x="5824981" y="2198618"/>
            <a:ext cx="730518" cy="7305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A: 6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D364F05-BFA5-4B30-AB5F-9CB39B932497}"/>
              </a:ext>
            </a:extLst>
          </p:cNvPr>
          <p:cNvSpPr/>
          <p:nvPr/>
        </p:nvSpPr>
        <p:spPr>
          <a:xfrm>
            <a:off x="5225014" y="3202622"/>
            <a:ext cx="741648" cy="741648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B: 3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355CB37-B064-4076-9808-4B41782ECBAB}"/>
              </a:ext>
            </a:extLst>
          </p:cNvPr>
          <p:cNvCxnSpPr>
            <a:stCxn id="6" idx="3"/>
            <a:endCxn id="8" idx="7"/>
          </p:cNvCxnSpPr>
          <p:nvPr/>
        </p:nvCxnSpPr>
        <p:spPr>
          <a:xfrm flipH="1">
            <a:off x="6448517" y="2053728"/>
            <a:ext cx="313701" cy="2518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24917D6-B374-4D5C-96E0-6EB6E486384A}"/>
              </a:ext>
            </a:extLst>
          </p:cNvPr>
          <p:cNvCxnSpPr>
            <a:cxnSpLocks/>
            <a:endCxn id="8" idx="3"/>
          </p:cNvCxnSpPr>
          <p:nvPr/>
        </p:nvCxnSpPr>
        <p:spPr>
          <a:xfrm flipV="1">
            <a:off x="5719274" y="2822154"/>
            <a:ext cx="212689" cy="3804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7AFC48AB-FC0F-4B55-B3CA-B632BD8A8BB6}"/>
              </a:ext>
            </a:extLst>
          </p:cNvPr>
          <p:cNvSpPr/>
          <p:nvPr/>
        </p:nvSpPr>
        <p:spPr>
          <a:xfrm>
            <a:off x="6605367" y="2929136"/>
            <a:ext cx="730518" cy="7305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D: 2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650EECD-C935-4D88-83F5-33CD1CD5BDA8}"/>
              </a:ext>
            </a:extLst>
          </p:cNvPr>
          <p:cNvCxnSpPr>
            <a:cxnSpLocks/>
            <a:stCxn id="14" idx="1"/>
          </p:cNvCxnSpPr>
          <p:nvPr/>
        </p:nvCxnSpPr>
        <p:spPr>
          <a:xfrm flipH="1" flipV="1">
            <a:off x="6466343" y="2822154"/>
            <a:ext cx="246006" cy="2139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3F92089B-21FE-4AE1-8027-5AA2A9DB2EF7}"/>
              </a:ext>
            </a:extLst>
          </p:cNvPr>
          <p:cNvSpPr/>
          <p:nvPr/>
        </p:nvSpPr>
        <p:spPr>
          <a:xfrm>
            <a:off x="7415843" y="2134291"/>
            <a:ext cx="730518" cy="730518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B: 2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F2885ED-6305-4EDF-B5A2-198BC36DB36F}"/>
              </a:ext>
            </a:extLst>
          </p:cNvPr>
          <p:cNvSpPr/>
          <p:nvPr/>
        </p:nvSpPr>
        <p:spPr>
          <a:xfrm>
            <a:off x="8060888" y="2929136"/>
            <a:ext cx="730518" cy="7305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4857295-1FC3-4F7D-BAB9-F31FA7A1682E}"/>
              </a:ext>
            </a:extLst>
          </p:cNvPr>
          <p:cNvCxnSpPr>
            <a:cxnSpLocks/>
          </p:cNvCxnSpPr>
          <p:nvPr/>
        </p:nvCxnSpPr>
        <p:spPr>
          <a:xfrm flipH="1" flipV="1">
            <a:off x="7262751" y="2059463"/>
            <a:ext cx="246006" cy="2139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EDCF639-B655-4DAC-8217-DFCEDB3068A4}"/>
              </a:ext>
            </a:extLst>
          </p:cNvPr>
          <p:cNvCxnSpPr>
            <a:cxnSpLocks/>
          </p:cNvCxnSpPr>
          <p:nvPr/>
        </p:nvCxnSpPr>
        <p:spPr>
          <a:xfrm flipH="1" flipV="1">
            <a:off x="7980777" y="2807806"/>
            <a:ext cx="246006" cy="2139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3CE5C67D-6997-453F-B05D-ECF3DD83FEA6}"/>
              </a:ext>
            </a:extLst>
          </p:cNvPr>
          <p:cNvSpPr/>
          <p:nvPr/>
        </p:nvSpPr>
        <p:spPr>
          <a:xfrm>
            <a:off x="9334602" y="1327729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0BF9AF9-07D5-486F-91E6-09EF01B08D99}"/>
              </a:ext>
            </a:extLst>
          </p:cNvPr>
          <p:cNvSpPr/>
          <p:nvPr/>
        </p:nvSpPr>
        <p:spPr>
          <a:xfrm>
            <a:off x="9334601" y="2352821"/>
            <a:ext cx="741647" cy="74164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ED6F06A-660B-4AF4-BF06-ECE8EFEF4B8B}"/>
              </a:ext>
            </a:extLst>
          </p:cNvPr>
          <p:cNvSpPr/>
          <p:nvPr/>
        </p:nvSpPr>
        <p:spPr>
          <a:xfrm>
            <a:off x="9334600" y="3356879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FBA06C1-A04E-4973-BFBE-30EEEF622CF2}"/>
              </a:ext>
            </a:extLst>
          </p:cNvPr>
          <p:cNvSpPr/>
          <p:nvPr/>
        </p:nvSpPr>
        <p:spPr>
          <a:xfrm>
            <a:off x="9334600" y="4381971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195F3B3-4B5E-449A-ABBE-4BDEF97D7FC2}"/>
              </a:ext>
            </a:extLst>
          </p:cNvPr>
          <p:cNvCxnSpPr>
            <a:cxnSpLocks/>
            <a:stCxn id="20" idx="0"/>
            <a:endCxn id="19" idx="4"/>
          </p:cNvCxnSpPr>
          <p:nvPr/>
        </p:nvCxnSpPr>
        <p:spPr>
          <a:xfrm flipV="1">
            <a:off x="9705425" y="2069376"/>
            <a:ext cx="1" cy="283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495488D-790C-4CC0-939E-6A96C80A3546}"/>
              </a:ext>
            </a:extLst>
          </p:cNvPr>
          <p:cNvCxnSpPr>
            <a:cxnSpLocks/>
          </p:cNvCxnSpPr>
          <p:nvPr/>
        </p:nvCxnSpPr>
        <p:spPr>
          <a:xfrm flipV="1">
            <a:off x="9705422" y="3091379"/>
            <a:ext cx="1" cy="283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160C26E-B0BE-48FD-8519-1CC952C85630}"/>
              </a:ext>
            </a:extLst>
          </p:cNvPr>
          <p:cNvCxnSpPr>
            <a:cxnSpLocks/>
          </p:cNvCxnSpPr>
          <p:nvPr/>
        </p:nvCxnSpPr>
        <p:spPr>
          <a:xfrm flipV="1">
            <a:off x="9705421" y="4117989"/>
            <a:ext cx="1" cy="283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4B3F6CD2-0524-4A2B-AB80-B430D7A13E58}"/>
              </a:ext>
            </a:extLst>
          </p:cNvPr>
          <p:cNvSpPr/>
          <p:nvPr/>
        </p:nvSpPr>
        <p:spPr>
          <a:xfrm>
            <a:off x="4580288" y="4117989"/>
            <a:ext cx="741648" cy="7416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0D5B498-CD32-483A-A775-0CDDB77BA9CA}"/>
              </a:ext>
            </a:extLst>
          </p:cNvPr>
          <p:cNvCxnSpPr>
            <a:cxnSpLocks/>
            <a:endCxn id="9" idx="3"/>
          </p:cNvCxnSpPr>
          <p:nvPr/>
        </p:nvCxnSpPr>
        <p:spPr>
          <a:xfrm flipV="1">
            <a:off x="5206169" y="3835658"/>
            <a:ext cx="127457" cy="3730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0F12370C-0644-48F0-88A1-9660CA72A54A}"/>
              </a:ext>
            </a:extLst>
          </p:cNvPr>
          <p:cNvSpPr/>
          <p:nvPr/>
        </p:nvSpPr>
        <p:spPr>
          <a:xfrm>
            <a:off x="10558899" y="1327729"/>
            <a:ext cx="741647" cy="74164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887ADE5-A595-4E80-8BF5-32FAD5D6D72B}"/>
              </a:ext>
            </a:extLst>
          </p:cNvPr>
          <p:cNvSpPr/>
          <p:nvPr/>
        </p:nvSpPr>
        <p:spPr>
          <a:xfrm>
            <a:off x="10558898" y="2352821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AD67F4B-3053-470D-B77C-3B4CD314FFBD}"/>
              </a:ext>
            </a:extLst>
          </p:cNvPr>
          <p:cNvCxnSpPr>
            <a:cxnSpLocks/>
            <a:stCxn id="29" idx="0"/>
            <a:endCxn id="28" idx="4"/>
          </p:cNvCxnSpPr>
          <p:nvPr/>
        </p:nvCxnSpPr>
        <p:spPr>
          <a:xfrm flipV="1">
            <a:off x="10929722" y="2069376"/>
            <a:ext cx="1" cy="283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BA8C2E50-F6F3-4CF9-BC34-973C149A167D}"/>
              </a:ext>
            </a:extLst>
          </p:cNvPr>
          <p:cNvSpPr/>
          <p:nvPr/>
        </p:nvSpPr>
        <p:spPr>
          <a:xfrm>
            <a:off x="4984300" y="1639287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A2AF080-D5BA-4126-BBAF-F2C7E08DFFE5}"/>
              </a:ext>
            </a:extLst>
          </p:cNvPr>
          <p:cNvCxnSpPr>
            <a:cxnSpLocks/>
            <a:endCxn id="31" idx="5"/>
          </p:cNvCxnSpPr>
          <p:nvPr/>
        </p:nvCxnSpPr>
        <p:spPr>
          <a:xfrm flipH="1" flipV="1">
            <a:off x="5617335" y="2272322"/>
            <a:ext cx="214319" cy="1411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3B07711B-9BCD-4F7F-A837-25886E8410FC}"/>
              </a:ext>
            </a:extLst>
          </p:cNvPr>
          <p:cNvSpPr/>
          <p:nvPr/>
        </p:nvSpPr>
        <p:spPr>
          <a:xfrm>
            <a:off x="5987568" y="3944652"/>
            <a:ext cx="741648" cy="7416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75A8C3-A5F3-410C-B209-32111E70D37A}"/>
              </a:ext>
            </a:extLst>
          </p:cNvPr>
          <p:cNvCxnSpPr>
            <a:cxnSpLocks/>
          </p:cNvCxnSpPr>
          <p:nvPr/>
        </p:nvCxnSpPr>
        <p:spPr>
          <a:xfrm flipH="1" flipV="1">
            <a:off x="5836504" y="3835658"/>
            <a:ext cx="246006" cy="2139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9EED2BC2-8B92-4E25-89EA-08BAEA2F4316}"/>
              </a:ext>
            </a:extLst>
          </p:cNvPr>
          <p:cNvSpPr/>
          <p:nvPr/>
        </p:nvSpPr>
        <p:spPr>
          <a:xfrm>
            <a:off x="7353095" y="3811918"/>
            <a:ext cx="730518" cy="7305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422FF44-6622-4D8B-80E0-2465CDA7C27B}"/>
              </a:ext>
            </a:extLst>
          </p:cNvPr>
          <p:cNvSpPr/>
          <p:nvPr/>
        </p:nvSpPr>
        <p:spPr>
          <a:xfrm>
            <a:off x="7331412" y="4780935"/>
            <a:ext cx="730518" cy="7305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118F9D5-80A7-49F1-BE9A-3C6BF1A354E7}"/>
              </a:ext>
            </a:extLst>
          </p:cNvPr>
          <p:cNvCxnSpPr>
            <a:cxnSpLocks/>
            <a:stCxn id="13" idx="4"/>
            <a:endCxn id="35" idx="0"/>
          </p:cNvCxnSpPr>
          <p:nvPr/>
        </p:nvCxnSpPr>
        <p:spPr>
          <a:xfrm flipH="1">
            <a:off x="7718354" y="2864809"/>
            <a:ext cx="62748" cy="9471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002DDDA-E39F-4045-BF4F-FE3AE5BF4068}"/>
              </a:ext>
            </a:extLst>
          </p:cNvPr>
          <p:cNvCxnSpPr>
            <a:cxnSpLocks/>
            <a:stCxn id="35" idx="4"/>
            <a:endCxn id="36" idx="0"/>
          </p:cNvCxnSpPr>
          <p:nvPr/>
        </p:nvCxnSpPr>
        <p:spPr>
          <a:xfrm flipH="1">
            <a:off x="7696671" y="4542436"/>
            <a:ext cx="21683" cy="2384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B098609-7C77-47AF-939E-EC9134BB5679}"/>
              </a:ext>
            </a:extLst>
          </p:cNvPr>
          <p:cNvCxnSpPr>
            <a:cxnSpLocks/>
            <a:stCxn id="14" idx="4"/>
          </p:cNvCxnSpPr>
          <p:nvPr/>
        </p:nvCxnSpPr>
        <p:spPr>
          <a:xfrm flipH="1">
            <a:off x="6719092" y="3659654"/>
            <a:ext cx="251534" cy="12933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257CAD80-78A3-415C-87D7-FE0B45208E36}"/>
              </a:ext>
            </a:extLst>
          </p:cNvPr>
          <p:cNvSpPr/>
          <p:nvPr/>
        </p:nvSpPr>
        <p:spPr>
          <a:xfrm>
            <a:off x="6363957" y="4953000"/>
            <a:ext cx="730518" cy="7305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E: 1</a:t>
            </a:r>
            <a:endParaRPr lang="en-PH" sz="1600" dirty="0">
              <a:solidFill>
                <a:schemeClr val="tx1"/>
              </a:solidFill>
            </a:endParaRPr>
          </a:p>
        </p:txBody>
      </p:sp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11B4E10B-1D13-4BED-A9A9-CC9C5FDB13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808750"/>
              </p:ext>
            </p:extLst>
          </p:nvPr>
        </p:nvGraphicFramePr>
        <p:xfrm>
          <a:off x="655618" y="1420693"/>
          <a:ext cx="2007832" cy="40233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47557">
                  <a:extLst>
                    <a:ext uri="{9D8B030D-6E8A-4147-A177-3AD203B41FA5}">
                      <a16:colId xmlns:a16="http://schemas.microsoft.com/office/drawing/2014/main" val="176537152"/>
                    </a:ext>
                  </a:extLst>
                </a:gridCol>
                <a:gridCol w="1460275">
                  <a:extLst>
                    <a:ext uri="{9D8B030D-6E8A-4147-A177-3AD203B41FA5}">
                      <a16:colId xmlns:a16="http://schemas.microsoft.com/office/drawing/2014/main" val="468214683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Count Order</a:t>
                      </a:r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PH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355049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PH" b="1" dirty="0">
                          <a:solidFill>
                            <a:srgbClr val="FF0000"/>
                          </a:solidFill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PH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18147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PH" b="1" dirty="0">
                          <a:solidFill>
                            <a:srgbClr val="FF0000"/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PH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422231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PH" b="1" dirty="0">
                          <a:solidFill>
                            <a:srgbClr val="0070C0"/>
                          </a:solidFill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b="1" dirty="0">
                          <a:solidFill>
                            <a:srgbClr val="0070C0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833757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PH" b="1" dirty="0">
                          <a:solidFill>
                            <a:srgbClr val="FF0000"/>
                          </a:solidFill>
                        </a:rPr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084978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PH" b="1" dirty="0">
                          <a:solidFill>
                            <a:srgbClr val="FF0000"/>
                          </a:solidFill>
                        </a:rPr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328425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PH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67311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PH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809377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PH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680372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PH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539214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PH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22711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3275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007202"/>
            <a:ext cx="10558668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A. FP-Tree Structure</a:t>
            </a:r>
          </a:p>
          <a:p>
            <a:endParaRPr lang="en-US" sz="1400" b="1" dirty="0"/>
          </a:p>
          <a:p>
            <a:r>
              <a:rPr lang="en-US" sz="2800" b="1" i="1" dirty="0"/>
              <a:t>Compact Representation:</a:t>
            </a:r>
          </a:p>
          <a:p>
            <a:endParaRPr lang="en-US" sz="2800" b="1" i="1" dirty="0"/>
          </a:p>
          <a:p>
            <a:pPr marL="457200" indent="-457200">
              <a:buFontTx/>
              <a:buChar char="-"/>
            </a:pPr>
            <a:r>
              <a:rPr lang="en-US" sz="2800" dirty="0"/>
              <a:t>The FP-Tree is a </a:t>
            </a:r>
            <a:r>
              <a:rPr lang="en-US" sz="2800" dirty="0">
                <a:solidFill>
                  <a:srgbClr val="FF0000"/>
                </a:solidFill>
              </a:rPr>
              <a:t>compressed</a:t>
            </a:r>
            <a:r>
              <a:rPr lang="en-US" sz="2800" dirty="0"/>
              <a:t> structure that stores frequency of each item within the data, making it easy to locate patterns</a:t>
            </a:r>
          </a:p>
        </p:txBody>
      </p:sp>
    </p:spTree>
    <p:extLst>
      <p:ext uri="{BB962C8B-B14F-4D97-AF65-F5344CB8AC3E}">
        <p14:creationId xmlns:p14="http://schemas.microsoft.com/office/powerpoint/2010/main" val="150877975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F6D1E049-5B7B-467C-8572-F92B7168DBAC}"/>
              </a:ext>
            </a:extLst>
          </p:cNvPr>
          <p:cNvSpPr/>
          <p:nvPr/>
        </p:nvSpPr>
        <p:spPr>
          <a:xfrm>
            <a:off x="6653606" y="1420693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C: 8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F2CA26E-C4F6-49E3-BC31-FABDF02AEC53}"/>
              </a:ext>
            </a:extLst>
          </p:cNvPr>
          <p:cNvSpPr/>
          <p:nvPr/>
        </p:nvSpPr>
        <p:spPr>
          <a:xfrm>
            <a:off x="5824981" y="2198618"/>
            <a:ext cx="730518" cy="7305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A: 6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D364F05-BFA5-4B30-AB5F-9CB39B932497}"/>
              </a:ext>
            </a:extLst>
          </p:cNvPr>
          <p:cNvSpPr/>
          <p:nvPr/>
        </p:nvSpPr>
        <p:spPr>
          <a:xfrm>
            <a:off x="5225014" y="3202622"/>
            <a:ext cx="741648" cy="7416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B: 3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355CB37-B064-4076-9808-4B41782ECBAB}"/>
              </a:ext>
            </a:extLst>
          </p:cNvPr>
          <p:cNvCxnSpPr>
            <a:stCxn id="6" idx="3"/>
            <a:endCxn id="8" idx="7"/>
          </p:cNvCxnSpPr>
          <p:nvPr/>
        </p:nvCxnSpPr>
        <p:spPr>
          <a:xfrm flipH="1">
            <a:off x="6448517" y="2053728"/>
            <a:ext cx="313701" cy="2518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24917D6-B374-4D5C-96E0-6EB6E486384A}"/>
              </a:ext>
            </a:extLst>
          </p:cNvPr>
          <p:cNvCxnSpPr>
            <a:cxnSpLocks/>
            <a:endCxn id="8" idx="3"/>
          </p:cNvCxnSpPr>
          <p:nvPr/>
        </p:nvCxnSpPr>
        <p:spPr>
          <a:xfrm flipV="1">
            <a:off x="5719274" y="2822154"/>
            <a:ext cx="212689" cy="3804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7AFC48AB-FC0F-4B55-B3CA-B632BD8A8BB6}"/>
              </a:ext>
            </a:extLst>
          </p:cNvPr>
          <p:cNvSpPr/>
          <p:nvPr/>
        </p:nvSpPr>
        <p:spPr>
          <a:xfrm>
            <a:off x="6605367" y="2929136"/>
            <a:ext cx="730518" cy="730518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D: 2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650EECD-C935-4D88-83F5-33CD1CD5BDA8}"/>
              </a:ext>
            </a:extLst>
          </p:cNvPr>
          <p:cNvCxnSpPr>
            <a:cxnSpLocks/>
            <a:stCxn id="14" idx="1"/>
          </p:cNvCxnSpPr>
          <p:nvPr/>
        </p:nvCxnSpPr>
        <p:spPr>
          <a:xfrm flipH="1" flipV="1">
            <a:off x="6466343" y="2822154"/>
            <a:ext cx="246006" cy="2139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3F92089B-21FE-4AE1-8027-5AA2A9DB2EF7}"/>
              </a:ext>
            </a:extLst>
          </p:cNvPr>
          <p:cNvSpPr/>
          <p:nvPr/>
        </p:nvSpPr>
        <p:spPr>
          <a:xfrm>
            <a:off x="7415843" y="2134291"/>
            <a:ext cx="730518" cy="7305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B: 2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F2885ED-6305-4EDF-B5A2-198BC36DB36F}"/>
              </a:ext>
            </a:extLst>
          </p:cNvPr>
          <p:cNvSpPr/>
          <p:nvPr/>
        </p:nvSpPr>
        <p:spPr>
          <a:xfrm>
            <a:off x="8060888" y="2929136"/>
            <a:ext cx="730518" cy="7305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4857295-1FC3-4F7D-BAB9-F31FA7A1682E}"/>
              </a:ext>
            </a:extLst>
          </p:cNvPr>
          <p:cNvCxnSpPr>
            <a:cxnSpLocks/>
          </p:cNvCxnSpPr>
          <p:nvPr/>
        </p:nvCxnSpPr>
        <p:spPr>
          <a:xfrm flipH="1" flipV="1">
            <a:off x="7262751" y="2059463"/>
            <a:ext cx="246006" cy="2139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EDCF639-B655-4DAC-8217-DFCEDB3068A4}"/>
              </a:ext>
            </a:extLst>
          </p:cNvPr>
          <p:cNvCxnSpPr>
            <a:cxnSpLocks/>
          </p:cNvCxnSpPr>
          <p:nvPr/>
        </p:nvCxnSpPr>
        <p:spPr>
          <a:xfrm flipH="1" flipV="1">
            <a:off x="7980777" y="2807806"/>
            <a:ext cx="246006" cy="2139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3CE5C67D-6997-453F-B05D-ECF3DD83FEA6}"/>
              </a:ext>
            </a:extLst>
          </p:cNvPr>
          <p:cNvSpPr/>
          <p:nvPr/>
        </p:nvSpPr>
        <p:spPr>
          <a:xfrm>
            <a:off x="9334602" y="1327729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0BF9AF9-07D5-486F-91E6-09EF01B08D99}"/>
              </a:ext>
            </a:extLst>
          </p:cNvPr>
          <p:cNvSpPr/>
          <p:nvPr/>
        </p:nvSpPr>
        <p:spPr>
          <a:xfrm>
            <a:off x="9334601" y="2352821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ED6F06A-660B-4AF4-BF06-ECE8EFEF4B8B}"/>
              </a:ext>
            </a:extLst>
          </p:cNvPr>
          <p:cNvSpPr/>
          <p:nvPr/>
        </p:nvSpPr>
        <p:spPr>
          <a:xfrm>
            <a:off x="9334600" y="3356879"/>
            <a:ext cx="741647" cy="74164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FBA06C1-A04E-4973-BFBE-30EEEF622CF2}"/>
              </a:ext>
            </a:extLst>
          </p:cNvPr>
          <p:cNvSpPr/>
          <p:nvPr/>
        </p:nvSpPr>
        <p:spPr>
          <a:xfrm>
            <a:off x="9334600" y="4381971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195F3B3-4B5E-449A-ABBE-4BDEF97D7FC2}"/>
              </a:ext>
            </a:extLst>
          </p:cNvPr>
          <p:cNvCxnSpPr>
            <a:cxnSpLocks/>
            <a:stCxn id="20" idx="0"/>
            <a:endCxn id="19" idx="4"/>
          </p:cNvCxnSpPr>
          <p:nvPr/>
        </p:nvCxnSpPr>
        <p:spPr>
          <a:xfrm flipV="1">
            <a:off x="9705425" y="2069376"/>
            <a:ext cx="1" cy="283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495488D-790C-4CC0-939E-6A96C80A3546}"/>
              </a:ext>
            </a:extLst>
          </p:cNvPr>
          <p:cNvCxnSpPr>
            <a:cxnSpLocks/>
          </p:cNvCxnSpPr>
          <p:nvPr/>
        </p:nvCxnSpPr>
        <p:spPr>
          <a:xfrm flipV="1">
            <a:off x="9705422" y="3091379"/>
            <a:ext cx="1" cy="283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160C26E-B0BE-48FD-8519-1CC952C85630}"/>
              </a:ext>
            </a:extLst>
          </p:cNvPr>
          <p:cNvCxnSpPr>
            <a:cxnSpLocks/>
          </p:cNvCxnSpPr>
          <p:nvPr/>
        </p:nvCxnSpPr>
        <p:spPr>
          <a:xfrm flipV="1">
            <a:off x="9705421" y="4117989"/>
            <a:ext cx="1" cy="283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4B3F6CD2-0524-4A2B-AB80-B430D7A13E58}"/>
              </a:ext>
            </a:extLst>
          </p:cNvPr>
          <p:cNvSpPr/>
          <p:nvPr/>
        </p:nvSpPr>
        <p:spPr>
          <a:xfrm>
            <a:off x="4580288" y="4117989"/>
            <a:ext cx="741648" cy="7416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0D5B498-CD32-483A-A775-0CDDB77BA9CA}"/>
              </a:ext>
            </a:extLst>
          </p:cNvPr>
          <p:cNvCxnSpPr>
            <a:cxnSpLocks/>
            <a:endCxn id="9" idx="3"/>
          </p:cNvCxnSpPr>
          <p:nvPr/>
        </p:nvCxnSpPr>
        <p:spPr>
          <a:xfrm flipV="1">
            <a:off x="5206169" y="3835658"/>
            <a:ext cx="127457" cy="3730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0F12370C-0644-48F0-88A1-9660CA72A54A}"/>
              </a:ext>
            </a:extLst>
          </p:cNvPr>
          <p:cNvSpPr/>
          <p:nvPr/>
        </p:nvSpPr>
        <p:spPr>
          <a:xfrm>
            <a:off x="10558899" y="1327729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887ADE5-A595-4E80-8BF5-32FAD5D6D72B}"/>
              </a:ext>
            </a:extLst>
          </p:cNvPr>
          <p:cNvSpPr/>
          <p:nvPr/>
        </p:nvSpPr>
        <p:spPr>
          <a:xfrm>
            <a:off x="10558898" y="2352821"/>
            <a:ext cx="741647" cy="74164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AD67F4B-3053-470D-B77C-3B4CD314FFBD}"/>
              </a:ext>
            </a:extLst>
          </p:cNvPr>
          <p:cNvCxnSpPr>
            <a:cxnSpLocks/>
            <a:stCxn id="29" idx="0"/>
            <a:endCxn id="28" idx="4"/>
          </p:cNvCxnSpPr>
          <p:nvPr/>
        </p:nvCxnSpPr>
        <p:spPr>
          <a:xfrm flipV="1">
            <a:off x="10929722" y="2069376"/>
            <a:ext cx="1" cy="283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BA8C2E50-F6F3-4CF9-BC34-973C149A167D}"/>
              </a:ext>
            </a:extLst>
          </p:cNvPr>
          <p:cNvSpPr/>
          <p:nvPr/>
        </p:nvSpPr>
        <p:spPr>
          <a:xfrm>
            <a:off x="4984300" y="1639287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A2AF080-D5BA-4126-BBAF-F2C7E08DFFE5}"/>
              </a:ext>
            </a:extLst>
          </p:cNvPr>
          <p:cNvCxnSpPr>
            <a:cxnSpLocks/>
            <a:endCxn id="31" idx="5"/>
          </p:cNvCxnSpPr>
          <p:nvPr/>
        </p:nvCxnSpPr>
        <p:spPr>
          <a:xfrm flipH="1" flipV="1">
            <a:off x="5617335" y="2272322"/>
            <a:ext cx="214319" cy="1411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3B07711B-9BCD-4F7F-A837-25886E8410FC}"/>
              </a:ext>
            </a:extLst>
          </p:cNvPr>
          <p:cNvSpPr/>
          <p:nvPr/>
        </p:nvSpPr>
        <p:spPr>
          <a:xfrm>
            <a:off x="5987568" y="3944652"/>
            <a:ext cx="741648" cy="741648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75A8C3-A5F3-410C-B209-32111E70D37A}"/>
              </a:ext>
            </a:extLst>
          </p:cNvPr>
          <p:cNvCxnSpPr>
            <a:cxnSpLocks/>
          </p:cNvCxnSpPr>
          <p:nvPr/>
        </p:nvCxnSpPr>
        <p:spPr>
          <a:xfrm flipH="1" flipV="1">
            <a:off x="5836504" y="3835658"/>
            <a:ext cx="246006" cy="2139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9EED2BC2-8B92-4E25-89EA-08BAEA2F4316}"/>
              </a:ext>
            </a:extLst>
          </p:cNvPr>
          <p:cNvSpPr/>
          <p:nvPr/>
        </p:nvSpPr>
        <p:spPr>
          <a:xfrm>
            <a:off x="7353095" y="3811918"/>
            <a:ext cx="730518" cy="730518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422FF44-6622-4D8B-80E0-2465CDA7C27B}"/>
              </a:ext>
            </a:extLst>
          </p:cNvPr>
          <p:cNvSpPr/>
          <p:nvPr/>
        </p:nvSpPr>
        <p:spPr>
          <a:xfrm>
            <a:off x="7331412" y="4780935"/>
            <a:ext cx="730518" cy="7305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118F9D5-80A7-49F1-BE9A-3C6BF1A354E7}"/>
              </a:ext>
            </a:extLst>
          </p:cNvPr>
          <p:cNvCxnSpPr>
            <a:cxnSpLocks/>
            <a:stCxn id="13" idx="4"/>
            <a:endCxn id="35" idx="0"/>
          </p:cNvCxnSpPr>
          <p:nvPr/>
        </p:nvCxnSpPr>
        <p:spPr>
          <a:xfrm flipH="1">
            <a:off x="7718354" y="2864809"/>
            <a:ext cx="62748" cy="9471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002DDDA-E39F-4045-BF4F-FE3AE5BF4068}"/>
              </a:ext>
            </a:extLst>
          </p:cNvPr>
          <p:cNvCxnSpPr>
            <a:cxnSpLocks/>
            <a:stCxn id="35" idx="4"/>
            <a:endCxn id="36" idx="0"/>
          </p:cNvCxnSpPr>
          <p:nvPr/>
        </p:nvCxnSpPr>
        <p:spPr>
          <a:xfrm flipH="1">
            <a:off x="7696671" y="4542436"/>
            <a:ext cx="21683" cy="2384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B098609-7C77-47AF-939E-EC9134BB5679}"/>
              </a:ext>
            </a:extLst>
          </p:cNvPr>
          <p:cNvCxnSpPr>
            <a:cxnSpLocks/>
            <a:stCxn id="14" idx="4"/>
          </p:cNvCxnSpPr>
          <p:nvPr/>
        </p:nvCxnSpPr>
        <p:spPr>
          <a:xfrm flipH="1">
            <a:off x="6719092" y="3659654"/>
            <a:ext cx="251534" cy="12933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257CAD80-78A3-415C-87D7-FE0B45208E36}"/>
              </a:ext>
            </a:extLst>
          </p:cNvPr>
          <p:cNvSpPr/>
          <p:nvPr/>
        </p:nvSpPr>
        <p:spPr>
          <a:xfrm>
            <a:off x="6363957" y="4953000"/>
            <a:ext cx="730518" cy="7305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E: 1</a:t>
            </a:r>
            <a:endParaRPr lang="en-PH" sz="1600" dirty="0">
              <a:solidFill>
                <a:schemeClr val="tx1"/>
              </a:solidFill>
            </a:endParaRPr>
          </a:p>
        </p:txBody>
      </p:sp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11B4E10B-1D13-4BED-A9A9-CC9C5FDB13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4358798"/>
              </p:ext>
            </p:extLst>
          </p:nvPr>
        </p:nvGraphicFramePr>
        <p:xfrm>
          <a:off x="655618" y="1420693"/>
          <a:ext cx="2007832" cy="40233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47557">
                  <a:extLst>
                    <a:ext uri="{9D8B030D-6E8A-4147-A177-3AD203B41FA5}">
                      <a16:colId xmlns:a16="http://schemas.microsoft.com/office/drawing/2014/main" val="176537152"/>
                    </a:ext>
                  </a:extLst>
                </a:gridCol>
                <a:gridCol w="1460275">
                  <a:extLst>
                    <a:ext uri="{9D8B030D-6E8A-4147-A177-3AD203B41FA5}">
                      <a16:colId xmlns:a16="http://schemas.microsoft.com/office/drawing/2014/main" val="468214683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Count Order</a:t>
                      </a:r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PH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355049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PH" b="1" dirty="0">
                          <a:solidFill>
                            <a:srgbClr val="FF0000"/>
                          </a:solidFill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PH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18147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PH" b="1" dirty="0">
                          <a:solidFill>
                            <a:srgbClr val="FF0000"/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PH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422231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PH" b="1" dirty="0">
                          <a:solidFill>
                            <a:srgbClr val="FF0000"/>
                          </a:solidFill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833757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PH" b="1" dirty="0">
                          <a:solidFill>
                            <a:srgbClr val="0070C0"/>
                          </a:solidFill>
                        </a:rPr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b="1" dirty="0">
                          <a:solidFill>
                            <a:srgbClr val="0070C0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084978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PH" b="1" dirty="0">
                          <a:solidFill>
                            <a:srgbClr val="FF0000"/>
                          </a:solidFill>
                        </a:rPr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328425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PH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67311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PH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809377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PH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680372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PH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539214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PH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22711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830427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F6D1E049-5B7B-467C-8572-F92B7168DBAC}"/>
              </a:ext>
            </a:extLst>
          </p:cNvPr>
          <p:cNvSpPr/>
          <p:nvPr/>
        </p:nvSpPr>
        <p:spPr>
          <a:xfrm>
            <a:off x="6653606" y="1420693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C: 8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F2CA26E-C4F6-49E3-BC31-FABDF02AEC53}"/>
              </a:ext>
            </a:extLst>
          </p:cNvPr>
          <p:cNvSpPr/>
          <p:nvPr/>
        </p:nvSpPr>
        <p:spPr>
          <a:xfrm>
            <a:off x="5824981" y="2198618"/>
            <a:ext cx="730518" cy="7305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A: 6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D364F05-BFA5-4B30-AB5F-9CB39B932497}"/>
              </a:ext>
            </a:extLst>
          </p:cNvPr>
          <p:cNvSpPr/>
          <p:nvPr/>
        </p:nvSpPr>
        <p:spPr>
          <a:xfrm>
            <a:off x="5225014" y="3202622"/>
            <a:ext cx="741648" cy="7416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B: 3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355CB37-B064-4076-9808-4B41782ECBAB}"/>
              </a:ext>
            </a:extLst>
          </p:cNvPr>
          <p:cNvCxnSpPr>
            <a:stCxn id="6" idx="3"/>
            <a:endCxn id="8" idx="7"/>
          </p:cNvCxnSpPr>
          <p:nvPr/>
        </p:nvCxnSpPr>
        <p:spPr>
          <a:xfrm flipH="1">
            <a:off x="6448517" y="2053728"/>
            <a:ext cx="313701" cy="2518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24917D6-B374-4D5C-96E0-6EB6E486384A}"/>
              </a:ext>
            </a:extLst>
          </p:cNvPr>
          <p:cNvCxnSpPr>
            <a:cxnSpLocks/>
            <a:endCxn id="8" idx="3"/>
          </p:cNvCxnSpPr>
          <p:nvPr/>
        </p:nvCxnSpPr>
        <p:spPr>
          <a:xfrm flipV="1">
            <a:off x="5719274" y="2822154"/>
            <a:ext cx="212689" cy="3804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7AFC48AB-FC0F-4B55-B3CA-B632BD8A8BB6}"/>
              </a:ext>
            </a:extLst>
          </p:cNvPr>
          <p:cNvSpPr/>
          <p:nvPr/>
        </p:nvSpPr>
        <p:spPr>
          <a:xfrm>
            <a:off x="6605367" y="2929136"/>
            <a:ext cx="730518" cy="7305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D: 2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650EECD-C935-4D88-83F5-33CD1CD5BDA8}"/>
              </a:ext>
            </a:extLst>
          </p:cNvPr>
          <p:cNvCxnSpPr>
            <a:cxnSpLocks/>
            <a:stCxn id="14" idx="1"/>
          </p:cNvCxnSpPr>
          <p:nvPr/>
        </p:nvCxnSpPr>
        <p:spPr>
          <a:xfrm flipH="1" flipV="1">
            <a:off x="6466343" y="2822154"/>
            <a:ext cx="246006" cy="2139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3F92089B-21FE-4AE1-8027-5AA2A9DB2EF7}"/>
              </a:ext>
            </a:extLst>
          </p:cNvPr>
          <p:cNvSpPr/>
          <p:nvPr/>
        </p:nvSpPr>
        <p:spPr>
          <a:xfrm>
            <a:off x="7415843" y="2134291"/>
            <a:ext cx="730518" cy="7305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B: 2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F2885ED-6305-4EDF-B5A2-198BC36DB36F}"/>
              </a:ext>
            </a:extLst>
          </p:cNvPr>
          <p:cNvSpPr/>
          <p:nvPr/>
        </p:nvSpPr>
        <p:spPr>
          <a:xfrm>
            <a:off x="8060888" y="2929136"/>
            <a:ext cx="730518" cy="730518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4857295-1FC3-4F7D-BAB9-F31FA7A1682E}"/>
              </a:ext>
            </a:extLst>
          </p:cNvPr>
          <p:cNvCxnSpPr>
            <a:cxnSpLocks/>
          </p:cNvCxnSpPr>
          <p:nvPr/>
        </p:nvCxnSpPr>
        <p:spPr>
          <a:xfrm flipH="1" flipV="1">
            <a:off x="7262751" y="2059463"/>
            <a:ext cx="246006" cy="2139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EDCF639-B655-4DAC-8217-DFCEDB3068A4}"/>
              </a:ext>
            </a:extLst>
          </p:cNvPr>
          <p:cNvCxnSpPr>
            <a:cxnSpLocks/>
          </p:cNvCxnSpPr>
          <p:nvPr/>
        </p:nvCxnSpPr>
        <p:spPr>
          <a:xfrm flipH="1" flipV="1">
            <a:off x="7980777" y="2807806"/>
            <a:ext cx="246006" cy="2139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3CE5C67D-6997-453F-B05D-ECF3DD83FEA6}"/>
              </a:ext>
            </a:extLst>
          </p:cNvPr>
          <p:cNvSpPr/>
          <p:nvPr/>
        </p:nvSpPr>
        <p:spPr>
          <a:xfrm>
            <a:off x="9334602" y="1327729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0BF9AF9-07D5-486F-91E6-09EF01B08D99}"/>
              </a:ext>
            </a:extLst>
          </p:cNvPr>
          <p:cNvSpPr/>
          <p:nvPr/>
        </p:nvSpPr>
        <p:spPr>
          <a:xfrm>
            <a:off x="9334601" y="2352821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ED6F06A-660B-4AF4-BF06-ECE8EFEF4B8B}"/>
              </a:ext>
            </a:extLst>
          </p:cNvPr>
          <p:cNvSpPr/>
          <p:nvPr/>
        </p:nvSpPr>
        <p:spPr>
          <a:xfrm>
            <a:off x="9334600" y="3356879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FBA06C1-A04E-4973-BFBE-30EEEF622CF2}"/>
              </a:ext>
            </a:extLst>
          </p:cNvPr>
          <p:cNvSpPr/>
          <p:nvPr/>
        </p:nvSpPr>
        <p:spPr>
          <a:xfrm>
            <a:off x="9334600" y="4381971"/>
            <a:ext cx="741647" cy="74164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195F3B3-4B5E-449A-ABBE-4BDEF97D7FC2}"/>
              </a:ext>
            </a:extLst>
          </p:cNvPr>
          <p:cNvCxnSpPr>
            <a:cxnSpLocks/>
            <a:stCxn id="20" idx="0"/>
            <a:endCxn id="19" idx="4"/>
          </p:cNvCxnSpPr>
          <p:nvPr/>
        </p:nvCxnSpPr>
        <p:spPr>
          <a:xfrm flipV="1">
            <a:off x="9705425" y="2069376"/>
            <a:ext cx="1" cy="283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495488D-790C-4CC0-939E-6A96C80A3546}"/>
              </a:ext>
            </a:extLst>
          </p:cNvPr>
          <p:cNvCxnSpPr>
            <a:cxnSpLocks/>
          </p:cNvCxnSpPr>
          <p:nvPr/>
        </p:nvCxnSpPr>
        <p:spPr>
          <a:xfrm flipV="1">
            <a:off x="9705422" y="3091379"/>
            <a:ext cx="1" cy="283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160C26E-B0BE-48FD-8519-1CC952C85630}"/>
              </a:ext>
            </a:extLst>
          </p:cNvPr>
          <p:cNvCxnSpPr>
            <a:cxnSpLocks/>
          </p:cNvCxnSpPr>
          <p:nvPr/>
        </p:nvCxnSpPr>
        <p:spPr>
          <a:xfrm flipV="1">
            <a:off x="9705421" y="4117989"/>
            <a:ext cx="1" cy="283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4B3F6CD2-0524-4A2B-AB80-B430D7A13E58}"/>
              </a:ext>
            </a:extLst>
          </p:cNvPr>
          <p:cNvSpPr/>
          <p:nvPr/>
        </p:nvSpPr>
        <p:spPr>
          <a:xfrm>
            <a:off x="4580288" y="4117989"/>
            <a:ext cx="741648" cy="741648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0D5B498-CD32-483A-A775-0CDDB77BA9CA}"/>
              </a:ext>
            </a:extLst>
          </p:cNvPr>
          <p:cNvCxnSpPr>
            <a:cxnSpLocks/>
            <a:endCxn id="9" idx="3"/>
          </p:cNvCxnSpPr>
          <p:nvPr/>
        </p:nvCxnSpPr>
        <p:spPr>
          <a:xfrm flipV="1">
            <a:off x="5206169" y="3835658"/>
            <a:ext cx="127457" cy="3730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0F12370C-0644-48F0-88A1-9660CA72A54A}"/>
              </a:ext>
            </a:extLst>
          </p:cNvPr>
          <p:cNvSpPr/>
          <p:nvPr/>
        </p:nvSpPr>
        <p:spPr>
          <a:xfrm>
            <a:off x="10558899" y="1327729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887ADE5-A595-4E80-8BF5-32FAD5D6D72B}"/>
              </a:ext>
            </a:extLst>
          </p:cNvPr>
          <p:cNvSpPr/>
          <p:nvPr/>
        </p:nvSpPr>
        <p:spPr>
          <a:xfrm>
            <a:off x="10558898" y="2352821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AD67F4B-3053-470D-B77C-3B4CD314FFBD}"/>
              </a:ext>
            </a:extLst>
          </p:cNvPr>
          <p:cNvCxnSpPr>
            <a:cxnSpLocks/>
            <a:stCxn id="29" idx="0"/>
            <a:endCxn id="28" idx="4"/>
          </p:cNvCxnSpPr>
          <p:nvPr/>
        </p:nvCxnSpPr>
        <p:spPr>
          <a:xfrm flipV="1">
            <a:off x="10929722" y="2069376"/>
            <a:ext cx="1" cy="2834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BA8C2E50-F6F3-4CF9-BC34-973C149A167D}"/>
              </a:ext>
            </a:extLst>
          </p:cNvPr>
          <p:cNvSpPr/>
          <p:nvPr/>
        </p:nvSpPr>
        <p:spPr>
          <a:xfrm>
            <a:off x="4984300" y="1639287"/>
            <a:ext cx="741647" cy="741647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A2AF080-D5BA-4126-BBAF-F2C7E08DFFE5}"/>
              </a:ext>
            </a:extLst>
          </p:cNvPr>
          <p:cNvCxnSpPr>
            <a:cxnSpLocks/>
            <a:endCxn id="31" idx="5"/>
          </p:cNvCxnSpPr>
          <p:nvPr/>
        </p:nvCxnSpPr>
        <p:spPr>
          <a:xfrm flipH="1" flipV="1">
            <a:off x="5617335" y="2272322"/>
            <a:ext cx="214319" cy="1411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3B07711B-9BCD-4F7F-A837-25886E8410FC}"/>
              </a:ext>
            </a:extLst>
          </p:cNvPr>
          <p:cNvSpPr/>
          <p:nvPr/>
        </p:nvSpPr>
        <p:spPr>
          <a:xfrm>
            <a:off x="5987568" y="3944652"/>
            <a:ext cx="741648" cy="7416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75A8C3-A5F3-410C-B209-32111E70D37A}"/>
              </a:ext>
            </a:extLst>
          </p:cNvPr>
          <p:cNvCxnSpPr>
            <a:cxnSpLocks/>
          </p:cNvCxnSpPr>
          <p:nvPr/>
        </p:nvCxnSpPr>
        <p:spPr>
          <a:xfrm flipH="1" flipV="1">
            <a:off x="5836504" y="3835658"/>
            <a:ext cx="246006" cy="2139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9EED2BC2-8B92-4E25-89EA-08BAEA2F4316}"/>
              </a:ext>
            </a:extLst>
          </p:cNvPr>
          <p:cNvSpPr/>
          <p:nvPr/>
        </p:nvSpPr>
        <p:spPr>
          <a:xfrm>
            <a:off x="7353095" y="3811918"/>
            <a:ext cx="730518" cy="7305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422FF44-6622-4D8B-80E0-2465CDA7C27B}"/>
              </a:ext>
            </a:extLst>
          </p:cNvPr>
          <p:cNvSpPr/>
          <p:nvPr/>
        </p:nvSpPr>
        <p:spPr>
          <a:xfrm>
            <a:off x="7331412" y="4780935"/>
            <a:ext cx="730518" cy="730518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118F9D5-80A7-49F1-BE9A-3C6BF1A354E7}"/>
              </a:ext>
            </a:extLst>
          </p:cNvPr>
          <p:cNvCxnSpPr>
            <a:cxnSpLocks/>
            <a:stCxn id="13" idx="4"/>
            <a:endCxn id="35" idx="0"/>
          </p:cNvCxnSpPr>
          <p:nvPr/>
        </p:nvCxnSpPr>
        <p:spPr>
          <a:xfrm flipH="1">
            <a:off x="7718354" y="2864809"/>
            <a:ext cx="62748" cy="9471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002DDDA-E39F-4045-BF4F-FE3AE5BF4068}"/>
              </a:ext>
            </a:extLst>
          </p:cNvPr>
          <p:cNvCxnSpPr>
            <a:cxnSpLocks/>
            <a:stCxn id="35" idx="4"/>
            <a:endCxn id="36" idx="0"/>
          </p:cNvCxnSpPr>
          <p:nvPr/>
        </p:nvCxnSpPr>
        <p:spPr>
          <a:xfrm flipH="1">
            <a:off x="7696671" y="4542436"/>
            <a:ext cx="21683" cy="23849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B098609-7C77-47AF-939E-EC9134BB5679}"/>
              </a:ext>
            </a:extLst>
          </p:cNvPr>
          <p:cNvCxnSpPr>
            <a:cxnSpLocks/>
            <a:stCxn id="14" idx="4"/>
          </p:cNvCxnSpPr>
          <p:nvPr/>
        </p:nvCxnSpPr>
        <p:spPr>
          <a:xfrm flipH="1">
            <a:off x="6719092" y="3659654"/>
            <a:ext cx="251534" cy="12933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257CAD80-78A3-415C-87D7-FE0B45208E36}"/>
              </a:ext>
            </a:extLst>
          </p:cNvPr>
          <p:cNvSpPr/>
          <p:nvPr/>
        </p:nvSpPr>
        <p:spPr>
          <a:xfrm>
            <a:off x="6363957" y="4953000"/>
            <a:ext cx="730518" cy="730518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E: 1</a:t>
            </a:r>
            <a:endParaRPr lang="en-PH" sz="1600" dirty="0">
              <a:solidFill>
                <a:schemeClr val="tx1"/>
              </a:solidFill>
            </a:endParaRPr>
          </a:p>
        </p:txBody>
      </p:sp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11B4E10B-1D13-4BED-A9A9-CC9C5FDB13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8984126"/>
              </p:ext>
            </p:extLst>
          </p:nvPr>
        </p:nvGraphicFramePr>
        <p:xfrm>
          <a:off x="655618" y="1420693"/>
          <a:ext cx="2007832" cy="40233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47557">
                  <a:extLst>
                    <a:ext uri="{9D8B030D-6E8A-4147-A177-3AD203B41FA5}">
                      <a16:colId xmlns:a16="http://schemas.microsoft.com/office/drawing/2014/main" val="176537152"/>
                    </a:ext>
                  </a:extLst>
                </a:gridCol>
                <a:gridCol w="1460275">
                  <a:extLst>
                    <a:ext uri="{9D8B030D-6E8A-4147-A177-3AD203B41FA5}">
                      <a16:colId xmlns:a16="http://schemas.microsoft.com/office/drawing/2014/main" val="468214683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Count Order</a:t>
                      </a:r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PH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355049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PH" b="1" dirty="0">
                          <a:solidFill>
                            <a:srgbClr val="FF0000"/>
                          </a:solidFill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en-PH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18147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PH" b="1" dirty="0">
                          <a:solidFill>
                            <a:srgbClr val="FF0000"/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en-PH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422231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PH" b="1" dirty="0">
                          <a:solidFill>
                            <a:srgbClr val="FF0000"/>
                          </a:solidFill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b="1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833757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PH" b="1" dirty="0">
                          <a:solidFill>
                            <a:srgbClr val="FF0000"/>
                          </a:solidFill>
                        </a:rPr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b="1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084978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PH" b="1" dirty="0">
                          <a:solidFill>
                            <a:srgbClr val="0070C0"/>
                          </a:solidFill>
                        </a:rPr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b="1" dirty="0">
                          <a:solidFill>
                            <a:srgbClr val="0070C0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328425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PH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67311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PH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809377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PH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680372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PH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539214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PH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22711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207745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F6D1E049-5B7B-467C-8572-F92B7168DBAC}"/>
              </a:ext>
            </a:extLst>
          </p:cNvPr>
          <p:cNvSpPr/>
          <p:nvPr/>
        </p:nvSpPr>
        <p:spPr>
          <a:xfrm>
            <a:off x="6653606" y="1420693"/>
            <a:ext cx="741647" cy="741647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C: 8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F2CA26E-C4F6-49E3-BC31-FABDF02AEC53}"/>
              </a:ext>
            </a:extLst>
          </p:cNvPr>
          <p:cNvSpPr/>
          <p:nvPr/>
        </p:nvSpPr>
        <p:spPr>
          <a:xfrm>
            <a:off x="5824981" y="2198618"/>
            <a:ext cx="730518" cy="730518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A: 6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D364F05-BFA5-4B30-AB5F-9CB39B932497}"/>
              </a:ext>
            </a:extLst>
          </p:cNvPr>
          <p:cNvSpPr/>
          <p:nvPr/>
        </p:nvSpPr>
        <p:spPr>
          <a:xfrm>
            <a:off x="5225014" y="3202622"/>
            <a:ext cx="741648" cy="741648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B: 3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355CB37-B064-4076-9808-4B41782ECBAB}"/>
              </a:ext>
            </a:extLst>
          </p:cNvPr>
          <p:cNvCxnSpPr>
            <a:stCxn id="6" idx="3"/>
            <a:endCxn id="8" idx="7"/>
          </p:cNvCxnSpPr>
          <p:nvPr/>
        </p:nvCxnSpPr>
        <p:spPr>
          <a:xfrm flipH="1">
            <a:off x="6448517" y="2053728"/>
            <a:ext cx="313701" cy="2518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24917D6-B374-4D5C-96E0-6EB6E486384A}"/>
              </a:ext>
            </a:extLst>
          </p:cNvPr>
          <p:cNvCxnSpPr>
            <a:cxnSpLocks/>
            <a:endCxn id="8" idx="3"/>
          </p:cNvCxnSpPr>
          <p:nvPr/>
        </p:nvCxnSpPr>
        <p:spPr>
          <a:xfrm flipV="1">
            <a:off x="5719274" y="2822154"/>
            <a:ext cx="212689" cy="38046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7AFC48AB-FC0F-4B55-B3CA-B632BD8A8BB6}"/>
              </a:ext>
            </a:extLst>
          </p:cNvPr>
          <p:cNvSpPr/>
          <p:nvPr/>
        </p:nvSpPr>
        <p:spPr>
          <a:xfrm>
            <a:off x="6605367" y="2929136"/>
            <a:ext cx="730518" cy="730518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D: 2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650EECD-C935-4D88-83F5-33CD1CD5BDA8}"/>
              </a:ext>
            </a:extLst>
          </p:cNvPr>
          <p:cNvCxnSpPr>
            <a:cxnSpLocks/>
            <a:stCxn id="14" idx="1"/>
          </p:cNvCxnSpPr>
          <p:nvPr/>
        </p:nvCxnSpPr>
        <p:spPr>
          <a:xfrm flipH="1" flipV="1">
            <a:off x="6466343" y="2822154"/>
            <a:ext cx="246006" cy="21396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3F92089B-21FE-4AE1-8027-5AA2A9DB2EF7}"/>
              </a:ext>
            </a:extLst>
          </p:cNvPr>
          <p:cNvSpPr/>
          <p:nvPr/>
        </p:nvSpPr>
        <p:spPr>
          <a:xfrm>
            <a:off x="7415843" y="2134291"/>
            <a:ext cx="730518" cy="730518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B: 2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F2885ED-6305-4EDF-B5A2-198BC36DB36F}"/>
              </a:ext>
            </a:extLst>
          </p:cNvPr>
          <p:cNvSpPr/>
          <p:nvPr/>
        </p:nvSpPr>
        <p:spPr>
          <a:xfrm>
            <a:off x="8060888" y="2929136"/>
            <a:ext cx="730518" cy="730518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4857295-1FC3-4F7D-BAB9-F31FA7A1682E}"/>
              </a:ext>
            </a:extLst>
          </p:cNvPr>
          <p:cNvCxnSpPr>
            <a:cxnSpLocks/>
          </p:cNvCxnSpPr>
          <p:nvPr/>
        </p:nvCxnSpPr>
        <p:spPr>
          <a:xfrm flipH="1" flipV="1">
            <a:off x="7262751" y="2059463"/>
            <a:ext cx="246006" cy="21396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EDCF639-B655-4DAC-8217-DFCEDB3068A4}"/>
              </a:ext>
            </a:extLst>
          </p:cNvPr>
          <p:cNvCxnSpPr>
            <a:cxnSpLocks/>
          </p:cNvCxnSpPr>
          <p:nvPr/>
        </p:nvCxnSpPr>
        <p:spPr>
          <a:xfrm flipH="1" flipV="1">
            <a:off x="7980777" y="2807806"/>
            <a:ext cx="246006" cy="21396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3CE5C67D-6997-453F-B05D-ECF3DD83FEA6}"/>
              </a:ext>
            </a:extLst>
          </p:cNvPr>
          <p:cNvSpPr/>
          <p:nvPr/>
        </p:nvSpPr>
        <p:spPr>
          <a:xfrm>
            <a:off x="9334602" y="1327729"/>
            <a:ext cx="741647" cy="741647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0BF9AF9-07D5-486F-91E6-09EF01B08D99}"/>
              </a:ext>
            </a:extLst>
          </p:cNvPr>
          <p:cNvSpPr/>
          <p:nvPr/>
        </p:nvSpPr>
        <p:spPr>
          <a:xfrm>
            <a:off x="9334601" y="2352821"/>
            <a:ext cx="741647" cy="741647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ED6F06A-660B-4AF4-BF06-ECE8EFEF4B8B}"/>
              </a:ext>
            </a:extLst>
          </p:cNvPr>
          <p:cNvSpPr/>
          <p:nvPr/>
        </p:nvSpPr>
        <p:spPr>
          <a:xfrm>
            <a:off x="9334600" y="3356879"/>
            <a:ext cx="741647" cy="741647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FBA06C1-A04E-4973-BFBE-30EEEF622CF2}"/>
              </a:ext>
            </a:extLst>
          </p:cNvPr>
          <p:cNvSpPr/>
          <p:nvPr/>
        </p:nvSpPr>
        <p:spPr>
          <a:xfrm>
            <a:off x="9334600" y="4381971"/>
            <a:ext cx="741647" cy="741647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195F3B3-4B5E-449A-ABBE-4BDEF97D7FC2}"/>
              </a:ext>
            </a:extLst>
          </p:cNvPr>
          <p:cNvCxnSpPr>
            <a:cxnSpLocks/>
            <a:stCxn id="20" idx="0"/>
            <a:endCxn id="19" idx="4"/>
          </p:cNvCxnSpPr>
          <p:nvPr/>
        </p:nvCxnSpPr>
        <p:spPr>
          <a:xfrm flipV="1">
            <a:off x="9705425" y="2069376"/>
            <a:ext cx="1" cy="28344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495488D-790C-4CC0-939E-6A96C80A3546}"/>
              </a:ext>
            </a:extLst>
          </p:cNvPr>
          <p:cNvCxnSpPr>
            <a:cxnSpLocks/>
          </p:cNvCxnSpPr>
          <p:nvPr/>
        </p:nvCxnSpPr>
        <p:spPr>
          <a:xfrm flipV="1">
            <a:off x="9705422" y="3091379"/>
            <a:ext cx="1" cy="28344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160C26E-B0BE-48FD-8519-1CC952C85630}"/>
              </a:ext>
            </a:extLst>
          </p:cNvPr>
          <p:cNvCxnSpPr>
            <a:cxnSpLocks/>
          </p:cNvCxnSpPr>
          <p:nvPr/>
        </p:nvCxnSpPr>
        <p:spPr>
          <a:xfrm flipV="1">
            <a:off x="9705421" y="4117989"/>
            <a:ext cx="1" cy="28344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4B3F6CD2-0524-4A2B-AB80-B430D7A13E58}"/>
              </a:ext>
            </a:extLst>
          </p:cNvPr>
          <p:cNvSpPr/>
          <p:nvPr/>
        </p:nvSpPr>
        <p:spPr>
          <a:xfrm>
            <a:off x="4580288" y="4117989"/>
            <a:ext cx="741648" cy="741648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0D5B498-CD32-483A-A775-0CDDB77BA9CA}"/>
              </a:ext>
            </a:extLst>
          </p:cNvPr>
          <p:cNvCxnSpPr>
            <a:cxnSpLocks/>
            <a:endCxn id="9" idx="3"/>
          </p:cNvCxnSpPr>
          <p:nvPr/>
        </p:nvCxnSpPr>
        <p:spPr>
          <a:xfrm flipV="1">
            <a:off x="5206169" y="3835658"/>
            <a:ext cx="127457" cy="37306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0F12370C-0644-48F0-88A1-9660CA72A54A}"/>
              </a:ext>
            </a:extLst>
          </p:cNvPr>
          <p:cNvSpPr/>
          <p:nvPr/>
        </p:nvSpPr>
        <p:spPr>
          <a:xfrm>
            <a:off x="10558899" y="1327729"/>
            <a:ext cx="741647" cy="741647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887ADE5-A595-4E80-8BF5-32FAD5D6D72B}"/>
              </a:ext>
            </a:extLst>
          </p:cNvPr>
          <p:cNvSpPr/>
          <p:nvPr/>
        </p:nvSpPr>
        <p:spPr>
          <a:xfrm>
            <a:off x="10558898" y="2352821"/>
            <a:ext cx="741647" cy="741647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AD67F4B-3053-470D-B77C-3B4CD314FFBD}"/>
              </a:ext>
            </a:extLst>
          </p:cNvPr>
          <p:cNvCxnSpPr>
            <a:cxnSpLocks/>
            <a:stCxn id="29" idx="0"/>
            <a:endCxn id="28" idx="4"/>
          </p:cNvCxnSpPr>
          <p:nvPr/>
        </p:nvCxnSpPr>
        <p:spPr>
          <a:xfrm flipV="1">
            <a:off x="10929722" y="2069376"/>
            <a:ext cx="1" cy="28344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BA8C2E50-F6F3-4CF9-BC34-973C149A167D}"/>
              </a:ext>
            </a:extLst>
          </p:cNvPr>
          <p:cNvSpPr/>
          <p:nvPr/>
        </p:nvSpPr>
        <p:spPr>
          <a:xfrm>
            <a:off x="4984300" y="1639287"/>
            <a:ext cx="741647" cy="741647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A2AF080-D5BA-4126-BBAF-F2C7E08DFFE5}"/>
              </a:ext>
            </a:extLst>
          </p:cNvPr>
          <p:cNvCxnSpPr>
            <a:cxnSpLocks/>
            <a:endCxn id="31" idx="5"/>
          </p:cNvCxnSpPr>
          <p:nvPr/>
        </p:nvCxnSpPr>
        <p:spPr>
          <a:xfrm flipH="1" flipV="1">
            <a:off x="5617335" y="2272322"/>
            <a:ext cx="214319" cy="14116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3B07711B-9BCD-4F7F-A837-25886E8410FC}"/>
              </a:ext>
            </a:extLst>
          </p:cNvPr>
          <p:cNvSpPr/>
          <p:nvPr/>
        </p:nvSpPr>
        <p:spPr>
          <a:xfrm>
            <a:off x="5987568" y="3944652"/>
            <a:ext cx="741648" cy="741648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75A8C3-A5F3-410C-B209-32111E70D37A}"/>
              </a:ext>
            </a:extLst>
          </p:cNvPr>
          <p:cNvCxnSpPr>
            <a:cxnSpLocks/>
          </p:cNvCxnSpPr>
          <p:nvPr/>
        </p:nvCxnSpPr>
        <p:spPr>
          <a:xfrm flipH="1" flipV="1">
            <a:off x="5836504" y="3835658"/>
            <a:ext cx="246006" cy="21396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9EED2BC2-8B92-4E25-89EA-08BAEA2F4316}"/>
              </a:ext>
            </a:extLst>
          </p:cNvPr>
          <p:cNvSpPr/>
          <p:nvPr/>
        </p:nvSpPr>
        <p:spPr>
          <a:xfrm>
            <a:off x="7353095" y="3811918"/>
            <a:ext cx="730518" cy="730518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422FF44-6622-4D8B-80E0-2465CDA7C27B}"/>
              </a:ext>
            </a:extLst>
          </p:cNvPr>
          <p:cNvSpPr/>
          <p:nvPr/>
        </p:nvSpPr>
        <p:spPr>
          <a:xfrm>
            <a:off x="7331412" y="4780935"/>
            <a:ext cx="730518" cy="730518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118F9D5-80A7-49F1-BE9A-3C6BF1A354E7}"/>
              </a:ext>
            </a:extLst>
          </p:cNvPr>
          <p:cNvCxnSpPr>
            <a:cxnSpLocks/>
            <a:stCxn id="13" idx="4"/>
            <a:endCxn id="35" idx="0"/>
          </p:cNvCxnSpPr>
          <p:nvPr/>
        </p:nvCxnSpPr>
        <p:spPr>
          <a:xfrm flipH="1">
            <a:off x="7718354" y="2864809"/>
            <a:ext cx="62748" cy="94710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002DDDA-E39F-4045-BF4F-FE3AE5BF4068}"/>
              </a:ext>
            </a:extLst>
          </p:cNvPr>
          <p:cNvCxnSpPr>
            <a:cxnSpLocks/>
            <a:stCxn id="35" idx="4"/>
            <a:endCxn id="36" idx="0"/>
          </p:cNvCxnSpPr>
          <p:nvPr/>
        </p:nvCxnSpPr>
        <p:spPr>
          <a:xfrm flipH="1">
            <a:off x="7696671" y="4542436"/>
            <a:ext cx="21683" cy="23849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B098609-7C77-47AF-939E-EC9134BB5679}"/>
              </a:ext>
            </a:extLst>
          </p:cNvPr>
          <p:cNvCxnSpPr>
            <a:cxnSpLocks/>
            <a:stCxn id="14" idx="4"/>
          </p:cNvCxnSpPr>
          <p:nvPr/>
        </p:nvCxnSpPr>
        <p:spPr>
          <a:xfrm flipH="1">
            <a:off x="6719092" y="3659654"/>
            <a:ext cx="251534" cy="129334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257CAD80-78A3-415C-87D7-FE0B45208E36}"/>
              </a:ext>
            </a:extLst>
          </p:cNvPr>
          <p:cNvSpPr/>
          <p:nvPr/>
        </p:nvSpPr>
        <p:spPr>
          <a:xfrm>
            <a:off x="6363957" y="4953000"/>
            <a:ext cx="730518" cy="730518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E: 1</a:t>
            </a:r>
            <a:endParaRPr lang="en-PH" sz="1600" dirty="0">
              <a:solidFill>
                <a:schemeClr val="tx1"/>
              </a:solidFill>
            </a:endParaRPr>
          </a:p>
        </p:txBody>
      </p:sp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11B4E10B-1D13-4BED-A9A9-CC9C5FDB13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7111"/>
              </p:ext>
            </p:extLst>
          </p:nvPr>
        </p:nvGraphicFramePr>
        <p:xfrm>
          <a:off x="622950" y="1333279"/>
          <a:ext cx="3633353" cy="42976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29650">
                  <a:extLst>
                    <a:ext uri="{9D8B030D-6E8A-4147-A177-3AD203B41FA5}">
                      <a16:colId xmlns:a16="http://schemas.microsoft.com/office/drawing/2014/main" val="176537152"/>
                    </a:ext>
                  </a:extLst>
                </a:gridCol>
                <a:gridCol w="2503703">
                  <a:extLst>
                    <a:ext uri="{9D8B030D-6E8A-4147-A177-3AD203B41FA5}">
                      <a16:colId xmlns:a16="http://schemas.microsoft.com/office/drawing/2014/main" val="468214683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With min support count = 4, identify the frequent pairings?</a:t>
                      </a:r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PH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355049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{A, C}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181471"/>
                  </a:ext>
                </a:extLst>
              </a:tr>
              <a:tr h="147178">
                <a:tc>
                  <a:txBody>
                    <a:bodyPr/>
                    <a:lstStyle/>
                    <a:p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{B, C}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422231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{E, C}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833757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{A, B}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084978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{</a:t>
                      </a:r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A, D}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32842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{C, D}</a:t>
                      </a:r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67311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{B, E}</a:t>
                      </a:r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809377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{A, E}</a:t>
                      </a:r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68037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{B, D}</a:t>
                      </a:r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539214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PH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22711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726579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F6D1E049-5B7B-467C-8572-F92B7168DBAC}"/>
              </a:ext>
            </a:extLst>
          </p:cNvPr>
          <p:cNvSpPr/>
          <p:nvPr/>
        </p:nvSpPr>
        <p:spPr>
          <a:xfrm>
            <a:off x="6653606" y="1420693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C: 8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F2CA26E-C4F6-49E3-BC31-FABDF02AEC53}"/>
              </a:ext>
            </a:extLst>
          </p:cNvPr>
          <p:cNvSpPr/>
          <p:nvPr/>
        </p:nvSpPr>
        <p:spPr>
          <a:xfrm>
            <a:off x="5824981" y="2198618"/>
            <a:ext cx="730518" cy="7305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A: 6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D364F05-BFA5-4B30-AB5F-9CB39B932497}"/>
              </a:ext>
            </a:extLst>
          </p:cNvPr>
          <p:cNvSpPr/>
          <p:nvPr/>
        </p:nvSpPr>
        <p:spPr>
          <a:xfrm>
            <a:off x="5225014" y="3202622"/>
            <a:ext cx="741648" cy="741648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B: 3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355CB37-B064-4076-9808-4B41782ECBAB}"/>
              </a:ext>
            </a:extLst>
          </p:cNvPr>
          <p:cNvCxnSpPr>
            <a:stCxn id="6" idx="3"/>
            <a:endCxn id="8" idx="7"/>
          </p:cNvCxnSpPr>
          <p:nvPr/>
        </p:nvCxnSpPr>
        <p:spPr>
          <a:xfrm flipH="1">
            <a:off x="6448517" y="2053728"/>
            <a:ext cx="313701" cy="2518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24917D6-B374-4D5C-96E0-6EB6E486384A}"/>
              </a:ext>
            </a:extLst>
          </p:cNvPr>
          <p:cNvCxnSpPr>
            <a:cxnSpLocks/>
            <a:endCxn id="8" idx="3"/>
          </p:cNvCxnSpPr>
          <p:nvPr/>
        </p:nvCxnSpPr>
        <p:spPr>
          <a:xfrm flipV="1">
            <a:off x="5719274" y="2822154"/>
            <a:ext cx="212689" cy="38046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7AFC48AB-FC0F-4B55-B3CA-B632BD8A8BB6}"/>
              </a:ext>
            </a:extLst>
          </p:cNvPr>
          <p:cNvSpPr/>
          <p:nvPr/>
        </p:nvSpPr>
        <p:spPr>
          <a:xfrm>
            <a:off x="6605367" y="2929136"/>
            <a:ext cx="730518" cy="730518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D: 2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650EECD-C935-4D88-83F5-33CD1CD5BDA8}"/>
              </a:ext>
            </a:extLst>
          </p:cNvPr>
          <p:cNvCxnSpPr>
            <a:cxnSpLocks/>
            <a:stCxn id="14" idx="1"/>
          </p:cNvCxnSpPr>
          <p:nvPr/>
        </p:nvCxnSpPr>
        <p:spPr>
          <a:xfrm flipH="1" flipV="1">
            <a:off x="6466343" y="2822154"/>
            <a:ext cx="246006" cy="21396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3F92089B-21FE-4AE1-8027-5AA2A9DB2EF7}"/>
              </a:ext>
            </a:extLst>
          </p:cNvPr>
          <p:cNvSpPr/>
          <p:nvPr/>
        </p:nvSpPr>
        <p:spPr>
          <a:xfrm>
            <a:off x="7415843" y="2134291"/>
            <a:ext cx="730518" cy="730518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B: 2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F2885ED-6305-4EDF-B5A2-198BC36DB36F}"/>
              </a:ext>
            </a:extLst>
          </p:cNvPr>
          <p:cNvSpPr/>
          <p:nvPr/>
        </p:nvSpPr>
        <p:spPr>
          <a:xfrm>
            <a:off x="8060888" y="2929136"/>
            <a:ext cx="730518" cy="730518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4857295-1FC3-4F7D-BAB9-F31FA7A1682E}"/>
              </a:ext>
            </a:extLst>
          </p:cNvPr>
          <p:cNvCxnSpPr>
            <a:cxnSpLocks/>
          </p:cNvCxnSpPr>
          <p:nvPr/>
        </p:nvCxnSpPr>
        <p:spPr>
          <a:xfrm flipH="1" flipV="1">
            <a:off x="7262751" y="2059463"/>
            <a:ext cx="246006" cy="21396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EDCF639-B655-4DAC-8217-DFCEDB3068A4}"/>
              </a:ext>
            </a:extLst>
          </p:cNvPr>
          <p:cNvCxnSpPr>
            <a:cxnSpLocks/>
          </p:cNvCxnSpPr>
          <p:nvPr/>
        </p:nvCxnSpPr>
        <p:spPr>
          <a:xfrm flipH="1" flipV="1">
            <a:off x="7980777" y="2807806"/>
            <a:ext cx="246006" cy="21396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3CE5C67D-6997-453F-B05D-ECF3DD83FEA6}"/>
              </a:ext>
            </a:extLst>
          </p:cNvPr>
          <p:cNvSpPr/>
          <p:nvPr/>
        </p:nvSpPr>
        <p:spPr>
          <a:xfrm>
            <a:off x="9334602" y="1327729"/>
            <a:ext cx="741647" cy="741647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0BF9AF9-07D5-486F-91E6-09EF01B08D99}"/>
              </a:ext>
            </a:extLst>
          </p:cNvPr>
          <p:cNvSpPr/>
          <p:nvPr/>
        </p:nvSpPr>
        <p:spPr>
          <a:xfrm>
            <a:off x="9334601" y="2352821"/>
            <a:ext cx="741647" cy="741647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ED6F06A-660B-4AF4-BF06-ECE8EFEF4B8B}"/>
              </a:ext>
            </a:extLst>
          </p:cNvPr>
          <p:cNvSpPr/>
          <p:nvPr/>
        </p:nvSpPr>
        <p:spPr>
          <a:xfrm>
            <a:off x="9334600" y="3356879"/>
            <a:ext cx="741647" cy="741647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FBA06C1-A04E-4973-BFBE-30EEEF622CF2}"/>
              </a:ext>
            </a:extLst>
          </p:cNvPr>
          <p:cNvSpPr/>
          <p:nvPr/>
        </p:nvSpPr>
        <p:spPr>
          <a:xfrm>
            <a:off x="9334600" y="4381971"/>
            <a:ext cx="741647" cy="741647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195F3B3-4B5E-449A-ABBE-4BDEF97D7FC2}"/>
              </a:ext>
            </a:extLst>
          </p:cNvPr>
          <p:cNvCxnSpPr>
            <a:cxnSpLocks/>
            <a:stCxn id="20" idx="0"/>
            <a:endCxn id="19" idx="4"/>
          </p:cNvCxnSpPr>
          <p:nvPr/>
        </p:nvCxnSpPr>
        <p:spPr>
          <a:xfrm flipV="1">
            <a:off x="9705425" y="2069376"/>
            <a:ext cx="1" cy="28344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495488D-790C-4CC0-939E-6A96C80A3546}"/>
              </a:ext>
            </a:extLst>
          </p:cNvPr>
          <p:cNvCxnSpPr>
            <a:cxnSpLocks/>
          </p:cNvCxnSpPr>
          <p:nvPr/>
        </p:nvCxnSpPr>
        <p:spPr>
          <a:xfrm flipV="1">
            <a:off x="9705422" y="3091379"/>
            <a:ext cx="1" cy="28344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160C26E-B0BE-48FD-8519-1CC952C85630}"/>
              </a:ext>
            </a:extLst>
          </p:cNvPr>
          <p:cNvCxnSpPr>
            <a:cxnSpLocks/>
          </p:cNvCxnSpPr>
          <p:nvPr/>
        </p:nvCxnSpPr>
        <p:spPr>
          <a:xfrm flipV="1">
            <a:off x="9705421" y="4117989"/>
            <a:ext cx="1" cy="28344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4B3F6CD2-0524-4A2B-AB80-B430D7A13E58}"/>
              </a:ext>
            </a:extLst>
          </p:cNvPr>
          <p:cNvSpPr/>
          <p:nvPr/>
        </p:nvSpPr>
        <p:spPr>
          <a:xfrm>
            <a:off x="4580288" y="4117989"/>
            <a:ext cx="741648" cy="741648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0D5B498-CD32-483A-A775-0CDDB77BA9CA}"/>
              </a:ext>
            </a:extLst>
          </p:cNvPr>
          <p:cNvCxnSpPr>
            <a:cxnSpLocks/>
            <a:endCxn id="9" idx="3"/>
          </p:cNvCxnSpPr>
          <p:nvPr/>
        </p:nvCxnSpPr>
        <p:spPr>
          <a:xfrm flipV="1">
            <a:off x="5206169" y="3835658"/>
            <a:ext cx="127457" cy="37306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0F12370C-0644-48F0-88A1-9660CA72A54A}"/>
              </a:ext>
            </a:extLst>
          </p:cNvPr>
          <p:cNvSpPr/>
          <p:nvPr/>
        </p:nvSpPr>
        <p:spPr>
          <a:xfrm>
            <a:off x="10558899" y="1327729"/>
            <a:ext cx="741647" cy="741647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887ADE5-A595-4E80-8BF5-32FAD5D6D72B}"/>
              </a:ext>
            </a:extLst>
          </p:cNvPr>
          <p:cNvSpPr/>
          <p:nvPr/>
        </p:nvSpPr>
        <p:spPr>
          <a:xfrm>
            <a:off x="10558898" y="2352821"/>
            <a:ext cx="741647" cy="741647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AD67F4B-3053-470D-B77C-3B4CD314FFBD}"/>
              </a:ext>
            </a:extLst>
          </p:cNvPr>
          <p:cNvCxnSpPr>
            <a:cxnSpLocks/>
            <a:stCxn id="29" idx="0"/>
            <a:endCxn id="28" idx="4"/>
          </p:cNvCxnSpPr>
          <p:nvPr/>
        </p:nvCxnSpPr>
        <p:spPr>
          <a:xfrm flipV="1">
            <a:off x="10929722" y="2069376"/>
            <a:ext cx="1" cy="28344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BA8C2E50-F6F3-4CF9-BC34-973C149A167D}"/>
              </a:ext>
            </a:extLst>
          </p:cNvPr>
          <p:cNvSpPr/>
          <p:nvPr/>
        </p:nvSpPr>
        <p:spPr>
          <a:xfrm>
            <a:off x="4984300" y="1639287"/>
            <a:ext cx="741647" cy="741647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A2AF080-D5BA-4126-BBAF-F2C7E08DFFE5}"/>
              </a:ext>
            </a:extLst>
          </p:cNvPr>
          <p:cNvCxnSpPr>
            <a:cxnSpLocks/>
            <a:endCxn id="31" idx="5"/>
          </p:cNvCxnSpPr>
          <p:nvPr/>
        </p:nvCxnSpPr>
        <p:spPr>
          <a:xfrm flipH="1" flipV="1">
            <a:off x="5617335" y="2272322"/>
            <a:ext cx="214319" cy="14116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3B07711B-9BCD-4F7F-A837-25886E8410FC}"/>
              </a:ext>
            </a:extLst>
          </p:cNvPr>
          <p:cNvSpPr/>
          <p:nvPr/>
        </p:nvSpPr>
        <p:spPr>
          <a:xfrm>
            <a:off x="5987568" y="3944652"/>
            <a:ext cx="741648" cy="741648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75A8C3-A5F3-410C-B209-32111E70D37A}"/>
              </a:ext>
            </a:extLst>
          </p:cNvPr>
          <p:cNvCxnSpPr>
            <a:cxnSpLocks/>
          </p:cNvCxnSpPr>
          <p:nvPr/>
        </p:nvCxnSpPr>
        <p:spPr>
          <a:xfrm flipH="1" flipV="1">
            <a:off x="5836504" y="3835658"/>
            <a:ext cx="246006" cy="21396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9EED2BC2-8B92-4E25-89EA-08BAEA2F4316}"/>
              </a:ext>
            </a:extLst>
          </p:cNvPr>
          <p:cNvSpPr/>
          <p:nvPr/>
        </p:nvSpPr>
        <p:spPr>
          <a:xfrm>
            <a:off x="7353095" y="3811918"/>
            <a:ext cx="730518" cy="730518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422FF44-6622-4D8B-80E0-2465CDA7C27B}"/>
              </a:ext>
            </a:extLst>
          </p:cNvPr>
          <p:cNvSpPr/>
          <p:nvPr/>
        </p:nvSpPr>
        <p:spPr>
          <a:xfrm>
            <a:off x="7331412" y="4780935"/>
            <a:ext cx="730518" cy="730518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118F9D5-80A7-49F1-BE9A-3C6BF1A354E7}"/>
              </a:ext>
            </a:extLst>
          </p:cNvPr>
          <p:cNvCxnSpPr>
            <a:cxnSpLocks/>
            <a:stCxn id="13" idx="4"/>
            <a:endCxn id="35" idx="0"/>
          </p:cNvCxnSpPr>
          <p:nvPr/>
        </p:nvCxnSpPr>
        <p:spPr>
          <a:xfrm flipH="1">
            <a:off x="7718354" y="2864809"/>
            <a:ext cx="62748" cy="94710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002DDDA-E39F-4045-BF4F-FE3AE5BF4068}"/>
              </a:ext>
            </a:extLst>
          </p:cNvPr>
          <p:cNvCxnSpPr>
            <a:cxnSpLocks/>
            <a:stCxn id="35" idx="4"/>
            <a:endCxn id="36" idx="0"/>
          </p:cNvCxnSpPr>
          <p:nvPr/>
        </p:nvCxnSpPr>
        <p:spPr>
          <a:xfrm flipH="1">
            <a:off x="7696671" y="4542436"/>
            <a:ext cx="21683" cy="23849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B098609-7C77-47AF-939E-EC9134BB5679}"/>
              </a:ext>
            </a:extLst>
          </p:cNvPr>
          <p:cNvCxnSpPr>
            <a:cxnSpLocks/>
            <a:stCxn id="14" idx="4"/>
          </p:cNvCxnSpPr>
          <p:nvPr/>
        </p:nvCxnSpPr>
        <p:spPr>
          <a:xfrm flipH="1">
            <a:off x="6719092" y="3659654"/>
            <a:ext cx="251534" cy="129334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257CAD80-78A3-415C-87D7-FE0B45208E36}"/>
              </a:ext>
            </a:extLst>
          </p:cNvPr>
          <p:cNvSpPr/>
          <p:nvPr/>
        </p:nvSpPr>
        <p:spPr>
          <a:xfrm>
            <a:off x="6363957" y="4953000"/>
            <a:ext cx="730518" cy="730518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E: 1</a:t>
            </a:r>
            <a:endParaRPr lang="en-PH" sz="1600" dirty="0">
              <a:solidFill>
                <a:schemeClr val="tx1"/>
              </a:solidFill>
            </a:endParaRPr>
          </a:p>
        </p:txBody>
      </p:sp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11B4E10B-1D13-4BED-A9A9-CC9C5FDB13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078342"/>
              </p:ext>
            </p:extLst>
          </p:nvPr>
        </p:nvGraphicFramePr>
        <p:xfrm>
          <a:off x="622950" y="1333279"/>
          <a:ext cx="3633353" cy="42976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29650">
                  <a:extLst>
                    <a:ext uri="{9D8B030D-6E8A-4147-A177-3AD203B41FA5}">
                      <a16:colId xmlns:a16="http://schemas.microsoft.com/office/drawing/2014/main" val="176537152"/>
                    </a:ext>
                  </a:extLst>
                </a:gridCol>
                <a:gridCol w="2503703">
                  <a:extLst>
                    <a:ext uri="{9D8B030D-6E8A-4147-A177-3AD203B41FA5}">
                      <a16:colId xmlns:a16="http://schemas.microsoft.com/office/drawing/2014/main" val="468214683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With min support count = 4, identify the frequent pairings?</a:t>
                      </a:r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PH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355049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PH" b="1" dirty="0">
                          <a:solidFill>
                            <a:srgbClr val="FF0000"/>
                          </a:solidFill>
                        </a:rPr>
                        <a:t>{A, C}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en-PH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181471"/>
                  </a:ext>
                </a:extLst>
              </a:tr>
              <a:tr h="147178">
                <a:tc>
                  <a:txBody>
                    <a:bodyPr/>
                    <a:lstStyle/>
                    <a:p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{B, C}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422231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{E, C}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833757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{A, B}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084978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{</a:t>
                      </a:r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A, D}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32842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{C, D}</a:t>
                      </a:r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67311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{B, E}</a:t>
                      </a:r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809377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{A, E}</a:t>
                      </a:r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68037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{B, D}</a:t>
                      </a:r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539214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PH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22711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674629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F6D1E049-5B7B-467C-8572-F92B7168DBAC}"/>
              </a:ext>
            </a:extLst>
          </p:cNvPr>
          <p:cNvSpPr/>
          <p:nvPr/>
        </p:nvSpPr>
        <p:spPr>
          <a:xfrm>
            <a:off x="6653606" y="1420693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C: 8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F2CA26E-C4F6-49E3-BC31-FABDF02AEC53}"/>
              </a:ext>
            </a:extLst>
          </p:cNvPr>
          <p:cNvSpPr/>
          <p:nvPr/>
        </p:nvSpPr>
        <p:spPr>
          <a:xfrm>
            <a:off x="5824981" y="2198618"/>
            <a:ext cx="730518" cy="730518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A: 6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D364F05-BFA5-4B30-AB5F-9CB39B932497}"/>
              </a:ext>
            </a:extLst>
          </p:cNvPr>
          <p:cNvSpPr/>
          <p:nvPr/>
        </p:nvSpPr>
        <p:spPr>
          <a:xfrm>
            <a:off x="5225014" y="3202622"/>
            <a:ext cx="741648" cy="7416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B: 3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355CB37-B064-4076-9808-4B41782ECBAB}"/>
              </a:ext>
            </a:extLst>
          </p:cNvPr>
          <p:cNvCxnSpPr>
            <a:stCxn id="6" idx="3"/>
            <a:endCxn id="8" idx="7"/>
          </p:cNvCxnSpPr>
          <p:nvPr/>
        </p:nvCxnSpPr>
        <p:spPr>
          <a:xfrm flipH="1">
            <a:off x="6448517" y="2053728"/>
            <a:ext cx="313701" cy="2518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24917D6-B374-4D5C-96E0-6EB6E486384A}"/>
              </a:ext>
            </a:extLst>
          </p:cNvPr>
          <p:cNvCxnSpPr>
            <a:cxnSpLocks/>
            <a:endCxn id="8" idx="3"/>
          </p:cNvCxnSpPr>
          <p:nvPr/>
        </p:nvCxnSpPr>
        <p:spPr>
          <a:xfrm flipV="1">
            <a:off x="5719274" y="2822154"/>
            <a:ext cx="212689" cy="38046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7AFC48AB-FC0F-4B55-B3CA-B632BD8A8BB6}"/>
              </a:ext>
            </a:extLst>
          </p:cNvPr>
          <p:cNvSpPr/>
          <p:nvPr/>
        </p:nvSpPr>
        <p:spPr>
          <a:xfrm>
            <a:off x="6605367" y="2929136"/>
            <a:ext cx="730518" cy="730518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D: 2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650EECD-C935-4D88-83F5-33CD1CD5BDA8}"/>
              </a:ext>
            </a:extLst>
          </p:cNvPr>
          <p:cNvCxnSpPr>
            <a:cxnSpLocks/>
            <a:stCxn id="14" idx="1"/>
          </p:cNvCxnSpPr>
          <p:nvPr/>
        </p:nvCxnSpPr>
        <p:spPr>
          <a:xfrm flipH="1" flipV="1">
            <a:off x="6466343" y="2822154"/>
            <a:ext cx="246006" cy="21396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3F92089B-21FE-4AE1-8027-5AA2A9DB2EF7}"/>
              </a:ext>
            </a:extLst>
          </p:cNvPr>
          <p:cNvSpPr/>
          <p:nvPr/>
        </p:nvSpPr>
        <p:spPr>
          <a:xfrm>
            <a:off x="7415843" y="2134291"/>
            <a:ext cx="730518" cy="7305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B: 2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F2885ED-6305-4EDF-B5A2-198BC36DB36F}"/>
              </a:ext>
            </a:extLst>
          </p:cNvPr>
          <p:cNvSpPr/>
          <p:nvPr/>
        </p:nvSpPr>
        <p:spPr>
          <a:xfrm>
            <a:off x="8060888" y="2929136"/>
            <a:ext cx="730518" cy="730518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4857295-1FC3-4F7D-BAB9-F31FA7A1682E}"/>
              </a:ext>
            </a:extLst>
          </p:cNvPr>
          <p:cNvCxnSpPr>
            <a:cxnSpLocks/>
          </p:cNvCxnSpPr>
          <p:nvPr/>
        </p:nvCxnSpPr>
        <p:spPr>
          <a:xfrm flipH="1" flipV="1">
            <a:off x="7262751" y="2059463"/>
            <a:ext cx="246006" cy="21396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EDCF639-B655-4DAC-8217-DFCEDB3068A4}"/>
              </a:ext>
            </a:extLst>
          </p:cNvPr>
          <p:cNvCxnSpPr>
            <a:cxnSpLocks/>
          </p:cNvCxnSpPr>
          <p:nvPr/>
        </p:nvCxnSpPr>
        <p:spPr>
          <a:xfrm flipH="1" flipV="1">
            <a:off x="7980777" y="2807806"/>
            <a:ext cx="246006" cy="21396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3CE5C67D-6997-453F-B05D-ECF3DD83FEA6}"/>
              </a:ext>
            </a:extLst>
          </p:cNvPr>
          <p:cNvSpPr/>
          <p:nvPr/>
        </p:nvSpPr>
        <p:spPr>
          <a:xfrm>
            <a:off x="9334602" y="1327729"/>
            <a:ext cx="741647" cy="741647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0BF9AF9-07D5-486F-91E6-09EF01B08D99}"/>
              </a:ext>
            </a:extLst>
          </p:cNvPr>
          <p:cNvSpPr/>
          <p:nvPr/>
        </p:nvSpPr>
        <p:spPr>
          <a:xfrm>
            <a:off x="9334601" y="2352821"/>
            <a:ext cx="741647" cy="741647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ED6F06A-660B-4AF4-BF06-ECE8EFEF4B8B}"/>
              </a:ext>
            </a:extLst>
          </p:cNvPr>
          <p:cNvSpPr/>
          <p:nvPr/>
        </p:nvSpPr>
        <p:spPr>
          <a:xfrm>
            <a:off x="9334600" y="3356879"/>
            <a:ext cx="741647" cy="741647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FBA06C1-A04E-4973-BFBE-30EEEF622CF2}"/>
              </a:ext>
            </a:extLst>
          </p:cNvPr>
          <p:cNvSpPr/>
          <p:nvPr/>
        </p:nvSpPr>
        <p:spPr>
          <a:xfrm>
            <a:off x="9334600" y="4381971"/>
            <a:ext cx="741647" cy="741647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195F3B3-4B5E-449A-ABBE-4BDEF97D7FC2}"/>
              </a:ext>
            </a:extLst>
          </p:cNvPr>
          <p:cNvCxnSpPr>
            <a:cxnSpLocks/>
            <a:stCxn id="20" idx="0"/>
            <a:endCxn id="19" idx="4"/>
          </p:cNvCxnSpPr>
          <p:nvPr/>
        </p:nvCxnSpPr>
        <p:spPr>
          <a:xfrm flipV="1">
            <a:off x="9705425" y="2069376"/>
            <a:ext cx="1" cy="28344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495488D-790C-4CC0-939E-6A96C80A3546}"/>
              </a:ext>
            </a:extLst>
          </p:cNvPr>
          <p:cNvCxnSpPr>
            <a:cxnSpLocks/>
          </p:cNvCxnSpPr>
          <p:nvPr/>
        </p:nvCxnSpPr>
        <p:spPr>
          <a:xfrm flipV="1">
            <a:off x="9705422" y="3091379"/>
            <a:ext cx="1" cy="28344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160C26E-B0BE-48FD-8519-1CC952C85630}"/>
              </a:ext>
            </a:extLst>
          </p:cNvPr>
          <p:cNvCxnSpPr>
            <a:cxnSpLocks/>
          </p:cNvCxnSpPr>
          <p:nvPr/>
        </p:nvCxnSpPr>
        <p:spPr>
          <a:xfrm flipV="1">
            <a:off x="9705421" y="4117989"/>
            <a:ext cx="1" cy="28344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4B3F6CD2-0524-4A2B-AB80-B430D7A13E58}"/>
              </a:ext>
            </a:extLst>
          </p:cNvPr>
          <p:cNvSpPr/>
          <p:nvPr/>
        </p:nvSpPr>
        <p:spPr>
          <a:xfrm>
            <a:off x="4580288" y="4117989"/>
            <a:ext cx="741648" cy="741648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0D5B498-CD32-483A-A775-0CDDB77BA9CA}"/>
              </a:ext>
            </a:extLst>
          </p:cNvPr>
          <p:cNvCxnSpPr>
            <a:cxnSpLocks/>
            <a:endCxn id="9" idx="3"/>
          </p:cNvCxnSpPr>
          <p:nvPr/>
        </p:nvCxnSpPr>
        <p:spPr>
          <a:xfrm flipV="1">
            <a:off x="5206169" y="3835658"/>
            <a:ext cx="127457" cy="37306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0F12370C-0644-48F0-88A1-9660CA72A54A}"/>
              </a:ext>
            </a:extLst>
          </p:cNvPr>
          <p:cNvSpPr/>
          <p:nvPr/>
        </p:nvSpPr>
        <p:spPr>
          <a:xfrm>
            <a:off x="10558899" y="1327729"/>
            <a:ext cx="741647" cy="741647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887ADE5-A595-4E80-8BF5-32FAD5D6D72B}"/>
              </a:ext>
            </a:extLst>
          </p:cNvPr>
          <p:cNvSpPr/>
          <p:nvPr/>
        </p:nvSpPr>
        <p:spPr>
          <a:xfrm>
            <a:off x="10558898" y="2352821"/>
            <a:ext cx="741647" cy="741647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AD67F4B-3053-470D-B77C-3B4CD314FFBD}"/>
              </a:ext>
            </a:extLst>
          </p:cNvPr>
          <p:cNvCxnSpPr>
            <a:cxnSpLocks/>
            <a:stCxn id="29" idx="0"/>
            <a:endCxn id="28" idx="4"/>
          </p:cNvCxnSpPr>
          <p:nvPr/>
        </p:nvCxnSpPr>
        <p:spPr>
          <a:xfrm flipV="1">
            <a:off x="10929722" y="2069376"/>
            <a:ext cx="1" cy="28344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BA8C2E50-F6F3-4CF9-BC34-973C149A167D}"/>
              </a:ext>
            </a:extLst>
          </p:cNvPr>
          <p:cNvSpPr/>
          <p:nvPr/>
        </p:nvSpPr>
        <p:spPr>
          <a:xfrm>
            <a:off x="4984300" y="1639287"/>
            <a:ext cx="741647" cy="741647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A2AF080-D5BA-4126-BBAF-F2C7E08DFFE5}"/>
              </a:ext>
            </a:extLst>
          </p:cNvPr>
          <p:cNvCxnSpPr>
            <a:cxnSpLocks/>
            <a:endCxn id="31" idx="5"/>
          </p:cNvCxnSpPr>
          <p:nvPr/>
        </p:nvCxnSpPr>
        <p:spPr>
          <a:xfrm flipH="1" flipV="1">
            <a:off x="5617335" y="2272322"/>
            <a:ext cx="214319" cy="14116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3B07711B-9BCD-4F7F-A837-25886E8410FC}"/>
              </a:ext>
            </a:extLst>
          </p:cNvPr>
          <p:cNvSpPr/>
          <p:nvPr/>
        </p:nvSpPr>
        <p:spPr>
          <a:xfrm>
            <a:off x="5987568" y="3944652"/>
            <a:ext cx="741648" cy="741648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75A8C3-A5F3-410C-B209-32111E70D37A}"/>
              </a:ext>
            </a:extLst>
          </p:cNvPr>
          <p:cNvCxnSpPr>
            <a:cxnSpLocks/>
          </p:cNvCxnSpPr>
          <p:nvPr/>
        </p:nvCxnSpPr>
        <p:spPr>
          <a:xfrm flipH="1" flipV="1">
            <a:off x="5836504" y="3835658"/>
            <a:ext cx="246006" cy="21396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9EED2BC2-8B92-4E25-89EA-08BAEA2F4316}"/>
              </a:ext>
            </a:extLst>
          </p:cNvPr>
          <p:cNvSpPr/>
          <p:nvPr/>
        </p:nvSpPr>
        <p:spPr>
          <a:xfrm>
            <a:off x="7353095" y="3811918"/>
            <a:ext cx="730518" cy="730518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422FF44-6622-4D8B-80E0-2465CDA7C27B}"/>
              </a:ext>
            </a:extLst>
          </p:cNvPr>
          <p:cNvSpPr/>
          <p:nvPr/>
        </p:nvSpPr>
        <p:spPr>
          <a:xfrm>
            <a:off x="7331412" y="4780935"/>
            <a:ext cx="730518" cy="730518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118F9D5-80A7-49F1-BE9A-3C6BF1A354E7}"/>
              </a:ext>
            </a:extLst>
          </p:cNvPr>
          <p:cNvCxnSpPr>
            <a:cxnSpLocks/>
            <a:stCxn id="13" idx="4"/>
            <a:endCxn id="35" idx="0"/>
          </p:cNvCxnSpPr>
          <p:nvPr/>
        </p:nvCxnSpPr>
        <p:spPr>
          <a:xfrm flipH="1">
            <a:off x="7718354" y="2864809"/>
            <a:ext cx="62748" cy="94710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002DDDA-E39F-4045-BF4F-FE3AE5BF4068}"/>
              </a:ext>
            </a:extLst>
          </p:cNvPr>
          <p:cNvCxnSpPr>
            <a:cxnSpLocks/>
            <a:stCxn id="35" idx="4"/>
            <a:endCxn id="36" idx="0"/>
          </p:cNvCxnSpPr>
          <p:nvPr/>
        </p:nvCxnSpPr>
        <p:spPr>
          <a:xfrm flipH="1">
            <a:off x="7696671" y="4542436"/>
            <a:ext cx="21683" cy="23849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B098609-7C77-47AF-939E-EC9134BB5679}"/>
              </a:ext>
            </a:extLst>
          </p:cNvPr>
          <p:cNvCxnSpPr>
            <a:cxnSpLocks/>
            <a:stCxn id="14" idx="4"/>
          </p:cNvCxnSpPr>
          <p:nvPr/>
        </p:nvCxnSpPr>
        <p:spPr>
          <a:xfrm flipH="1">
            <a:off x="6719092" y="3659654"/>
            <a:ext cx="251534" cy="129334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257CAD80-78A3-415C-87D7-FE0B45208E36}"/>
              </a:ext>
            </a:extLst>
          </p:cNvPr>
          <p:cNvSpPr/>
          <p:nvPr/>
        </p:nvSpPr>
        <p:spPr>
          <a:xfrm>
            <a:off x="6363957" y="4953000"/>
            <a:ext cx="730518" cy="730518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E: 1</a:t>
            </a:r>
            <a:endParaRPr lang="en-PH" sz="1600" dirty="0">
              <a:solidFill>
                <a:schemeClr val="tx1"/>
              </a:solidFill>
            </a:endParaRPr>
          </a:p>
        </p:txBody>
      </p:sp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11B4E10B-1D13-4BED-A9A9-CC9C5FDB13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6114732"/>
              </p:ext>
            </p:extLst>
          </p:nvPr>
        </p:nvGraphicFramePr>
        <p:xfrm>
          <a:off x="622950" y="1333279"/>
          <a:ext cx="3633353" cy="42976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29650">
                  <a:extLst>
                    <a:ext uri="{9D8B030D-6E8A-4147-A177-3AD203B41FA5}">
                      <a16:colId xmlns:a16="http://schemas.microsoft.com/office/drawing/2014/main" val="176537152"/>
                    </a:ext>
                  </a:extLst>
                </a:gridCol>
                <a:gridCol w="2503703">
                  <a:extLst>
                    <a:ext uri="{9D8B030D-6E8A-4147-A177-3AD203B41FA5}">
                      <a16:colId xmlns:a16="http://schemas.microsoft.com/office/drawing/2014/main" val="468214683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With min support count = 4, identify the frequent pairings?</a:t>
                      </a:r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PH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355049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{A, C}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181471"/>
                  </a:ext>
                </a:extLst>
              </a:tr>
              <a:tr h="147178">
                <a:tc>
                  <a:txBody>
                    <a:bodyPr/>
                    <a:lstStyle/>
                    <a:p>
                      <a:r>
                        <a:rPr lang="en-PH" b="1" dirty="0">
                          <a:solidFill>
                            <a:srgbClr val="FF0000"/>
                          </a:solidFill>
                        </a:rPr>
                        <a:t>{B, C}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en-PH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422231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{E, C}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833757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{A, B}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084978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{</a:t>
                      </a:r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A, D}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32842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{C, D}</a:t>
                      </a:r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67311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{B, E}</a:t>
                      </a:r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809377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{A, E}</a:t>
                      </a:r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68037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{B, D}</a:t>
                      </a:r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539214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PH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22711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724202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F6D1E049-5B7B-467C-8572-F92B7168DBAC}"/>
              </a:ext>
            </a:extLst>
          </p:cNvPr>
          <p:cNvSpPr/>
          <p:nvPr/>
        </p:nvSpPr>
        <p:spPr>
          <a:xfrm>
            <a:off x="6653606" y="1420693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C: 8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F2CA26E-C4F6-49E3-BC31-FABDF02AEC53}"/>
              </a:ext>
            </a:extLst>
          </p:cNvPr>
          <p:cNvSpPr/>
          <p:nvPr/>
        </p:nvSpPr>
        <p:spPr>
          <a:xfrm>
            <a:off x="5824981" y="2198618"/>
            <a:ext cx="730518" cy="730518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A: 6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D364F05-BFA5-4B30-AB5F-9CB39B932497}"/>
              </a:ext>
            </a:extLst>
          </p:cNvPr>
          <p:cNvSpPr/>
          <p:nvPr/>
        </p:nvSpPr>
        <p:spPr>
          <a:xfrm>
            <a:off x="5225014" y="3202622"/>
            <a:ext cx="741648" cy="741648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B: 3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355CB37-B064-4076-9808-4B41782ECBAB}"/>
              </a:ext>
            </a:extLst>
          </p:cNvPr>
          <p:cNvCxnSpPr>
            <a:stCxn id="6" idx="3"/>
            <a:endCxn id="8" idx="7"/>
          </p:cNvCxnSpPr>
          <p:nvPr/>
        </p:nvCxnSpPr>
        <p:spPr>
          <a:xfrm flipH="1">
            <a:off x="6448517" y="2053728"/>
            <a:ext cx="313701" cy="2518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24917D6-B374-4D5C-96E0-6EB6E486384A}"/>
              </a:ext>
            </a:extLst>
          </p:cNvPr>
          <p:cNvCxnSpPr>
            <a:cxnSpLocks/>
            <a:endCxn id="8" idx="3"/>
          </p:cNvCxnSpPr>
          <p:nvPr/>
        </p:nvCxnSpPr>
        <p:spPr>
          <a:xfrm flipV="1">
            <a:off x="5719274" y="2822154"/>
            <a:ext cx="212689" cy="38046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7AFC48AB-FC0F-4B55-B3CA-B632BD8A8BB6}"/>
              </a:ext>
            </a:extLst>
          </p:cNvPr>
          <p:cNvSpPr/>
          <p:nvPr/>
        </p:nvSpPr>
        <p:spPr>
          <a:xfrm>
            <a:off x="6605367" y="2929136"/>
            <a:ext cx="730518" cy="730518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D: 2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650EECD-C935-4D88-83F5-33CD1CD5BDA8}"/>
              </a:ext>
            </a:extLst>
          </p:cNvPr>
          <p:cNvCxnSpPr>
            <a:cxnSpLocks/>
            <a:stCxn id="14" idx="1"/>
          </p:cNvCxnSpPr>
          <p:nvPr/>
        </p:nvCxnSpPr>
        <p:spPr>
          <a:xfrm flipH="1" flipV="1">
            <a:off x="6466343" y="2822154"/>
            <a:ext cx="246006" cy="21396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3F92089B-21FE-4AE1-8027-5AA2A9DB2EF7}"/>
              </a:ext>
            </a:extLst>
          </p:cNvPr>
          <p:cNvSpPr/>
          <p:nvPr/>
        </p:nvSpPr>
        <p:spPr>
          <a:xfrm>
            <a:off x="7415843" y="2134291"/>
            <a:ext cx="730518" cy="730518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B: 2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F2885ED-6305-4EDF-B5A2-198BC36DB36F}"/>
              </a:ext>
            </a:extLst>
          </p:cNvPr>
          <p:cNvSpPr/>
          <p:nvPr/>
        </p:nvSpPr>
        <p:spPr>
          <a:xfrm>
            <a:off x="8060888" y="2929136"/>
            <a:ext cx="730518" cy="7305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4857295-1FC3-4F7D-BAB9-F31FA7A1682E}"/>
              </a:ext>
            </a:extLst>
          </p:cNvPr>
          <p:cNvCxnSpPr>
            <a:cxnSpLocks/>
          </p:cNvCxnSpPr>
          <p:nvPr/>
        </p:nvCxnSpPr>
        <p:spPr>
          <a:xfrm flipH="1" flipV="1">
            <a:off x="7262751" y="2059463"/>
            <a:ext cx="246006" cy="21396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EDCF639-B655-4DAC-8217-DFCEDB3068A4}"/>
              </a:ext>
            </a:extLst>
          </p:cNvPr>
          <p:cNvCxnSpPr>
            <a:cxnSpLocks/>
          </p:cNvCxnSpPr>
          <p:nvPr/>
        </p:nvCxnSpPr>
        <p:spPr>
          <a:xfrm flipH="1" flipV="1">
            <a:off x="7980777" y="2807806"/>
            <a:ext cx="246006" cy="21396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3CE5C67D-6997-453F-B05D-ECF3DD83FEA6}"/>
              </a:ext>
            </a:extLst>
          </p:cNvPr>
          <p:cNvSpPr/>
          <p:nvPr/>
        </p:nvSpPr>
        <p:spPr>
          <a:xfrm>
            <a:off x="9334602" y="1327729"/>
            <a:ext cx="741647" cy="741647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0BF9AF9-07D5-486F-91E6-09EF01B08D99}"/>
              </a:ext>
            </a:extLst>
          </p:cNvPr>
          <p:cNvSpPr/>
          <p:nvPr/>
        </p:nvSpPr>
        <p:spPr>
          <a:xfrm>
            <a:off x="9334601" y="2352821"/>
            <a:ext cx="741647" cy="741647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ED6F06A-660B-4AF4-BF06-ECE8EFEF4B8B}"/>
              </a:ext>
            </a:extLst>
          </p:cNvPr>
          <p:cNvSpPr/>
          <p:nvPr/>
        </p:nvSpPr>
        <p:spPr>
          <a:xfrm>
            <a:off x="9334600" y="3356879"/>
            <a:ext cx="741647" cy="741647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FBA06C1-A04E-4973-BFBE-30EEEF622CF2}"/>
              </a:ext>
            </a:extLst>
          </p:cNvPr>
          <p:cNvSpPr/>
          <p:nvPr/>
        </p:nvSpPr>
        <p:spPr>
          <a:xfrm>
            <a:off x="9334600" y="4381971"/>
            <a:ext cx="741647" cy="741647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195F3B3-4B5E-449A-ABBE-4BDEF97D7FC2}"/>
              </a:ext>
            </a:extLst>
          </p:cNvPr>
          <p:cNvCxnSpPr>
            <a:cxnSpLocks/>
            <a:stCxn id="20" idx="0"/>
            <a:endCxn id="19" idx="4"/>
          </p:cNvCxnSpPr>
          <p:nvPr/>
        </p:nvCxnSpPr>
        <p:spPr>
          <a:xfrm flipV="1">
            <a:off x="9705425" y="2069376"/>
            <a:ext cx="1" cy="28344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495488D-790C-4CC0-939E-6A96C80A3546}"/>
              </a:ext>
            </a:extLst>
          </p:cNvPr>
          <p:cNvCxnSpPr>
            <a:cxnSpLocks/>
          </p:cNvCxnSpPr>
          <p:nvPr/>
        </p:nvCxnSpPr>
        <p:spPr>
          <a:xfrm flipV="1">
            <a:off x="9705422" y="3091379"/>
            <a:ext cx="1" cy="28344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160C26E-B0BE-48FD-8519-1CC952C85630}"/>
              </a:ext>
            </a:extLst>
          </p:cNvPr>
          <p:cNvCxnSpPr>
            <a:cxnSpLocks/>
          </p:cNvCxnSpPr>
          <p:nvPr/>
        </p:nvCxnSpPr>
        <p:spPr>
          <a:xfrm flipV="1">
            <a:off x="9705421" y="4117989"/>
            <a:ext cx="1" cy="28344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4B3F6CD2-0524-4A2B-AB80-B430D7A13E58}"/>
              </a:ext>
            </a:extLst>
          </p:cNvPr>
          <p:cNvSpPr/>
          <p:nvPr/>
        </p:nvSpPr>
        <p:spPr>
          <a:xfrm>
            <a:off x="4580288" y="4117989"/>
            <a:ext cx="741648" cy="7416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0D5B498-CD32-483A-A775-0CDDB77BA9CA}"/>
              </a:ext>
            </a:extLst>
          </p:cNvPr>
          <p:cNvCxnSpPr>
            <a:cxnSpLocks/>
            <a:endCxn id="9" idx="3"/>
          </p:cNvCxnSpPr>
          <p:nvPr/>
        </p:nvCxnSpPr>
        <p:spPr>
          <a:xfrm flipV="1">
            <a:off x="5206169" y="3835658"/>
            <a:ext cx="127457" cy="37306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0F12370C-0644-48F0-88A1-9660CA72A54A}"/>
              </a:ext>
            </a:extLst>
          </p:cNvPr>
          <p:cNvSpPr/>
          <p:nvPr/>
        </p:nvSpPr>
        <p:spPr>
          <a:xfrm>
            <a:off x="10558899" y="1327729"/>
            <a:ext cx="741647" cy="741647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887ADE5-A595-4E80-8BF5-32FAD5D6D72B}"/>
              </a:ext>
            </a:extLst>
          </p:cNvPr>
          <p:cNvSpPr/>
          <p:nvPr/>
        </p:nvSpPr>
        <p:spPr>
          <a:xfrm>
            <a:off x="10558898" y="2352821"/>
            <a:ext cx="741647" cy="741647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AD67F4B-3053-470D-B77C-3B4CD314FFBD}"/>
              </a:ext>
            </a:extLst>
          </p:cNvPr>
          <p:cNvCxnSpPr>
            <a:cxnSpLocks/>
            <a:stCxn id="29" idx="0"/>
            <a:endCxn id="28" idx="4"/>
          </p:cNvCxnSpPr>
          <p:nvPr/>
        </p:nvCxnSpPr>
        <p:spPr>
          <a:xfrm flipV="1">
            <a:off x="10929722" y="2069376"/>
            <a:ext cx="1" cy="28344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BA8C2E50-F6F3-4CF9-BC34-973C149A167D}"/>
              </a:ext>
            </a:extLst>
          </p:cNvPr>
          <p:cNvSpPr/>
          <p:nvPr/>
        </p:nvSpPr>
        <p:spPr>
          <a:xfrm>
            <a:off x="4984300" y="1639287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A2AF080-D5BA-4126-BBAF-F2C7E08DFFE5}"/>
              </a:ext>
            </a:extLst>
          </p:cNvPr>
          <p:cNvCxnSpPr>
            <a:cxnSpLocks/>
            <a:endCxn id="31" idx="5"/>
          </p:cNvCxnSpPr>
          <p:nvPr/>
        </p:nvCxnSpPr>
        <p:spPr>
          <a:xfrm flipH="1" flipV="1">
            <a:off x="5617335" y="2272322"/>
            <a:ext cx="214319" cy="14116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3B07711B-9BCD-4F7F-A837-25886E8410FC}"/>
              </a:ext>
            </a:extLst>
          </p:cNvPr>
          <p:cNvSpPr/>
          <p:nvPr/>
        </p:nvSpPr>
        <p:spPr>
          <a:xfrm>
            <a:off x="5987568" y="3944652"/>
            <a:ext cx="741648" cy="741648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75A8C3-A5F3-410C-B209-32111E70D37A}"/>
              </a:ext>
            </a:extLst>
          </p:cNvPr>
          <p:cNvCxnSpPr>
            <a:cxnSpLocks/>
          </p:cNvCxnSpPr>
          <p:nvPr/>
        </p:nvCxnSpPr>
        <p:spPr>
          <a:xfrm flipH="1" flipV="1">
            <a:off x="5836504" y="3835658"/>
            <a:ext cx="246006" cy="21396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9EED2BC2-8B92-4E25-89EA-08BAEA2F4316}"/>
              </a:ext>
            </a:extLst>
          </p:cNvPr>
          <p:cNvSpPr/>
          <p:nvPr/>
        </p:nvSpPr>
        <p:spPr>
          <a:xfrm>
            <a:off x="7353095" y="3811918"/>
            <a:ext cx="730518" cy="730518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422FF44-6622-4D8B-80E0-2465CDA7C27B}"/>
              </a:ext>
            </a:extLst>
          </p:cNvPr>
          <p:cNvSpPr/>
          <p:nvPr/>
        </p:nvSpPr>
        <p:spPr>
          <a:xfrm>
            <a:off x="7331412" y="4780935"/>
            <a:ext cx="730518" cy="7305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118F9D5-80A7-49F1-BE9A-3C6BF1A354E7}"/>
              </a:ext>
            </a:extLst>
          </p:cNvPr>
          <p:cNvCxnSpPr>
            <a:cxnSpLocks/>
            <a:stCxn id="13" idx="4"/>
            <a:endCxn id="35" idx="0"/>
          </p:cNvCxnSpPr>
          <p:nvPr/>
        </p:nvCxnSpPr>
        <p:spPr>
          <a:xfrm flipH="1">
            <a:off x="7718354" y="2864809"/>
            <a:ext cx="62748" cy="94710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002DDDA-E39F-4045-BF4F-FE3AE5BF4068}"/>
              </a:ext>
            </a:extLst>
          </p:cNvPr>
          <p:cNvCxnSpPr>
            <a:cxnSpLocks/>
            <a:stCxn id="35" idx="4"/>
            <a:endCxn id="36" idx="0"/>
          </p:cNvCxnSpPr>
          <p:nvPr/>
        </p:nvCxnSpPr>
        <p:spPr>
          <a:xfrm flipH="1">
            <a:off x="7696671" y="4542436"/>
            <a:ext cx="21683" cy="23849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B098609-7C77-47AF-939E-EC9134BB5679}"/>
              </a:ext>
            </a:extLst>
          </p:cNvPr>
          <p:cNvCxnSpPr>
            <a:cxnSpLocks/>
            <a:stCxn id="14" idx="4"/>
          </p:cNvCxnSpPr>
          <p:nvPr/>
        </p:nvCxnSpPr>
        <p:spPr>
          <a:xfrm flipH="1">
            <a:off x="6719092" y="3659654"/>
            <a:ext cx="251534" cy="129334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257CAD80-78A3-415C-87D7-FE0B45208E36}"/>
              </a:ext>
            </a:extLst>
          </p:cNvPr>
          <p:cNvSpPr/>
          <p:nvPr/>
        </p:nvSpPr>
        <p:spPr>
          <a:xfrm>
            <a:off x="6363957" y="4953000"/>
            <a:ext cx="730518" cy="7305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E: 1</a:t>
            </a:r>
            <a:endParaRPr lang="en-PH" sz="1600" dirty="0">
              <a:solidFill>
                <a:schemeClr val="tx1"/>
              </a:solidFill>
            </a:endParaRPr>
          </a:p>
        </p:txBody>
      </p:sp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11B4E10B-1D13-4BED-A9A9-CC9C5FDB13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2400896"/>
              </p:ext>
            </p:extLst>
          </p:nvPr>
        </p:nvGraphicFramePr>
        <p:xfrm>
          <a:off x="622950" y="1333279"/>
          <a:ext cx="3633353" cy="42976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29650">
                  <a:extLst>
                    <a:ext uri="{9D8B030D-6E8A-4147-A177-3AD203B41FA5}">
                      <a16:colId xmlns:a16="http://schemas.microsoft.com/office/drawing/2014/main" val="176537152"/>
                    </a:ext>
                  </a:extLst>
                </a:gridCol>
                <a:gridCol w="2503703">
                  <a:extLst>
                    <a:ext uri="{9D8B030D-6E8A-4147-A177-3AD203B41FA5}">
                      <a16:colId xmlns:a16="http://schemas.microsoft.com/office/drawing/2014/main" val="468214683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With min support count = 4, identify the frequent pairings?</a:t>
                      </a:r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PH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355049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{A, C}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181471"/>
                  </a:ext>
                </a:extLst>
              </a:tr>
              <a:tr h="147178">
                <a:tc>
                  <a:txBody>
                    <a:bodyPr/>
                    <a:lstStyle/>
                    <a:p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{B, C}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422231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PH" b="1" dirty="0">
                          <a:solidFill>
                            <a:srgbClr val="FF0000"/>
                          </a:solidFill>
                        </a:rPr>
                        <a:t>{E, C}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b="1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833757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{A, B}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084978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{</a:t>
                      </a:r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A, D}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32842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{C, D}</a:t>
                      </a:r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67311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{B, E}</a:t>
                      </a:r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809377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{A, E}</a:t>
                      </a:r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68037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{B, D}</a:t>
                      </a:r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539214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PH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22711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508619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F6D1E049-5B7B-467C-8572-F92B7168DBAC}"/>
              </a:ext>
            </a:extLst>
          </p:cNvPr>
          <p:cNvSpPr/>
          <p:nvPr/>
        </p:nvSpPr>
        <p:spPr>
          <a:xfrm>
            <a:off x="6653606" y="1420693"/>
            <a:ext cx="741647" cy="741647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C: 8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F2CA26E-C4F6-49E3-BC31-FABDF02AEC53}"/>
              </a:ext>
            </a:extLst>
          </p:cNvPr>
          <p:cNvSpPr/>
          <p:nvPr/>
        </p:nvSpPr>
        <p:spPr>
          <a:xfrm>
            <a:off x="5824981" y="2198618"/>
            <a:ext cx="730518" cy="7305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A: 6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D364F05-BFA5-4B30-AB5F-9CB39B932497}"/>
              </a:ext>
            </a:extLst>
          </p:cNvPr>
          <p:cNvSpPr/>
          <p:nvPr/>
        </p:nvSpPr>
        <p:spPr>
          <a:xfrm>
            <a:off x="5225014" y="3202622"/>
            <a:ext cx="741648" cy="7416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B: 3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355CB37-B064-4076-9808-4B41782ECBAB}"/>
              </a:ext>
            </a:extLst>
          </p:cNvPr>
          <p:cNvCxnSpPr>
            <a:stCxn id="6" idx="3"/>
            <a:endCxn id="8" idx="7"/>
          </p:cNvCxnSpPr>
          <p:nvPr/>
        </p:nvCxnSpPr>
        <p:spPr>
          <a:xfrm flipH="1">
            <a:off x="6448517" y="2053728"/>
            <a:ext cx="313701" cy="2518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24917D6-B374-4D5C-96E0-6EB6E486384A}"/>
              </a:ext>
            </a:extLst>
          </p:cNvPr>
          <p:cNvCxnSpPr>
            <a:cxnSpLocks/>
            <a:endCxn id="8" idx="3"/>
          </p:cNvCxnSpPr>
          <p:nvPr/>
        </p:nvCxnSpPr>
        <p:spPr>
          <a:xfrm flipV="1">
            <a:off x="5719274" y="2822154"/>
            <a:ext cx="212689" cy="38046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7AFC48AB-FC0F-4B55-B3CA-B632BD8A8BB6}"/>
              </a:ext>
            </a:extLst>
          </p:cNvPr>
          <p:cNvSpPr/>
          <p:nvPr/>
        </p:nvSpPr>
        <p:spPr>
          <a:xfrm>
            <a:off x="6605367" y="2929136"/>
            <a:ext cx="730518" cy="730518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D: 2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650EECD-C935-4D88-83F5-33CD1CD5BDA8}"/>
              </a:ext>
            </a:extLst>
          </p:cNvPr>
          <p:cNvCxnSpPr>
            <a:cxnSpLocks/>
            <a:stCxn id="14" idx="1"/>
          </p:cNvCxnSpPr>
          <p:nvPr/>
        </p:nvCxnSpPr>
        <p:spPr>
          <a:xfrm flipH="1" flipV="1">
            <a:off x="6466343" y="2822154"/>
            <a:ext cx="246006" cy="21396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3F92089B-21FE-4AE1-8027-5AA2A9DB2EF7}"/>
              </a:ext>
            </a:extLst>
          </p:cNvPr>
          <p:cNvSpPr/>
          <p:nvPr/>
        </p:nvSpPr>
        <p:spPr>
          <a:xfrm>
            <a:off x="7415843" y="2134291"/>
            <a:ext cx="730518" cy="730518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B: 2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F2885ED-6305-4EDF-B5A2-198BC36DB36F}"/>
              </a:ext>
            </a:extLst>
          </p:cNvPr>
          <p:cNvSpPr/>
          <p:nvPr/>
        </p:nvSpPr>
        <p:spPr>
          <a:xfrm>
            <a:off x="8060888" y="2929136"/>
            <a:ext cx="730518" cy="730518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4857295-1FC3-4F7D-BAB9-F31FA7A1682E}"/>
              </a:ext>
            </a:extLst>
          </p:cNvPr>
          <p:cNvCxnSpPr>
            <a:cxnSpLocks/>
          </p:cNvCxnSpPr>
          <p:nvPr/>
        </p:nvCxnSpPr>
        <p:spPr>
          <a:xfrm flipH="1" flipV="1">
            <a:off x="7262751" y="2059463"/>
            <a:ext cx="246006" cy="21396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EDCF639-B655-4DAC-8217-DFCEDB3068A4}"/>
              </a:ext>
            </a:extLst>
          </p:cNvPr>
          <p:cNvCxnSpPr>
            <a:cxnSpLocks/>
          </p:cNvCxnSpPr>
          <p:nvPr/>
        </p:nvCxnSpPr>
        <p:spPr>
          <a:xfrm flipH="1" flipV="1">
            <a:off x="7980777" y="2807806"/>
            <a:ext cx="246006" cy="21396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3CE5C67D-6997-453F-B05D-ECF3DD83FEA6}"/>
              </a:ext>
            </a:extLst>
          </p:cNvPr>
          <p:cNvSpPr/>
          <p:nvPr/>
        </p:nvSpPr>
        <p:spPr>
          <a:xfrm>
            <a:off x="9334602" y="1327729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0BF9AF9-07D5-486F-91E6-09EF01B08D99}"/>
              </a:ext>
            </a:extLst>
          </p:cNvPr>
          <p:cNvSpPr/>
          <p:nvPr/>
        </p:nvSpPr>
        <p:spPr>
          <a:xfrm>
            <a:off x="9334601" y="2352821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ED6F06A-660B-4AF4-BF06-ECE8EFEF4B8B}"/>
              </a:ext>
            </a:extLst>
          </p:cNvPr>
          <p:cNvSpPr/>
          <p:nvPr/>
        </p:nvSpPr>
        <p:spPr>
          <a:xfrm>
            <a:off x="9334600" y="3356879"/>
            <a:ext cx="741647" cy="741647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FBA06C1-A04E-4973-BFBE-30EEEF622CF2}"/>
              </a:ext>
            </a:extLst>
          </p:cNvPr>
          <p:cNvSpPr/>
          <p:nvPr/>
        </p:nvSpPr>
        <p:spPr>
          <a:xfrm>
            <a:off x="9334600" y="4381971"/>
            <a:ext cx="741647" cy="741647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195F3B3-4B5E-449A-ABBE-4BDEF97D7FC2}"/>
              </a:ext>
            </a:extLst>
          </p:cNvPr>
          <p:cNvCxnSpPr>
            <a:cxnSpLocks/>
            <a:stCxn id="20" idx="0"/>
            <a:endCxn id="19" idx="4"/>
          </p:cNvCxnSpPr>
          <p:nvPr/>
        </p:nvCxnSpPr>
        <p:spPr>
          <a:xfrm flipV="1">
            <a:off x="9705425" y="2069376"/>
            <a:ext cx="1" cy="28344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495488D-790C-4CC0-939E-6A96C80A3546}"/>
              </a:ext>
            </a:extLst>
          </p:cNvPr>
          <p:cNvCxnSpPr>
            <a:cxnSpLocks/>
          </p:cNvCxnSpPr>
          <p:nvPr/>
        </p:nvCxnSpPr>
        <p:spPr>
          <a:xfrm flipV="1">
            <a:off x="9705422" y="3091379"/>
            <a:ext cx="1" cy="28344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160C26E-B0BE-48FD-8519-1CC952C85630}"/>
              </a:ext>
            </a:extLst>
          </p:cNvPr>
          <p:cNvCxnSpPr>
            <a:cxnSpLocks/>
          </p:cNvCxnSpPr>
          <p:nvPr/>
        </p:nvCxnSpPr>
        <p:spPr>
          <a:xfrm flipV="1">
            <a:off x="9705421" y="4117989"/>
            <a:ext cx="1" cy="28344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4B3F6CD2-0524-4A2B-AB80-B430D7A13E58}"/>
              </a:ext>
            </a:extLst>
          </p:cNvPr>
          <p:cNvSpPr/>
          <p:nvPr/>
        </p:nvSpPr>
        <p:spPr>
          <a:xfrm>
            <a:off x="4580288" y="4117989"/>
            <a:ext cx="741648" cy="741648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0D5B498-CD32-483A-A775-0CDDB77BA9CA}"/>
              </a:ext>
            </a:extLst>
          </p:cNvPr>
          <p:cNvCxnSpPr>
            <a:cxnSpLocks/>
            <a:endCxn id="9" idx="3"/>
          </p:cNvCxnSpPr>
          <p:nvPr/>
        </p:nvCxnSpPr>
        <p:spPr>
          <a:xfrm flipV="1">
            <a:off x="5206169" y="3835658"/>
            <a:ext cx="127457" cy="37306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0F12370C-0644-48F0-88A1-9660CA72A54A}"/>
              </a:ext>
            </a:extLst>
          </p:cNvPr>
          <p:cNvSpPr/>
          <p:nvPr/>
        </p:nvSpPr>
        <p:spPr>
          <a:xfrm>
            <a:off x="10558899" y="1327729"/>
            <a:ext cx="741647" cy="741647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887ADE5-A595-4E80-8BF5-32FAD5D6D72B}"/>
              </a:ext>
            </a:extLst>
          </p:cNvPr>
          <p:cNvSpPr/>
          <p:nvPr/>
        </p:nvSpPr>
        <p:spPr>
          <a:xfrm>
            <a:off x="10558898" y="2352821"/>
            <a:ext cx="741647" cy="741647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AD67F4B-3053-470D-B77C-3B4CD314FFBD}"/>
              </a:ext>
            </a:extLst>
          </p:cNvPr>
          <p:cNvCxnSpPr>
            <a:cxnSpLocks/>
            <a:stCxn id="29" idx="0"/>
            <a:endCxn id="28" idx="4"/>
          </p:cNvCxnSpPr>
          <p:nvPr/>
        </p:nvCxnSpPr>
        <p:spPr>
          <a:xfrm flipV="1">
            <a:off x="10929722" y="2069376"/>
            <a:ext cx="1" cy="28344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BA8C2E50-F6F3-4CF9-BC34-973C149A167D}"/>
              </a:ext>
            </a:extLst>
          </p:cNvPr>
          <p:cNvSpPr/>
          <p:nvPr/>
        </p:nvSpPr>
        <p:spPr>
          <a:xfrm>
            <a:off x="4984300" y="1639287"/>
            <a:ext cx="741647" cy="741647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A2AF080-D5BA-4126-BBAF-F2C7E08DFFE5}"/>
              </a:ext>
            </a:extLst>
          </p:cNvPr>
          <p:cNvCxnSpPr>
            <a:cxnSpLocks/>
            <a:endCxn id="31" idx="5"/>
          </p:cNvCxnSpPr>
          <p:nvPr/>
        </p:nvCxnSpPr>
        <p:spPr>
          <a:xfrm flipH="1" flipV="1">
            <a:off x="5617335" y="2272322"/>
            <a:ext cx="214319" cy="14116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3B07711B-9BCD-4F7F-A837-25886E8410FC}"/>
              </a:ext>
            </a:extLst>
          </p:cNvPr>
          <p:cNvSpPr/>
          <p:nvPr/>
        </p:nvSpPr>
        <p:spPr>
          <a:xfrm>
            <a:off x="5987568" y="3944652"/>
            <a:ext cx="741648" cy="741648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75A8C3-A5F3-410C-B209-32111E70D37A}"/>
              </a:ext>
            </a:extLst>
          </p:cNvPr>
          <p:cNvCxnSpPr>
            <a:cxnSpLocks/>
          </p:cNvCxnSpPr>
          <p:nvPr/>
        </p:nvCxnSpPr>
        <p:spPr>
          <a:xfrm flipH="1" flipV="1">
            <a:off x="5836504" y="3835658"/>
            <a:ext cx="246006" cy="21396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9EED2BC2-8B92-4E25-89EA-08BAEA2F4316}"/>
              </a:ext>
            </a:extLst>
          </p:cNvPr>
          <p:cNvSpPr/>
          <p:nvPr/>
        </p:nvSpPr>
        <p:spPr>
          <a:xfrm>
            <a:off x="7353095" y="3811918"/>
            <a:ext cx="730518" cy="730518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422FF44-6622-4D8B-80E0-2465CDA7C27B}"/>
              </a:ext>
            </a:extLst>
          </p:cNvPr>
          <p:cNvSpPr/>
          <p:nvPr/>
        </p:nvSpPr>
        <p:spPr>
          <a:xfrm>
            <a:off x="7331412" y="4780935"/>
            <a:ext cx="730518" cy="730518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118F9D5-80A7-49F1-BE9A-3C6BF1A354E7}"/>
              </a:ext>
            </a:extLst>
          </p:cNvPr>
          <p:cNvCxnSpPr>
            <a:cxnSpLocks/>
            <a:stCxn id="13" idx="4"/>
            <a:endCxn id="35" idx="0"/>
          </p:cNvCxnSpPr>
          <p:nvPr/>
        </p:nvCxnSpPr>
        <p:spPr>
          <a:xfrm flipH="1">
            <a:off x="7718354" y="2864809"/>
            <a:ext cx="62748" cy="94710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002DDDA-E39F-4045-BF4F-FE3AE5BF4068}"/>
              </a:ext>
            </a:extLst>
          </p:cNvPr>
          <p:cNvCxnSpPr>
            <a:cxnSpLocks/>
            <a:stCxn id="35" idx="4"/>
            <a:endCxn id="36" idx="0"/>
          </p:cNvCxnSpPr>
          <p:nvPr/>
        </p:nvCxnSpPr>
        <p:spPr>
          <a:xfrm flipH="1">
            <a:off x="7696671" y="4542436"/>
            <a:ext cx="21683" cy="23849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B098609-7C77-47AF-939E-EC9134BB5679}"/>
              </a:ext>
            </a:extLst>
          </p:cNvPr>
          <p:cNvCxnSpPr>
            <a:cxnSpLocks/>
            <a:stCxn id="14" idx="4"/>
          </p:cNvCxnSpPr>
          <p:nvPr/>
        </p:nvCxnSpPr>
        <p:spPr>
          <a:xfrm flipH="1">
            <a:off x="6719092" y="3659654"/>
            <a:ext cx="251534" cy="129334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257CAD80-78A3-415C-87D7-FE0B45208E36}"/>
              </a:ext>
            </a:extLst>
          </p:cNvPr>
          <p:cNvSpPr/>
          <p:nvPr/>
        </p:nvSpPr>
        <p:spPr>
          <a:xfrm>
            <a:off x="6363957" y="4953000"/>
            <a:ext cx="730518" cy="730518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E: 1</a:t>
            </a:r>
            <a:endParaRPr lang="en-PH" sz="1600" dirty="0">
              <a:solidFill>
                <a:schemeClr val="tx1"/>
              </a:solidFill>
            </a:endParaRPr>
          </a:p>
        </p:txBody>
      </p:sp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11B4E10B-1D13-4BED-A9A9-CC9C5FDB13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4377663"/>
              </p:ext>
            </p:extLst>
          </p:nvPr>
        </p:nvGraphicFramePr>
        <p:xfrm>
          <a:off x="622950" y="1333279"/>
          <a:ext cx="3633353" cy="42976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29650">
                  <a:extLst>
                    <a:ext uri="{9D8B030D-6E8A-4147-A177-3AD203B41FA5}">
                      <a16:colId xmlns:a16="http://schemas.microsoft.com/office/drawing/2014/main" val="176537152"/>
                    </a:ext>
                  </a:extLst>
                </a:gridCol>
                <a:gridCol w="2503703">
                  <a:extLst>
                    <a:ext uri="{9D8B030D-6E8A-4147-A177-3AD203B41FA5}">
                      <a16:colId xmlns:a16="http://schemas.microsoft.com/office/drawing/2014/main" val="468214683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With min support count = 4, identify the frequent pairings?</a:t>
                      </a:r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PH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355049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{A, C}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181471"/>
                  </a:ext>
                </a:extLst>
              </a:tr>
              <a:tr h="147178">
                <a:tc>
                  <a:txBody>
                    <a:bodyPr/>
                    <a:lstStyle/>
                    <a:p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{B, C}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422231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{E, C}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833757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PH" b="1" dirty="0">
                          <a:solidFill>
                            <a:srgbClr val="FF0000"/>
                          </a:solidFill>
                        </a:rPr>
                        <a:t>{A, B}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084978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{</a:t>
                      </a:r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A, D}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32842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{C, D}</a:t>
                      </a:r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67311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{B, E}</a:t>
                      </a:r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809377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{A, E}</a:t>
                      </a:r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68037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{B, D}</a:t>
                      </a:r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539214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PH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22711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397579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F6D1E049-5B7B-467C-8572-F92B7168DBAC}"/>
              </a:ext>
            </a:extLst>
          </p:cNvPr>
          <p:cNvSpPr/>
          <p:nvPr/>
        </p:nvSpPr>
        <p:spPr>
          <a:xfrm>
            <a:off x="6653606" y="1420693"/>
            <a:ext cx="741647" cy="741647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C: 8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F2CA26E-C4F6-49E3-BC31-FABDF02AEC53}"/>
              </a:ext>
            </a:extLst>
          </p:cNvPr>
          <p:cNvSpPr/>
          <p:nvPr/>
        </p:nvSpPr>
        <p:spPr>
          <a:xfrm>
            <a:off x="5824981" y="2198618"/>
            <a:ext cx="730518" cy="7305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A: 6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D364F05-BFA5-4B30-AB5F-9CB39B932497}"/>
              </a:ext>
            </a:extLst>
          </p:cNvPr>
          <p:cNvSpPr/>
          <p:nvPr/>
        </p:nvSpPr>
        <p:spPr>
          <a:xfrm>
            <a:off x="5225014" y="3202622"/>
            <a:ext cx="741648" cy="741648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B: 3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355CB37-B064-4076-9808-4B41782ECBAB}"/>
              </a:ext>
            </a:extLst>
          </p:cNvPr>
          <p:cNvCxnSpPr>
            <a:stCxn id="6" idx="3"/>
            <a:endCxn id="8" idx="7"/>
          </p:cNvCxnSpPr>
          <p:nvPr/>
        </p:nvCxnSpPr>
        <p:spPr>
          <a:xfrm flipH="1">
            <a:off x="6448517" y="2053728"/>
            <a:ext cx="313701" cy="2518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24917D6-B374-4D5C-96E0-6EB6E486384A}"/>
              </a:ext>
            </a:extLst>
          </p:cNvPr>
          <p:cNvCxnSpPr>
            <a:cxnSpLocks/>
            <a:endCxn id="8" idx="3"/>
          </p:cNvCxnSpPr>
          <p:nvPr/>
        </p:nvCxnSpPr>
        <p:spPr>
          <a:xfrm flipV="1">
            <a:off x="5719274" y="2822154"/>
            <a:ext cx="212689" cy="38046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7AFC48AB-FC0F-4B55-B3CA-B632BD8A8BB6}"/>
              </a:ext>
            </a:extLst>
          </p:cNvPr>
          <p:cNvSpPr/>
          <p:nvPr/>
        </p:nvSpPr>
        <p:spPr>
          <a:xfrm>
            <a:off x="6605367" y="2929136"/>
            <a:ext cx="730518" cy="7305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D: 2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650EECD-C935-4D88-83F5-33CD1CD5BDA8}"/>
              </a:ext>
            </a:extLst>
          </p:cNvPr>
          <p:cNvCxnSpPr>
            <a:cxnSpLocks/>
            <a:stCxn id="14" idx="1"/>
          </p:cNvCxnSpPr>
          <p:nvPr/>
        </p:nvCxnSpPr>
        <p:spPr>
          <a:xfrm flipH="1" flipV="1">
            <a:off x="6466343" y="2822154"/>
            <a:ext cx="246006" cy="21396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3F92089B-21FE-4AE1-8027-5AA2A9DB2EF7}"/>
              </a:ext>
            </a:extLst>
          </p:cNvPr>
          <p:cNvSpPr/>
          <p:nvPr/>
        </p:nvSpPr>
        <p:spPr>
          <a:xfrm>
            <a:off x="7415843" y="2134291"/>
            <a:ext cx="730518" cy="730518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B: 2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F2885ED-6305-4EDF-B5A2-198BC36DB36F}"/>
              </a:ext>
            </a:extLst>
          </p:cNvPr>
          <p:cNvSpPr/>
          <p:nvPr/>
        </p:nvSpPr>
        <p:spPr>
          <a:xfrm>
            <a:off x="8060888" y="2929136"/>
            <a:ext cx="730518" cy="730518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4857295-1FC3-4F7D-BAB9-F31FA7A1682E}"/>
              </a:ext>
            </a:extLst>
          </p:cNvPr>
          <p:cNvCxnSpPr>
            <a:cxnSpLocks/>
          </p:cNvCxnSpPr>
          <p:nvPr/>
        </p:nvCxnSpPr>
        <p:spPr>
          <a:xfrm flipH="1" flipV="1">
            <a:off x="7262751" y="2059463"/>
            <a:ext cx="246006" cy="21396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EDCF639-B655-4DAC-8217-DFCEDB3068A4}"/>
              </a:ext>
            </a:extLst>
          </p:cNvPr>
          <p:cNvCxnSpPr>
            <a:cxnSpLocks/>
          </p:cNvCxnSpPr>
          <p:nvPr/>
        </p:nvCxnSpPr>
        <p:spPr>
          <a:xfrm flipH="1" flipV="1">
            <a:off x="7980777" y="2807806"/>
            <a:ext cx="246006" cy="21396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3CE5C67D-6997-453F-B05D-ECF3DD83FEA6}"/>
              </a:ext>
            </a:extLst>
          </p:cNvPr>
          <p:cNvSpPr/>
          <p:nvPr/>
        </p:nvSpPr>
        <p:spPr>
          <a:xfrm>
            <a:off x="9334602" y="1327729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0BF9AF9-07D5-486F-91E6-09EF01B08D99}"/>
              </a:ext>
            </a:extLst>
          </p:cNvPr>
          <p:cNvSpPr/>
          <p:nvPr/>
        </p:nvSpPr>
        <p:spPr>
          <a:xfrm>
            <a:off x="9334601" y="2352821"/>
            <a:ext cx="741647" cy="741647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ED6F06A-660B-4AF4-BF06-ECE8EFEF4B8B}"/>
              </a:ext>
            </a:extLst>
          </p:cNvPr>
          <p:cNvSpPr/>
          <p:nvPr/>
        </p:nvSpPr>
        <p:spPr>
          <a:xfrm>
            <a:off x="9334600" y="3356879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FBA06C1-A04E-4973-BFBE-30EEEF622CF2}"/>
              </a:ext>
            </a:extLst>
          </p:cNvPr>
          <p:cNvSpPr/>
          <p:nvPr/>
        </p:nvSpPr>
        <p:spPr>
          <a:xfrm>
            <a:off x="9334600" y="4381971"/>
            <a:ext cx="741647" cy="741647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195F3B3-4B5E-449A-ABBE-4BDEF97D7FC2}"/>
              </a:ext>
            </a:extLst>
          </p:cNvPr>
          <p:cNvCxnSpPr>
            <a:cxnSpLocks/>
            <a:stCxn id="20" idx="0"/>
            <a:endCxn id="19" idx="4"/>
          </p:cNvCxnSpPr>
          <p:nvPr/>
        </p:nvCxnSpPr>
        <p:spPr>
          <a:xfrm flipV="1">
            <a:off x="9705425" y="2069376"/>
            <a:ext cx="1" cy="28344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495488D-790C-4CC0-939E-6A96C80A3546}"/>
              </a:ext>
            </a:extLst>
          </p:cNvPr>
          <p:cNvCxnSpPr>
            <a:cxnSpLocks/>
          </p:cNvCxnSpPr>
          <p:nvPr/>
        </p:nvCxnSpPr>
        <p:spPr>
          <a:xfrm flipV="1">
            <a:off x="9705422" y="3091379"/>
            <a:ext cx="1" cy="28344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160C26E-B0BE-48FD-8519-1CC952C85630}"/>
              </a:ext>
            </a:extLst>
          </p:cNvPr>
          <p:cNvCxnSpPr>
            <a:cxnSpLocks/>
          </p:cNvCxnSpPr>
          <p:nvPr/>
        </p:nvCxnSpPr>
        <p:spPr>
          <a:xfrm flipV="1">
            <a:off x="9705421" y="4117989"/>
            <a:ext cx="1" cy="28344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4B3F6CD2-0524-4A2B-AB80-B430D7A13E58}"/>
              </a:ext>
            </a:extLst>
          </p:cNvPr>
          <p:cNvSpPr/>
          <p:nvPr/>
        </p:nvSpPr>
        <p:spPr>
          <a:xfrm>
            <a:off x="4580288" y="4117989"/>
            <a:ext cx="741648" cy="741648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0D5B498-CD32-483A-A775-0CDDB77BA9CA}"/>
              </a:ext>
            </a:extLst>
          </p:cNvPr>
          <p:cNvCxnSpPr>
            <a:cxnSpLocks/>
            <a:endCxn id="9" idx="3"/>
          </p:cNvCxnSpPr>
          <p:nvPr/>
        </p:nvCxnSpPr>
        <p:spPr>
          <a:xfrm flipV="1">
            <a:off x="5206169" y="3835658"/>
            <a:ext cx="127457" cy="37306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0F12370C-0644-48F0-88A1-9660CA72A54A}"/>
              </a:ext>
            </a:extLst>
          </p:cNvPr>
          <p:cNvSpPr/>
          <p:nvPr/>
        </p:nvSpPr>
        <p:spPr>
          <a:xfrm>
            <a:off x="10558899" y="1327729"/>
            <a:ext cx="741647" cy="741647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887ADE5-A595-4E80-8BF5-32FAD5D6D72B}"/>
              </a:ext>
            </a:extLst>
          </p:cNvPr>
          <p:cNvSpPr/>
          <p:nvPr/>
        </p:nvSpPr>
        <p:spPr>
          <a:xfrm>
            <a:off x="10558898" y="2352821"/>
            <a:ext cx="741647" cy="741647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AD67F4B-3053-470D-B77C-3B4CD314FFBD}"/>
              </a:ext>
            </a:extLst>
          </p:cNvPr>
          <p:cNvCxnSpPr>
            <a:cxnSpLocks/>
            <a:stCxn id="29" idx="0"/>
            <a:endCxn id="28" idx="4"/>
          </p:cNvCxnSpPr>
          <p:nvPr/>
        </p:nvCxnSpPr>
        <p:spPr>
          <a:xfrm flipV="1">
            <a:off x="10929722" y="2069376"/>
            <a:ext cx="1" cy="28344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BA8C2E50-F6F3-4CF9-BC34-973C149A167D}"/>
              </a:ext>
            </a:extLst>
          </p:cNvPr>
          <p:cNvSpPr/>
          <p:nvPr/>
        </p:nvSpPr>
        <p:spPr>
          <a:xfrm>
            <a:off x="4984300" y="1639287"/>
            <a:ext cx="741647" cy="741647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A2AF080-D5BA-4126-BBAF-F2C7E08DFFE5}"/>
              </a:ext>
            </a:extLst>
          </p:cNvPr>
          <p:cNvCxnSpPr>
            <a:cxnSpLocks/>
            <a:endCxn id="31" idx="5"/>
          </p:cNvCxnSpPr>
          <p:nvPr/>
        </p:nvCxnSpPr>
        <p:spPr>
          <a:xfrm flipH="1" flipV="1">
            <a:off x="5617335" y="2272322"/>
            <a:ext cx="214319" cy="14116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3B07711B-9BCD-4F7F-A837-25886E8410FC}"/>
              </a:ext>
            </a:extLst>
          </p:cNvPr>
          <p:cNvSpPr/>
          <p:nvPr/>
        </p:nvSpPr>
        <p:spPr>
          <a:xfrm>
            <a:off x="5987568" y="3944652"/>
            <a:ext cx="741648" cy="7416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75A8C3-A5F3-410C-B209-32111E70D37A}"/>
              </a:ext>
            </a:extLst>
          </p:cNvPr>
          <p:cNvCxnSpPr>
            <a:cxnSpLocks/>
          </p:cNvCxnSpPr>
          <p:nvPr/>
        </p:nvCxnSpPr>
        <p:spPr>
          <a:xfrm flipH="1" flipV="1">
            <a:off x="5836504" y="3835658"/>
            <a:ext cx="246006" cy="21396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9EED2BC2-8B92-4E25-89EA-08BAEA2F4316}"/>
              </a:ext>
            </a:extLst>
          </p:cNvPr>
          <p:cNvSpPr/>
          <p:nvPr/>
        </p:nvSpPr>
        <p:spPr>
          <a:xfrm>
            <a:off x="7353095" y="3811918"/>
            <a:ext cx="730518" cy="730518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422FF44-6622-4D8B-80E0-2465CDA7C27B}"/>
              </a:ext>
            </a:extLst>
          </p:cNvPr>
          <p:cNvSpPr/>
          <p:nvPr/>
        </p:nvSpPr>
        <p:spPr>
          <a:xfrm>
            <a:off x="7331412" y="4780935"/>
            <a:ext cx="730518" cy="730518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118F9D5-80A7-49F1-BE9A-3C6BF1A354E7}"/>
              </a:ext>
            </a:extLst>
          </p:cNvPr>
          <p:cNvCxnSpPr>
            <a:cxnSpLocks/>
            <a:stCxn id="13" idx="4"/>
            <a:endCxn id="35" idx="0"/>
          </p:cNvCxnSpPr>
          <p:nvPr/>
        </p:nvCxnSpPr>
        <p:spPr>
          <a:xfrm flipH="1">
            <a:off x="7718354" y="2864809"/>
            <a:ext cx="62748" cy="94710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002DDDA-E39F-4045-BF4F-FE3AE5BF4068}"/>
              </a:ext>
            </a:extLst>
          </p:cNvPr>
          <p:cNvCxnSpPr>
            <a:cxnSpLocks/>
            <a:stCxn id="35" idx="4"/>
            <a:endCxn id="36" idx="0"/>
          </p:cNvCxnSpPr>
          <p:nvPr/>
        </p:nvCxnSpPr>
        <p:spPr>
          <a:xfrm flipH="1">
            <a:off x="7696671" y="4542436"/>
            <a:ext cx="21683" cy="23849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B098609-7C77-47AF-939E-EC9134BB5679}"/>
              </a:ext>
            </a:extLst>
          </p:cNvPr>
          <p:cNvCxnSpPr>
            <a:cxnSpLocks/>
            <a:stCxn id="14" idx="4"/>
          </p:cNvCxnSpPr>
          <p:nvPr/>
        </p:nvCxnSpPr>
        <p:spPr>
          <a:xfrm flipH="1">
            <a:off x="6719092" y="3659654"/>
            <a:ext cx="251534" cy="129334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257CAD80-78A3-415C-87D7-FE0B45208E36}"/>
              </a:ext>
            </a:extLst>
          </p:cNvPr>
          <p:cNvSpPr/>
          <p:nvPr/>
        </p:nvSpPr>
        <p:spPr>
          <a:xfrm>
            <a:off x="6363957" y="4953000"/>
            <a:ext cx="730518" cy="730518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E: 1</a:t>
            </a:r>
            <a:endParaRPr lang="en-PH" sz="1600" dirty="0">
              <a:solidFill>
                <a:schemeClr val="tx1"/>
              </a:solidFill>
            </a:endParaRPr>
          </a:p>
        </p:txBody>
      </p:sp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11B4E10B-1D13-4BED-A9A9-CC9C5FDB13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0454229"/>
              </p:ext>
            </p:extLst>
          </p:nvPr>
        </p:nvGraphicFramePr>
        <p:xfrm>
          <a:off x="622950" y="1333279"/>
          <a:ext cx="3633353" cy="42976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29650">
                  <a:extLst>
                    <a:ext uri="{9D8B030D-6E8A-4147-A177-3AD203B41FA5}">
                      <a16:colId xmlns:a16="http://schemas.microsoft.com/office/drawing/2014/main" val="176537152"/>
                    </a:ext>
                  </a:extLst>
                </a:gridCol>
                <a:gridCol w="2503703">
                  <a:extLst>
                    <a:ext uri="{9D8B030D-6E8A-4147-A177-3AD203B41FA5}">
                      <a16:colId xmlns:a16="http://schemas.microsoft.com/office/drawing/2014/main" val="468214683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With min support count = 4, identify the frequent pairings?</a:t>
                      </a:r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PH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355049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{A, C}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181471"/>
                  </a:ext>
                </a:extLst>
              </a:tr>
              <a:tr h="147178">
                <a:tc>
                  <a:txBody>
                    <a:bodyPr/>
                    <a:lstStyle/>
                    <a:p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{B, C}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422231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{E, C}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833757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{A, B}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084978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{</a:t>
                      </a:r>
                      <a:r>
                        <a:rPr lang="en-PH" b="1" dirty="0">
                          <a:solidFill>
                            <a:srgbClr val="FF0000"/>
                          </a:solidFill>
                        </a:rPr>
                        <a:t>A, D}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32842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{C, D}</a:t>
                      </a:r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67311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{B, E}</a:t>
                      </a:r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809377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{A, E}</a:t>
                      </a:r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68037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{B, D}</a:t>
                      </a:r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539214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PH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22711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362469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F6D1E049-5B7B-467C-8572-F92B7168DBAC}"/>
              </a:ext>
            </a:extLst>
          </p:cNvPr>
          <p:cNvSpPr/>
          <p:nvPr/>
        </p:nvSpPr>
        <p:spPr>
          <a:xfrm>
            <a:off x="6653606" y="1420693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C: 8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F2CA26E-C4F6-49E3-BC31-FABDF02AEC53}"/>
              </a:ext>
            </a:extLst>
          </p:cNvPr>
          <p:cNvSpPr/>
          <p:nvPr/>
        </p:nvSpPr>
        <p:spPr>
          <a:xfrm>
            <a:off x="5824981" y="2198618"/>
            <a:ext cx="730518" cy="730518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A: 6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D364F05-BFA5-4B30-AB5F-9CB39B932497}"/>
              </a:ext>
            </a:extLst>
          </p:cNvPr>
          <p:cNvSpPr/>
          <p:nvPr/>
        </p:nvSpPr>
        <p:spPr>
          <a:xfrm>
            <a:off x="5225014" y="3202622"/>
            <a:ext cx="741648" cy="741648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B: 3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355CB37-B064-4076-9808-4B41782ECBAB}"/>
              </a:ext>
            </a:extLst>
          </p:cNvPr>
          <p:cNvCxnSpPr>
            <a:stCxn id="6" idx="3"/>
            <a:endCxn id="8" idx="7"/>
          </p:cNvCxnSpPr>
          <p:nvPr/>
        </p:nvCxnSpPr>
        <p:spPr>
          <a:xfrm flipH="1">
            <a:off x="6448517" y="2053728"/>
            <a:ext cx="313701" cy="2518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24917D6-B374-4D5C-96E0-6EB6E486384A}"/>
              </a:ext>
            </a:extLst>
          </p:cNvPr>
          <p:cNvCxnSpPr>
            <a:cxnSpLocks/>
            <a:endCxn id="8" idx="3"/>
          </p:cNvCxnSpPr>
          <p:nvPr/>
        </p:nvCxnSpPr>
        <p:spPr>
          <a:xfrm flipV="1">
            <a:off x="5719274" y="2822154"/>
            <a:ext cx="212689" cy="38046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7AFC48AB-FC0F-4B55-B3CA-B632BD8A8BB6}"/>
              </a:ext>
            </a:extLst>
          </p:cNvPr>
          <p:cNvSpPr/>
          <p:nvPr/>
        </p:nvSpPr>
        <p:spPr>
          <a:xfrm>
            <a:off x="6605367" y="2929136"/>
            <a:ext cx="730518" cy="7305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D: 2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650EECD-C935-4D88-83F5-33CD1CD5BDA8}"/>
              </a:ext>
            </a:extLst>
          </p:cNvPr>
          <p:cNvCxnSpPr>
            <a:cxnSpLocks/>
            <a:stCxn id="14" idx="1"/>
          </p:cNvCxnSpPr>
          <p:nvPr/>
        </p:nvCxnSpPr>
        <p:spPr>
          <a:xfrm flipH="1" flipV="1">
            <a:off x="6466343" y="2822154"/>
            <a:ext cx="246006" cy="21396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3F92089B-21FE-4AE1-8027-5AA2A9DB2EF7}"/>
              </a:ext>
            </a:extLst>
          </p:cNvPr>
          <p:cNvSpPr/>
          <p:nvPr/>
        </p:nvSpPr>
        <p:spPr>
          <a:xfrm>
            <a:off x="7415843" y="2134291"/>
            <a:ext cx="730518" cy="730518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B: 2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F2885ED-6305-4EDF-B5A2-198BC36DB36F}"/>
              </a:ext>
            </a:extLst>
          </p:cNvPr>
          <p:cNvSpPr/>
          <p:nvPr/>
        </p:nvSpPr>
        <p:spPr>
          <a:xfrm>
            <a:off x="8060888" y="2929136"/>
            <a:ext cx="730518" cy="730518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4857295-1FC3-4F7D-BAB9-F31FA7A1682E}"/>
              </a:ext>
            </a:extLst>
          </p:cNvPr>
          <p:cNvCxnSpPr>
            <a:cxnSpLocks/>
          </p:cNvCxnSpPr>
          <p:nvPr/>
        </p:nvCxnSpPr>
        <p:spPr>
          <a:xfrm flipH="1" flipV="1">
            <a:off x="7262751" y="2059463"/>
            <a:ext cx="246006" cy="21396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EDCF639-B655-4DAC-8217-DFCEDB3068A4}"/>
              </a:ext>
            </a:extLst>
          </p:cNvPr>
          <p:cNvCxnSpPr>
            <a:cxnSpLocks/>
          </p:cNvCxnSpPr>
          <p:nvPr/>
        </p:nvCxnSpPr>
        <p:spPr>
          <a:xfrm flipH="1" flipV="1">
            <a:off x="7980777" y="2807806"/>
            <a:ext cx="246006" cy="21396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3CE5C67D-6997-453F-B05D-ECF3DD83FEA6}"/>
              </a:ext>
            </a:extLst>
          </p:cNvPr>
          <p:cNvSpPr/>
          <p:nvPr/>
        </p:nvSpPr>
        <p:spPr>
          <a:xfrm>
            <a:off x="9334602" y="1327729"/>
            <a:ext cx="741647" cy="741647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0BF9AF9-07D5-486F-91E6-09EF01B08D99}"/>
              </a:ext>
            </a:extLst>
          </p:cNvPr>
          <p:cNvSpPr/>
          <p:nvPr/>
        </p:nvSpPr>
        <p:spPr>
          <a:xfrm>
            <a:off x="9334601" y="2352821"/>
            <a:ext cx="741647" cy="741647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ED6F06A-660B-4AF4-BF06-ECE8EFEF4B8B}"/>
              </a:ext>
            </a:extLst>
          </p:cNvPr>
          <p:cNvSpPr/>
          <p:nvPr/>
        </p:nvSpPr>
        <p:spPr>
          <a:xfrm>
            <a:off x="9334600" y="3356879"/>
            <a:ext cx="741647" cy="741647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FBA06C1-A04E-4973-BFBE-30EEEF622CF2}"/>
              </a:ext>
            </a:extLst>
          </p:cNvPr>
          <p:cNvSpPr/>
          <p:nvPr/>
        </p:nvSpPr>
        <p:spPr>
          <a:xfrm>
            <a:off x="9334600" y="4381971"/>
            <a:ext cx="741647" cy="741647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195F3B3-4B5E-449A-ABBE-4BDEF97D7FC2}"/>
              </a:ext>
            </a:extLst>
          </p:cNvPr>
          <p:cNvCxnSpPr>
            <a:cxnSpLocks/>
            <a:stCxn id="20" idx="0"/>
            <a:endCxn id="19" idx="4"/>
          </p:cNvCxnSpPr>
          <p:nvPr/>
        </p:nvCxnSpPr>
        <p:spPr>
          <a:xfrm flipV="1">
            <a:off x="9705425" y="2069376"/>
            <a:ext cx="1" cy="28344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495488D-790C-4CC0-939E-6A96C80A3546}"/>
              </a:ext>
            </a:extLst>
          </p:cNvPr>
          <p:cNvCxnSpPr>
            <a:cxnSpLocks/>
          </p:cNvCxnSpPr>
          <p:nvPr/>
        </p:nvCxnSpPr>
        <p:spPr>
          <a:xfrm flipV="1">
            <a:off x="9705422" y="3091379"/>
            <a:ext cx="1" cy="28344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160C26E-B0BE-48FD-8519-1CC952C85630}"/>
              </a:ext>
            </a:extLst>
          </p:cNvPr>
          <p:cNvCxnSpPr>
            <a:cxnSpLocks/>
          </p:cNvCxnSpPr>
          <p:nvPr/>
        </p:nvCxnSpPr>
        <p:spPr>
          <a:xfrm flipV="1">
            <a:off x="9705421" y="4117989"/>
            <a:ext cx="1" cy="28344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4B3F6CD2-0524-4A2B-AB80-B430D7A13E58}"/>
              </a:ext>
            </a:extLst>
          </p:cNvPr>
          <p:cNvSpPr/>
          <p:nvPr/>
        </p:nvSpPr>
        <p:spPr>
          <a:xfrm>
            <a:off x="4580288" y="4117989"/>
            <a:ext cx="741648" cy="741648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0D5B498-CD32-483A-A775-0CDDB77BA9CA}"/>
              </a:ext>
            </a:extLst>
          </p:cNvPr>
          <p:cNvCxnSpPr>
            <a:cxnSpLocks/>
            <a:endCxn id="9" idx="3"/>
          </p:cNvCxnSpPr>
          <p:nvPr/>
        </p:nvCxnSpPr>
        <p:spPr>
          <a:xfrm flipV="1">
            <a:off x="5206169" y="3835658"/>
            <a:ext cx="127457" cy="37306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0F12370C-0644-48F0-88A1-9660CA72A54A}"/>
              </a:ext>
            </a:extLst>
          </p:cNvPr>
          <p:cNvSpPr/>
          <p:nvPr/>
        </p:nvSpPr>
        <p:spPr>
          <a:xfrm>
            <a:off x="10558899" y="1327729"/>
            <a:ext cx="741647" cy="741647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887ADE5-A595-4E80-8BF5-32FAD5D6D72B}"/>
              </a:ext>
            </a:extLst>
          </p:cNvPr>
          <p:cNvSpPr/>
          <p:nvPr/>
        </p:nvSpPr>
        <p:spPr>
          <a:xfrm>
            <a:off x="10558898" y="2352821"/>
            <a:ext cx="741647" cy="741647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AD67F4B-3053-470D-B77C-3B4CD314FFBD}"/>
              </a:ext>
            </a:extLst>
          </p:cNvPr>
          <p:cNvCxnSpPr>
            <a:cxnSpLocks/>
            <a:stCxn id="29" idx="0"/>
            <a:endCxn id="28" idx="4"/>
          </p:cNvCxnSpPr>
          <p:nvPr/>
        </p:nvCxnSpPr>
        <p:spPr>
          <a:xfrm flipV="1">
            <a:off x="10929722" y="2069376"/>
            <a:ext cx="1" cy="28344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BA8C2E50-F6F3-4CF9-BC34-973C149A167D}"/>
              </a:ext>
            </a:extLst>
          </p:cNvPr>
          <p:cNvSpPr/>
          <p:nvPr/>
        </p:nvSpPr>
        <p:spPr>
          <a:xfrm>
            <a:off x="4984300" y="1639287"/>
            <a:ext cx="741647" cy="741647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A2AF080-D5BA-4126-BBAF-F2C7E08DFFE5}"/>
              </a:ext>
            </a:extLst>
          </p:cNvPr>
          <p:cNvCxnSpPr>
            <a:cxnSpLocks/>
            <a:endCxn id="31" idx="5"/>
          </p:cNvCxnSpPr>
          <p:nvPr/>
        </p:nvCxnSpPr>
        <p:spPr>
          <a:xfrm flipH="1" flipV="1">
            <a:off x="5617335" y="2272322"/>
            <a:ext cx="214319" cy="14116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3B07711B-9BCD-4F7F-A837-25886E8410FC}"/>
              </a:ext>
            </a:extLst>
          </p:cNvPr>
          <p:cNvSpPr/>
          <p:nvPr/>
        </p:nvSpPr>
        <p:spPr>
          <a:xfrm>
            <a:off x="5987568" y="3944652"/>
            <a:ext cx="741648" cy="7416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75A8C3-A5F3-410C-B209-32111E70D37A}"/>
              </a:ext>
            </a:extLst>
          </p:cNvPr>
          <p:cNvCxnSpPr>
            <a:cxnSpLocks/>
          </p:cNvCxnSpPr>
          <p:nvPr/>
        </p:nvCxnSpPr>
        <p:spPr>
          <a:xfrm flipH="1" flipV="1">
            <a:off x="5836504" y="3835658"/>
            <a:ext cx="246006" cy="21396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9EED2BC2-8B92-4E25-89EA-08BAEA2F4316}"/>
              </a:ext>
            </a:extLst>
          </p:cNvPr>
          <p:cNvSpPr/>
          <p:nvPr/>
        </p:nvSpPr>
        <p:spPr>
          <a:xfrm>
            <a:off x="7353095" y="3811918"/>
            <a:ext cx="730518" cy="7305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422FF44-6622-4D8B-80E0-2465CDA7C27B}"/>
              </a:ext>
            </a:extLst>
          </p:cNvPr>
          <p:cNvSpPr/>
          <p:nvPr/>
        </p:nvSpPr>
        <p:spPr>
          <a:xfrm>
            <a:off x="7331412" y="4780935"/>
            <a:ext cx="730518" cy="730518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118F9D5-80A7-49F1-BE9A-3C6BF1A354E7}"/>
              </a:ext>
            </a:extLst>
          </p:cNvPr>
          <p:cNvCxnSpPr>
            <a:cxnSpLocks/>
            <a:stCxn id="13" idx="4"/>
            <a:endCxn id="35" idx="0"/>
          </p:cNvCxnSpPr>
          <p:nvPr/>
        </p:nvCxnSpPr>
        <p:spPr>
          <a:xfrm flipH="1">
            <a:off x="7718354" y="2864809"/>
            <a:ext cx="62748" cy="94710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002DDDA-E39F-4045-BF4F-FE3AE5BF4068}"/>
              </a:ext>
            </a:extLst>
          </p:cNvPr>
          <p:cNvCxnSpPr>
            <a:cxnSpLocks/>
            <a:stCxn id="35" idx="4"/>
            <a:endCxn id="36" idx="0"/>
          </p:cNvCxnSpPr>
          <p:nvPr/>
        </p:nvCxnSpPr>
        <p:spPr>
          <a:xfrm flipH="1">
            <a:off x="7696671" y="4542436"/>
            <a:ext cx="21683" cy="23849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B098609-7C77-47AF-939E-EC9134BB5679}"/>
              </a:ext>
            </a:extLst>
          </p:cNvPr>
          <p:cNvCxnSpPr>
            <a:cxnSpLocks/>
            <a:stCxn id="14" idx="4"/>
          </p:cNvCxnSpPr>
          <p:nvPr/>
        </p:nvCxnSpPr>
        <p:spPr>
          <a:xfrm flipH="1">
            <a:off x="6719092" y="3659654"/>
            <a:ext cx="251534" cy="129334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257CAD80-78A3-415C-87D7-FE0B45208E36}"/>
              </a:ext>
            </a:extLst>
          </p:cNvPr>
          <p:cNvSpPr/>
          <p:nvPr/>
        </p:nvSpPr>
        <p:spPr>
          <a:xfrm>
            <a:off x="6363957" y="4953000"/>
            <a:ext cx="730518" cy="730518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E: 1</a:t>
            </a:r>
            <a:endParaRPr lang="en-PH" sz="1600" dirty="0">
              <a:solidFill>
                <a:schemeClr val="tx1"/>
              </a:solidFill>
            </a:endParaRPr>
          </a:p>
        </p:txBody>
      </p:sp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11B4E10B-1D13-4BED-A9A9-CC9C5FDB13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6956503"/>
              </p:ext>
            </p:extLst>
          </p:nvPr>
        </p:nvGraphicFramePr>
        <p:xfrm>
          <a:off x="622950" y="1333279"/>
          <a:ext cx="3633353" cy="42976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29650">
                  <a:extLst>
                    <a:ext uri="{9D8B030D-6E8A-4147-A177-3AD203B41FA5}">
                      <a16:colId xmlns:a16="http://schemas.microsoft.com/office/drawing/2014/main" val="176537152"/>
                    </a:ext>
                  </a:extLst>
                </a:gridCol>
                <a:gridCol w="2503703">
                  <a:extLst>
                    <a:ext uri="{9D8B030D-6E8A-4147-A177-3AD203B41FA5}">
                      <a16:colId xmlns:a16="http://schemas.microsoft.com/office/drawing/2014/main" val="468214683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With min support count = 4, identify the frequent pairings?</a:t>
                      </a:r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PH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355049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{A, C}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181471"/>
                  </a:ext>
                </a:extLst>
              </a:tr>
              <a:tr h="147178">
                <a:tc>
                  <a:txBody>
                    <a:bodyPr/>
                    <a:lstStyle/>
                    <a:p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{B, C}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422231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{E, C}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833757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{A, B}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084978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{</a:t>
                      </a:r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A, D}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32842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{C, D}</a:t>
                      </a:r>
                      <a:endParaRPr lang="en-PH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PH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67311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{B, E}</a:t>
                      </a:r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809377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{A, E}</a:t>
                      </a:r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68037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{B, D}</a:t>
                      </a:r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539214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PH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22711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383881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F6D1E049-5B7B-467C-8572-F92B7168DBAC}"/>
              </a:ext>
            </a:extLst>
          </p:cNvPr>
          <p:cNvSpPr/>
          <p:nvPr/>
        </p:nvSpPr>
        <p:spPr>
          <a:xfrm>
            <a:off x="6653606" y="1420693"/>
            <a:ext cx="741647" cy="741647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C: 8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F2CA26E-C4F6-49E3-BC31-FABDF02AEC53}"/>
              </a:ext>
            </a:extLst>
          </p:cNvPr>
          <p:cNvSpPr/>
          <p:nvPr/>
        </p:nvSpPr>
        <p:spPr>
          <a:xfrm>
            <a:off x="5824981" y="2198618"/>
            <a:ext cx="730518" cy="730518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A: 6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D364F05-BFA5-4B30-AB5F-9CB39B932497}"/>
              </a:ext>
            </a:extLst>
          </p:cNvPr>
          <p:cNvSpPr/>
          <p:nvPr/>
        </p:nvSpPr>
        <p:spPr>
          <a:xfrm>
            <a:off x="5225014" y="3202622"/>
            <a:ext cx="741648" cy="7416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B: 3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355CB37-B064-4076-9808-4B41782ECBAB}"/>
              </a:ext>
            </a:extLst>
          </p:cNvPr>
          <p:cNvCxnSpPr>
            <a:stCxn id="6" idx="3"/>
            <a:endCxn id="8" idx="7"/>
          </p:cNvCxnSpPr>
          <p:nvPr/>
        </p:nvCxnSpPr>
        <p:spPr>
          <a:xfrm flipH="1">
            <a:off x="6448517" y="2053728"/>
            <a:ext cx="313701" cy="2518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24917D6-B374-4D5C-96E0-6EB6E486384A}"/>
              </a:ext>
            </a:extLst>
          </p:cNvPr>
          <p:cNvCxnSpPr>
            <a:cxnSpLocks/>
            <a:endCxn id="8" idx="3"/>
          </p:cNvCxnSpPr>
          <p:nvPr/>
        </p:nvCxnSpPr>
        <p:spPr>
          <a:xfrm flipV="1">
            <a:off x="5719274" y="2822154"/>
            <a:ext cx="212689" cy="38046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7AFC48AB-FC0F-4B55-B3CA-B632BD8A8BB6}"/>
              </a:ext>
            </a:extLst>
          </p:cNvPr>
          <p:cNvSpPr/>
          <p:nvPr/>
        </p:nvSpPr>
        <p:spPr>
          <a:xfrm>
            <a:off x="6605367" y="2929136"/>
            <a:ext cx="730518" cy="730518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D: 2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650EECD-C935-4D88-83F5-33CD1CD5BDA8}"/>
              </a:ext>
            </a:extLst>
          </p:cNvPr>
          <p:cNvCxnSpPr>
            <a:cxnSpLocks/>
            <a:stCxn id="14" idx="1"/>
          </p:cNvCxnSpPr>
          <p:nvPr/>
        </p:nvCxnSpPr>
        <p:spPr>
          <a:xfrm flipH="1" flipV="1">
            <a:off x="6466343" y="2822154"/>
            <a:ext cx="246006" cy="21396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3F92089B-21FE-4AE1-8027-5AA2A9DB2EF7}"/>
              </a:ext>
            </a:extLst>
          </p:cNvPr>
          <p:cNvSpPr/>
          <p:nvPr/>
        </p:nvSpPr>
        <p:spPr>
          <a:xfrm>
            <a:off x="7415843" y="2134291"/>
            <a:ext cx="730518" cy="7305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B: 2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F2885ED-6305-4EDF-B5A2-198BC36DB36F}"/>
              </a:ext>
            </a:extLst>
          </p:cNvPr>
          <p:cNvSpPr/>
          <p:nvPr/>
        </p:nvSpPr>
        <p:spPr>
          <a:xfrm>
            <a:off x="8060888" y="2929136"/>
            <a:ext cx="730518" cy="7305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4857295-1FC3-4F7D-BAB9-F31FA7A1682E}"/>
              </a:ext>
            </a:extLst>
          </p:cNvPr>
          <p:cNvCxnSpPr>
            <a:cxnSpLocks/>
          </p:cNvCxnSpPr>
          <p:nvPr/>
        </p:nvCxnSpPr>
        <p:spPr>
          <a:xfrm flipH="1" flipV="1">
            <a:off x="7262751" y="2059463"/>
            <a:ext cx="246006" cy="21396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EDCF639-B655-4DAC-8217-DFCEDB3068A4}"/>
              </a:ext>
            </a:extLst>
          </p:cNvPr>
          <p:cNvCxnSpPr>
            <a:cxnSpLocks/>
          </p:cNvCxnSpPr>
          <p:nvPr/>
        </p:nvCxnSpPr>
        <p:spPr>
          <a:xfrm flipH="1" flipV="1">
            <a:off x="7980777" y="2807806"/>
            <a:ext cx="246006" cy="21396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3CE5C67D-6997-453F-B05D-ECF3DD83FEA6}"/>
              </a:ext>
            </a:extLst>
          </p:cNvPr>
          <p:cNvSpPr/>
          <p:nvPr/>
        </p:nvSpPr>
        <p:spPr>
          <a:xfrm>
            <a:off x="9334602" y="1327729"/>
            <a:ext cx="741647" cy="741647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0BF9AF9-07D5-486F-91E6-09EF01B08D99}"/>
              </a:ext>
            </a:extLst>
          </p:cNvPr>
          <p:cNvSpPr/>
          <p:nvPr/>
        </p:nvSpPr>
        <p:spPr>
          <a:xfrm>
            <a:off x="9334601" y="2352821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ED6F06A-660B-4AF4-BF06-ECE8EFEF4B8B}"/>
              </a:ext>
            </a:extLst>
          </p:cNvPr>
          <p:cNvSpPr/>
          <p:nvPr/>
        </p:nvSpPr>
        <p:spPr>
          <a:xfrm>
            <a:off x="9334600" y="3356879"/>
            <a:ext cx="741647" cy="741647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FBA06C1-A04E-4973-BFBE-30EEEF622CF2}"/>
              </a:ext>
            </a:extLst>
          </p:cNvPr>
          <p:cNvSpPr/>
          <p:nvPr/>
        </p:nvSpPr>
        <p:spPr>
          <a:xfrm>
            <a:off x="9334600" y="4381971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195F3B3-4B5E-449A-ABBE-4BDEF97D7FC2}"/>
              </a:ext>
            </a:extLst>
          </p:cNvPr>
          <p:cNvCxnSpPr>
            <a:cxnSpLocks/>
            <a:stCxn id="20" idx="0"/>
            <a:endCxn id="19" idx="4"/>
          </p:cNvCxnSpPr>
          <p:nvPr/>
        </p:nvCxnSpPr>
        <p:spPr>
          <a:xfrm flipV="1">
            <a:off x="9705425" y="2069376"/>
            <a:ext cx="1" cy="28344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495488D-790C-4CC0-939E-6A96C80A3546}"/>
              </a:ext>
            </a:extLst>
          </p:cNvPr>
          <p:cNvCxnSpPr>
            <a:cxnSpLocks/>
          </p:cNvCxnSpPr>
          <p:nvPr/>
        </p:nvCxnSpPr>
        <p:spPr>
          <a:xfrm flipV="1">
            <a:off x="9705422" y="3091379"/>
            <a:ext cx="1" cy="28344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160C26E-B0BE-48FD-8519-1CC952C85630}"/>
              </a:ext>
            </a:extLst>
          </p:cNvPr>
          <p:cNvCxnSpPr>
            <a:cxnSpLocks/>
          </p:cNvCxnSpPr>
          <p:nvPr/>
        </p:nvCxnSpPr>
        <p:spPr>
          <a:xfrm flipV="1">
            <a:off x="9705421" y="4117989"/>
            <a:ext cx="1" cy="28344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4B3F6CD2-0524-4A2B-AB80-B430D7A13E58}"/>
              </a:ext>
            </a:extLst>
          </p:cNvPr>
          <p:cNvSpPr/>
          <p:nvPr/>
        </p:nvSpPr>
        <p:spPr>
          <a:xfrm>
            <a:off x="4580288" y="4117989"/>
            <a:ext cx="741648" cy="7416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0D5B498-CD32-483A-A775-0CDDB77BA9CA}"/>
              </a:ext>
            </a:extLst>
          </p:cNvPr>
          <p:cNvCxnSpPr>
            <a:cxnSpLocks/>
            <a:endCxn id="9" idx="3"/>
          </p:cNvCxnSpPr>
          <p:nvPr/>
        </p:nvCxnSpPr>
        <p:spPr>
          <a:xfrm flipV="1">
            <a:off x="5206169" y="3835658"/>
            <a:ext cx="127457" cy="37306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0F12370C-0644-48F0-88A1-9660CA72A54A}"/>
              </a:ext>
            </a:extLst>
          </p:cNvPr>
          <p:cNvSpPr/>
          <p:nvPr/>
        </p:nvSpPr>
        <p:spPr>
          <a:xfrm>
            <a:off x="10558899" y="1327729"/>
            <a:ext cx="741647" cy="741647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887ADE5-A595-4E80-8BF5-32FAD5D6D72B}"/>
              </a:ext>
            </a:extLst>
          </p:cNvPr>
          <p:cNvSpPr/>
          <p:nvPr/>
        </p:nvSpPr>
        <p:spPr>
          <a:xfrm>
            <a:off x="10558898" y="2352821"/>
            <a:ext cx="741647" cy="741647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AD67F4B-3053-470D-B77C-3B4CD314FFBD}"/>
              </a:ext>
            </a:extLst>
          </p:cNvPr>
          <p:cNvCxnSpPr>
            <a:cxnSpLocks/>
            <a:stCxn id="29" idx="0"/>
            <a:endCxn id="28" idx="4"/>
          </p:cNvCxnSpPr>
          <p:nvPr/>
        </p:nvCxnSpPr>
        <p:spPr>
          <a:xfrm flipV="1">
            <a:off x="10929722" y="2069376"/>
            <a:ext cx="1" cy="28344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BA8C2E50-F6F3-4CF9-BC34-973C149A167D}"/>
              </a:ext>
            </a:extLst>
          </p:cNvPr>
          <p:cNvSpPr/>
          <p:nvPr/>
        </p:nvSpPr>
        <p:spPr>
          <a:xfrm>
            <a:off x="4984300" y="1639287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A2AF080-D5BA-4126-BBAF-F2C7E08DFFE5}"/>
              </a:ext>
            </a:extLst>
          </p:cNvPr>
          <p:cNvCxnSpPr>
            <a:cxnSpLocks/>
            <a:endCxn id="31" idx="5"/>
          </p:cNvCxnSpPr>
          <p:nvPr/>
        </p:nvCxnSpPr>
        <p:spPr>
          <a:xfrm flipH="1" flipV="1">
            <a:off x="5617335" y="2272322"/>
            <a:ext cx="214319" cy="14116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3B07711B-9BCD-4F7F-A837-25886E8410FC}"/>
              </a:ext>
            </a:extLst>
          </p:cNvPr>
          <p:cNvSpPr/>
          <p:nvPr/>
        </p:nvSpPr>
        <p:spPr>
          <a:xfrm>
            <a:off x="5987568" y="3944652"/>
            <a:ext cx="741648" cy="741648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75A8C3-A5F3-410C-B209-32111E70D37A}"/>
              </a:ext>
            </a:extLst>
          </p:cNvPr>
          <p:cNvCxnSpPr>
            <a:cxnSpLocks/>
          </p:cNvCxnSpPr>
          <p:nvPr/>
        </p:nvCxnSpPr>
        <p:spPr>
          <a:xfrm flipH="1" flipV="1">
            <a:off x="5836504" y="3835658"/>
            <a:ext cx="246006" cy="21396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9EED2BC2-8B92-4E25-89EA-08BAEA2F4316}"/>
              </a:ext>
            </a:extLst>
          </p:cNvPr>
          <p:cNvSpPr/>
          <p:nvPr/>
        </p:nvSpPr>
        <p:spPr>
          <a:xfrm>
            <a:off x="7353095" y="3811918"/>
            <a:ext cx="730518" cy="730518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422FF44-6622-4D8B-80E0-2465CDA7C27B}"/>
              </a:ext>
            </a:extLst>
          </p:cNvPr>
          <p:cNvSpPr/>
          <p:nvPr/>
        </p:nvSpPr>
        <p:spPr>
          <a:xfrm>
            <a:off x="7331412" y="4780935"/>
            <a:ext cx="730518" cy="730518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118F9D5-80A7-49F1-BE9A-3C6BF1A354E7}"/>
              </a:ext>
            </a:extLst>
          </p:cNvPr>
          <p:cNvCxnSpPr>
            <a:cxnSpLocks/>
            <a:stCxn id="13" idx="4"/>
            <a:endCxn id="35" idx="0"/>
          </p:cNvCxnSpPr>
          <p:nvPr/>
        </p:nvCxnSpPr>
        <p:spPr>
          <a:xfrm flipH="1">
            <a:off x="7718354" y="2864809"/>
            <a:ext cx="62748" cy="94710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002DDDA-E39F-4045-BF4F-FE3AE5BF4068}"/>
              </a:ext>
            </a:extLst>
          </p:cNvPr>
          <p:cNvCxnSpPr>
            <a:cxnSpLocks/>
            <a:stCxn id="35" idx="4"/>
            <a:endCxn id="36" idx="0"/>
          </p:cNvCxnSpPr>
          <p:nvPr/>
        </p:nvCxnSpPr>
        <p:spPr>
          <a:xfrm flipH="1">
            <a:off x="7696671" y="4542436"/>
            <a:ext cx="21683" cy="23849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B098609-7C77-47AF-939E-EC9134BB5679}"/>
              </a:ext>
            </a:extLst>
          </p:cNvPr>
          <p:cNvCxnSpPr>
            <a:cxnSpLocks/>
            <a:stCxn id="14" idx="4"/>
          </p:cNvCxnSpPr>
          <p:nvPr/>
        </p:nvCxnSpPr>
        <p:spPr>
          <a:xfrm flipH="1">
            <a:off x="6719092" y="3659654"/>
            <a:ext cx="251534" cy="129334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257CAD80-78A3-415C-87D7-FE0B45208E36}"/>
              </a:ext>
            </a:extLst>
          </p:cNvPr>
          <p:cNvSpPr/>
          <p:nvPr/>
        </p:nvSpPr>
        <p:spPr>
          <a:xfrm>
            <a:off x="6363957" y="4953000"/>
            <a:ext cx="730518" cy="730518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E: 1</a:t>
            </a:r>
            <a:endParaRPr lang="en-PH" sz="1600" dirty="0">
              <a:solidFill>
                <a:schemeClr val="tx1"/>
              </a:solidFill>
            </a:endParaRPr>
          </a:p>
        </p:txBody>
      </p:sp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11B4E10B-1D13-4BED-A9A9-CC9C5FDB13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6465744"/>
              </p:ext>
            </p:extLst>
          </p:nvPr>
        </p:nvGraphicFramePr>
        <p:xfrm>
          <a:off x="622950" y="1333279"/>
          <a:ext cx="3633353" cy="42976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29650">
                  <a:extLst>
                    <a:ext uri="{9D8B030D-6E8A-4147-A177-3AD203B41FA5}">
                      <a16:colId xmlns:a16="http://schemas.microsoft.com/office/drawing/2014/main" val="176537152"/>
                    </a:ext>
                  </a:extLst>
                </a:gridCol>
                <a:gridCol w="2503703">
                  <a:extLst>
                    <a:ext uri="{9D8B030D-6E8A-4147-A177-3AD203B41FA5}">
                      <a16:colId xmlns:a16="http://schemas.microsoft.com/office/drawing/2014/main" val="468214683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With min support count = 4, identify the frequent pairings?</a:t>
                      </a:r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PH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355049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{A, C}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181471"/>
                  </a:ext>
                </a:extLst>
              </a:tr>
              <a:tr h="147178">
                <a:tc>
                  <a:txBody>
                    <a:bodyPr/>
                    <a:lstStyle/>
                    <a:p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{B, C}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422231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{E, C}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833757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{A, B}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084978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{</a:t>
                      </a:r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A, D}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32842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{C, D}</a:t>
                      </a:r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67311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{B, E}</a:t>
                      </a:r>
                      <a:endParaRPr lang="en-PH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PH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809377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{A, E}</a:t>
                      </a:r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68037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{B, D}</a:t>
                      </a:r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539214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PH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22711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0124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007202"/>
            <a:ext cx="1055866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A. FP-Tree Structure</a:t>
            </a:r>
          </a:p>
          <a:p>
            <a:endParaRPr lang="en-US" sz="1400" b="1" dirty="0"/>
          </a:p>
          <a:p>
            <a:r>
              <a:rPr lang="en-US" sz="2800" b="1" i="1" dirty="0"/>
              <a:t>Hierarchical Structure:</a:t>
            </a:r>
          </a:p>
          <a:p>
            <a:endParaRPr lang="en-US" sz="2800" b="1" i="1" dirty="0"/>
          </a:p>
          <a:p>
            <a:pPr marL="457200" indent="-457200">
              <a:buFontTx/>
              <a:buChar char="-"/>
            </a:pPr>
            <a:r>
              <a:rPr lang="en-US" sz="2800" dirty="0"/>
              <a:t>The tree organizes items in a hierarchy based on their frequency. Each branch of the tree represents items co-occurring in transactions.</a:t>
            </a:r>
          </a:p>
        </p:txBody>
      </p:sp>
    </p:spTree>
    <p:extLst>
      <p:ext uri="{BB962C8B-B14F-4D97-AF65-F5344CB8AC3E}">
        <p14:creationId xmlns:p14="http://schemas.microsoft.com/office/powerpoint/2010/main" val="331581119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F6D1E049-5B7B-467C-8572-F92B7168DBAC}"/>
              </a:ext>
            </a:extLst>
          </p:cNvPr>
          <p:cNvSpPr/>
          <p:nvPr/>
        </p:nvSpPr>
        <p:spPr>
          <a:xfrm>
            <a:off x="6653606" y="1420693"/>
            <a:ext cx="741647" cy="741647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C: 8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F2CA26E-C4F6-49E3-BC31-FABDF02AEC53}"/>
              </a:ext>
            </a:extLst>
          </p:cNvPr>
          <p:cNvSpPr/>
          <p:nvPr/>
        </p:nvSpPr>
        <p:spPr>
          <a:xfrm>
            <a:off x="5824981" y="2198618"/>
            <a:ext cx="730518" cy="7305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A: 6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D364F05-BFA5-4B30-AB5F-9CB39B932497}"/>
              </a:ext>
            </a:extLst>
          </p:cNvPr>
          <p:cNvSpPr/>
          <p:nvPr/>
        </p:nvSpPr>
        <p:spPr>
          <a:xfrm>
            <a:off x="5225014" y="3202622"/>
            <a:ext cx="741648" cy="741648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B: 3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355CB37-B064-4076-9808-4B41782ECBAB}"/>
              </a:ext>
            </a:extLst>
          </p:cNvPr>
          <p:cNvCxnSpPr>
            <a:stCxn id="6" idx="3"/>
            <a:endCxn id="8" idx="7"/>
          </p:cNvCxnSpPr>
          <p:nvPr/>
        </p:nvCxnSpPr>
        <p:spPr>
          <a:xfrm flipH="1">
            <a:off x="6448517" y="2053728"/>
            <a:ext cx="313701" cy="2518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24917D6-B374-4D5C-96E0-6EB6E486384A}"/>
              </a:ext>
            </a:extLst>
          </p:cNvPr>
          <p:cNvCxnSpPr>
            <a:cxnSpLocks/>
            <a:endCxn id="8" idx="3"/>
          </p:cNvCxnSpPr>
          <p:nvPr/>
        </p:nvCxnSpPr>
        <p:spPr>
          <a:xfrm flipV="1">
            <a:off x="5719274" y="2822154"/>
            <a:ext cx="212689" cy="38046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7AFC48AB-FC0F-4B55-B3CA-B632BD8A8BB6}"/>
              </a:ext>
            </a:extLst>
          </p:cNvPr>
          <p:cNvSpPr/>
          <p:nvPr/>
        </p:nvSpPr>
        <p:spPr>
          <a:xfrm>
            <a:off x="6605367" y="2929136"/>
            <a:ext cx="730518" cy="730518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D: 2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650EECD-C935-4D88-83F5-33CD1CD5BDA8}"/>
              </a:ext>
            </a:extLst>
          </p:cNvPr>
          <p:cNvCxnSpPr>
            <a:cxnSpLocks/>
            <a:stCxn id="14" idx="1"/>
          </p:cNvCxnSpPr>
          <p:nvPr/>
        </p:nvCxnSpPr>
        <p:spPr>
          <a:xfrm flipH="1" flipV="1">
            <a:off x="6466343" y="2822154"/>
            <a:ext cx="246006" cy="21396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3F92089B-21FE-4AE1-8027-5AA2A9DB2EF7}"/>
              </a:ext>
            </a:extLst>
          </p:cNvPr>
          <p:cNvSpPr/>
          <p:nvPr/>
        </p:nvSpPr>
        <p:spPr>
          <a:xfrm>
            <a:off x="7415843" y="2134291"/>
            <a:ext cx="730518" cy="730518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B: 2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F2885ED-6305-4EDF-B5A2-198BC36DB36F}"/>
              </a:ext>
            </a:extLst>
          </p:cNvPr>
          <p:cNvSpPr/>
          <p:nvPr/>
        </p:nvSpPr>
        <p:spPr>
          <a:xfrm>
            <a:off x="8060888" y="2929136"/>
            <a:ext cx="730518" cy="730518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4857295-1FC3-4F7D-BAB9-F31FA7A1682E}"/>
              </a:ext>
            </a:extLst>
          </p:cNvPr>
          <p:cNvCxnSpPr>
            <a:cxnSpLocks/>
          </p:cNvCxnSpPr>
          <p:nvPr/>
        </p:nvCxnSpPr>
        <p:spPr>
          <a:xfrm flipH="1" flipV="1">
            <a:off x="7262751" y="2059463"/>
            <a:ext cx="246006" cy="21396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EDCF639-B655-4DAC-8217-DFCEDB3068A4}"/>
              </a:ext>
            </a:extLst>
          </p:cNvPr>
          <p:cNvCxnSpPr>
            <a:cxnSpLocks/>
          </p:cNvCxnSpPr>
          <p:nvPr/>
        </p:nvCxnSpPr>
        <p:spPr>
          <a:xfrm flipH="1" flipV="1">
            <a:off x="7980777" y="2807806"/>
            <a:ext cx="246006" cy="21396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3CE5C67D-6997-453F-B05D-ECF3DD83FEA6}"/>
              </a:ext>
            </a:extLst>
          </p:cNvPr>
          <p:cNvSpPr/>
          <p:nvPr/>
        </p:nvSpPr>
        <p:spPr>
          <a:xfrm>
            <a:off x="9334602" y="1327729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0BF9AF9-07D5-486F-91E6-09EF01B08D99}"/>
              </a:ext>
            </a:extLst>
          </p:cNvPr>
          <p:cNvSpPr/>
          <p:nvPr/>
        </p:nvSpPr>
        <p:spPr>
          <a:xfrm>
            <a:off x="9334601" y="2352821"/>
            <a:ext cx="741647" cy="741647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ED6F06A-660B-4AF4-BF06-ECE8EFEF4B8B}"/>
              </a:ext>
            </a:extLst>
          </p:cNvPr>
          <p:cNvSpPr/>
          <p:nvPr/>
        </p:nvSpPr>
        <p:spPr>
          <a:xfrm>
            <a:off x="9334600" y="3356879"/>
            <a:ext cx="741647" cy="741647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FBA06C1-A04E-4973-BFBE-30EEEF622CF2}"/>
              </a:ext>
            </a:extLst>
          </p:cNvPr>
          <p:cNvSpPr/>
          <p:nvPr/>
        </p:nvSpPr>
        <p:spPr>
          <a:xfrm>
            <a:off x="9334600" y="4381971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195F3B3-4B5E-449A-ABBE-4BDEF97D7FC2}"/>
              </a:ext>
            </a:extLst>
          </p:cNvPr>
          <p:cNvCxnSpPr>
            <a:cxnSpLocks/>
            <a:stCxn id="20" idx="0"/>
            <a:endCxn id="19" idx="4"/>
          </p:cNvCxnSpPr>
          <p:nvPr/>
        </p:nvCxnSpPr>
        <p:spPr>
          <a:xfrm flipV="1">
            <a:off x="9705425" y="2069376"/>
            <a:ext cx="1" cy="28344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495488D-790C-4CC0-939E-6A96C80A3546}"/>
              </a:ext>
            </a:extLst>
          </p:cNvPr>
          <p:cNvCxnSpPr>
            <a:cxnSpLocks/>
          </p:cNvCxnSpPr>
          <p:nvPr/>
        </p:nvCxnSpPr>
        <p:spPr>
          <a:xfrm flipV="1">
            <a:off x="9705422" y="3091379"/>
            <a:ext cx="1" cy="28344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160C26E-B0BE-48FD-8519-1CC952C85630}"/>
              </a:ext>
            </a:extLst>
          </p:cNvPr>
          <p:cNvCxnSpPr>
            <a:cxnSpLocks/>
          </p:cNvCxnSpPr>
          <p:nvPr/>
        </p:nvCxnSpPr>
        <p:spPr>
          <a:xfrm flipV="1">
            <a:off x="9705421" y="4117989"/>
            <a:ext cx="1" cy="28344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4B3F6CD2-0524-4A2B-AB80-B430D7A13E58}"/>
              </a:ext>
            </a:extLst>
          </p:cNvPr>
          <p:cNvSpPr/>
          <p:nvPr/>
        </p:nvSpPr>
        <p:spPr>
          <a:xfrm>
            <a:off x="4580288" y="4117989"/>
            <a:ext cx="741648" cy="7416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0D5B498-CD32-483A-A775-0CDDB77BA9CA}"/>
              </a:ext>
            </a:extLst>
          </p:cNvPr>
          <p:cNvCxnSpPr>
            <a:cxnSpLocks/>
            <a:endCxn id="9" idx="3"/>
          </p:cNvCxnSpPr>
          <p:nvPr/>
        </p:nvCxnSpPr>
        <p:spPr>
          <a:xfrm flipV="1">
            <a:off x="5206169" y="3835658"/>
            <a:ext cx="127457" cy="37306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0F12370C-0644-48F0-88A1-9660CA72A54A}"/>
              </a:ext>
            </a:extLst>
          </p:cNvPr>
          <p:cNvSpPr/>
          <p:nvPr/>
        </p:nvSpPr>
        <p:spPr>
          <a:xfrm>
            <a:off x="10558899" y="1327729"/>
            <a:ext cx="741647" cy="741647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887ADE5-A595-4E80-8BF5-32FAD5D6D72B}"/>
              </a:ext>
            </a:extLst>
          </p:cNvPr>
          <p:cNvSpPr/>
          <p:nvPr/>
        </p:nvSpPr>
        <p:spPr>
          <a:xfrm>
            <a:off x="10558898" y="2352821"/>
            <a:ext cx="741647" cy="741647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AD67F4B-3053-470D-B77C-3B4CD314FFBD}"/>
              </a:ext>
            </a:extLst>
          </p:cNvPr>
          <p:cNvCxnSpPr>
            <a:cxnSpLocks/>
            <a:stCxn id="29" idx="0"/>
            <a:endCxn id="28" idx="4"/>
          </p:cNvCxnSpPr>
          <p:nvPr/>
        </p:nvCxnSpPr>
        <p:spPr>
          <a:xfrm flipV="1">
            <a:off x="10929722" y="2069376"/>
            <a:ext cx="1" cy="28344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BA8C2E50-F6F3-4CF9-BC34-973C149A167D}"/>
              </a:ext>
            </a:extLst>
          </p:cNvPr>
          <p:cNvSpPr/>
          <p:nvPr/>
        </p:nvSpPr>
        <p:spPr>
          <a:xfrm>
            <a:off x="4984300" y="1639287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A2AF080-D5BA-4126-BBAF-F2C7E08DFFE5}"/>
              </a:ext>
            </a:extLst>
          </p:cNvPr>
          <p:cNvCxnSpPr>
            <a:cxnSpLocks/>
            <a:endCxn id="31" idx="5"/>
          </p:cNvCxnSpPr>
          <p:nvPr/>
        </p:nvCxnSpPr>
        <p:spPr>
          <a:xfrm flipH="1" flipV="1">
            <a:off x="5617335" y="2272322"/>
            <a:ext cx="214319" cy="14116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3B07711B-9BCD-4F7F-A837-25886E8410FC}"/>
              </a:ext>
            </a:extLst>
          </p:cNvPr>
          <p:cNvSpPr/>
          <p:nvPr/>
        </p:nvSpPr>
        <p:spPr>
          <a:xfrm>
            <a:off x="5987568" y="3944652"/>
            <a:ext cx="741648" cy="741648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75A8C3-A5F3-410C-B209-32111E70D37A}"/>
              </a:ext>
            </a:extLst>
          </p:cNvPr>
          <p:cNvCxnSpPr>
            <a:cxnSpLocks/>
          </p:cNvCxnSpPr>
          <p:nvPr/>
        </p:nvCxnSpPr>
        <p:spPr>
          <a:xfrm flipH="1" flipV="1">
            <a:off x="5836504" y="3835658"/>
            <a:ext cx="246006" cy="21396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9EED2BC2-8B92-4E25-89EA-08BAEA2F4316}"/>
              </a:ext>
            </a:extLst>
          </p:cNvPr>
          <p:cNvSpPr/>
          <p:nvPr/>
        </p:nvSpPr>
        <p:spPr>
          <a:xfrm>
            <a:off x="7353095" y="3811918"/>
            <a:ext cx="730518" cy="730518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422FF44-6622-4D8B-80E0-2465CDA7C27B}"/>
              </a:ext>
            </a:extLst>
          </p:cNvPr>
          <p:cNvSpPr/>
          <p:nvPr/>
        </p:nvSpPr>
        <p:spPr>
          <a:xfrm>
            <a:off x="7331412" y="4780935"/>
            <a:ext cx="730518" cy="730518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118F9D5-80A7-49F1-BE9A-3C6BF1A354E7}"/>
              </a:ext>
            </a:extLst>
          </p:cNvPr>
          <p:cNvCxnSpPr>
            <a:cxnSpLocks/>
            <a:stCxn id="13" idx="4"/>
            <a:endCxn id="35" idx="0"/>
          </p:cNvCxnSpPr>
          <p:nvPr/>
        </p:nvCxnSpPr>
        <p:spPr>
          <a:xfrm flipH="1">
            <a:off x="7718354" y="2864809"/>
            <a:ext cx="62748" cy="94710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002DDDA-E39F-4045-BF4F-FE3AE5BF4068}"/>
              </a:ext>
            </a:extLst>
          </p:cNvPr>
          <p:cNvCxnSpPr>
            <a:cxnSpLocks/>
            <a:stCxn id="35" idx="4"/>
            <a:endCxn id="36" idx="0"/>
          </p:cNvCxnSpPr>
          <p:nvPr/>
        </p:nvCxnSpPr>
        <p:spPr>
          <a:xfrm flipH="1">
            <a:off x="7696671" y="4542436"/>
            <a:ext cx="21683" cy="23849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B098609-7C77-47AF-939E-EC9134BB5679}"/>
              </a:ext>
            </a:extLst>
          </p:cNvPr>
          <p:cNvCxnSpPr>
            <a:cxnSpLocks/>
            <a:stCxn id="14" idx="4"/>
          </p:cNvCxnSpPr>
          <p:nvPr/>
        </p:nvCxnSpPr>
        <p:spPr>
          <a:xfrm flipH="1">
            <a:off x="6719092" y="3659654"/>
            <a:ext cx="251534" cy="129334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257CAD80-78A3-415C-87D7-FE0B45208E36}"/>
              </a:ext>
            </a:extLst>
          </p:cNvPr>
          <p:cNvSpPr/>
          <p:nvPr/>
        </p:nvSpPr>
        <p:spPr>
          <a:xfrm>
            <a:off x="6363957" y="4953000"/>
            <a:ext cx="730518" cy="7305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E: 1</a:t>
            </a:r>
            <a:endParaRPr lang="en-PH" sz="1600" dirty="0">
              <a:solidFill>
                <a:schemeClr val="tx1"/>
              </a:solidFill>
            </a:endParaRPr>
          </a:p>
        </p:txBody>
      </p:sp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11B4E10B-1D13-4BED-A9A9-CC9C5FDB13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1379277"/>
              </p:ext>
            </p:extLst>
          </p:nvPr>
        </p:nvGraphicFramePr>
        <p:xfrm>
          <a:off x="622950" y="1333279"/>
          <a:ext cx="3633353" cy="42976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29650">
                  <a:extLst>
                    <a:ext uri="{9D8B030D-6E8A-4147-A177-3AD203B41FA5}">
                      <a16:colId xmlns:a16="http://schemas.microsoft.com/office/drawing/2014/main" val="176537152"/>
                    </a:ext>
                  </a:extLst>
                </a:gridCol>
                <a:gridCol w="2503703">
                  <a:extLst>
                    <a:ext uri="{9D8B030D-6E8A-4147-A177-3AD203B41FA5}">
                      <a16:colId xmlns:a16="http://schemas.microsoft.com/office/drawing/2014/main" val="468214683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With min support count = 4, identify the frequent pairings?</a:t>
                      </a:r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PH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355049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{A, C}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181471"/>
                  </a:ext>
                </a:extLst>
              </a:tr>
              <a:tr h="147178">
                <a:tc>
                  <a:txBody>
                    <a:bodyPr/>
                    <a:lstStyle/>
                    <a:p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{B, C}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422231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{E, C}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833757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{A, B}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084978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{</a:t>
                      </a:r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A, D}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32842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{C, D}</a:t>
                      </a:r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67311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{B, E}</a:t>
                      </a:r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809377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{A, E}</a:t>
                      </a:r>
                      <a:endParaRPr lang="en-PH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PH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68037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{B, D}</a:t>
                      </a:r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539214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PH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22711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212872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F6D1E049-5B7B-467C-8572-F92B7168DBAC}"/>
              </a:ext>
            </a:extLst>
          </p:cNvPr>
          <p:cNvSpPr/>
          <p:nvPr/>
        </p:nvSpPr>
        <p:spPr>
          <a:xfrm>
            <a:off x="6653606" y="1420693"/>
            <a:ext cx="741647" cy="741647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C: 8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F2CA26E-C4F6-49E3-BC31-FABDF02AEC53}"/>
              </a:ext>
            </a:extLst>
          </p:cNvPr>
          <p:cNvSpPr/>
          <p:nvPr/>
        </p:nvSpPr>
        <p:spPr>
          <a:xfrm>
            <a:off x="5824981" y="2198618"/>
            <a:ext cx="730518" cy="730518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A: 6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D364F05-BFA5-4B30-AB5F-9CB39B932497}"/>
              </a:ext>
            </a:extLst>
          </p:cNvPr>
          <p:cNvSpPr/>
          <p:nvPr/>
        </p:nvSpPr>
        <p:spPr>
          <a:xfrm>
            <a:off x="5225014" y="3202622"/>
            <a:ext cx="741648" cy="7416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B: 3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355CB37-B064-4076-9808-4B41782ECBAB}"/>
              </a:ext>
            </a:extLst>
          </p:cNvPr>
          <p:cNvCxnSpPr>
            <a:stCxn id="6" idx="3"/>
            <a:endCxn id="8" idx="7"/>
          </p:cNvCxnSpPr>
          <p:nvPr/>
        </p:nvCxnSpPr>
        <p:spPr>
          <a:xfrm flipH="1">
            <a:off x="6448517" y="2053728"/>
            <a:ext cx="313701" cy="2518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24917D6-B374-4D5C-96E0-6EB6E486384A}"/>
              </a:ext>
            </a:extLst>
          </p:cNvPr>
          <p:cNvCxnSpPr>
            <a:cxnSpLocks/>
            <a:endCxn id="8" idx="3"/>
          </p:cNvCxnSpPr>
          <p:nvPr/>
        </p:nvCxnSpPr>
        <p:spPr>
          <a:xfrm flipV="1">
            <a:off x="5719274" y="2822154"/>
            <a:ext cx="212689" cy="38046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7AFC48AB-FC0F-4B55-B3CA-B632BD8A8BB6}"/>
              </a:ext>
            </a:extLst>
          </p:cNvPr>
          <p:cNvSpPr/>
          <p:nvPr/>
        </p:nvSpPr>
        <p:spPr>
          <a:xfrm>
            <a:off x="6605367" y="2929136"/>
            <a:ext cx="730518" cy="730518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D: 2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650EECD-C935-4D88-83F5-33CD1CD5BDA8}"/>
              </a:ext>
            </a:extLst>
          </p:cNvPr>
          <p:cNvCxnSpPr>
            <a:cxnSpLocks/>
            <a:stCxn id="14" idx="1"/>
          </p:cNvCxnSpPr>
          <p:nvPr/>
        </p:nvCxnSpPr>
        <p:spPr>
          <a:xfrm flipH="1" flipV="1">
            <a:off x="6466343" y="2822154"/>
            <a:ext cx="246006" cy="21396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3F92089B-21FE-4AE1-8027-5AA2A9DB2EF7}"/>
              </a:ext>
            </a:extLst>
          </p:cNvPr>
          <p:cNvSpPr/>
          <p:nvPr/>
        </p:nvSpPr>
        <p:spPr>
          <a:xfrm>
            <a:off x="7415843" y="2134291"/>
            <a:ext cx="730518" cy="7305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B: 2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F2885ED-6305-4EDF-B5A2-198BC36DB36F}"/>
              </a:ext>
            </a:extLst>
          </p:cNvPr>
          <p:cNvSpPr/>
          <p:nvPr/>
        </p:nvSpPr>
        <p:spPr>
          <a:xfrm>
            <a:off x="8060888" y="2929136"/>
            <a:ext cx="730518" cy="730518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4857295-1FC3-4F7D-BAB9-F31FA7A1682E}"/>
              </a:ext>
            </a:extLst>
          </p:cNvPr>
          <p:cNvCxnSpPr>
            <a:cxnSpLocks/>
          </p:cNvCxnSpPr>
          <p:nvPr/>
        </p:nvCxnSpPr>
        <p:spPr>
          <a:xfrm flipH="1" flipV="1">
            <a:off x="7262751" y="2059463"/>
            <a:ext cx="246006" cy="21396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EDCF639-B655-4DAC-8217-DFCEDB3068A4}"/>
              </a:ext>
            </a:extLst>
          </p:cNvPr>
          <p:cNvCxnSpPr>
            <a:cxnSpLocks/>
          </p:cNvCxnSpPr>
          <p:nvPr/>
        </p:nvCxnSpPr>
        <p:spPr>
          <a:xfrm flipH="1" flipV="1">
            <a:off x="7980777" y="2807806"/>
            <a:ext cx="246006" cy="21396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3CE5C67D-6997-453F-B05D-ECF3DD83FEA6}"/>
              </a:ext>
            </a:extLst>
          </p:cNvPr>
          <p:cNvSpPr/>
          <p:nvPr/>
        </p:nvSpPr>
        <p:spPr>
          <a:xfrm>
            <a:off x="9334602" y="1327729"/>
            <a:ext cx="741647" cy="741647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0BF9AF9-07D5-486F-91E6-09EF01B08D99}"/>
              </a:ext>
            </a:extLst>
          </p:cNvPr>
          <p:cNvSpPr/>
          <p:nvPr/>
        </p:nvSpPr>
        <p:spPr>
          <a:xfrm>
            <a:off x="9334601" y="2352821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ED6F06A-660B-4AF4-BF06-ECE8EFEF4B8B}"/>
              </a:ext>
            </a:extLst>
          </p:cNvPr>
          <p:cNvSpPr/>
          <p:nvPr/>
        </p:nvSpPr>
        <p:spPr>
          <a:xfrm>
            <a:off x="9334600" y="3356879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FBA06C1-A04E-4973-BFBE-30EEEF622CF2}"/>
              </a:ext>
            </a:extLst>
          </p:cNvPr>
          <p:cNvSpPr/>
          <p:nvPr/>
        </p:nvSpPr>
        <p:spPr>
          <a:xfrm>
            <a:off x="9334600" y="4381971"/>
            <a:ext cx="741647" cy="741647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195F3B3-4B5E-449A-ABBE-4BDEF97D7FC2}"/>
              </a:ext>
            </a:extLst>
          </p:cNvPr>
          <p:cNvCxnSpPr>
            <a:cxnSpLocks/>
            <a:stCxn id="20" idx="0"/>
            <a:endCxn id="19" idx="4"/>
          </p:cNvCxnSpPr>
          <p:nvPr/>
        </p:nvCxnSpPr>
        <p:spPr>
          <a:xfrm flipV="1">
            <a:off x="9705425" y="2069376"/>
            <a:ext cx="1" cy="28344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495488D-790C-4CC0-939E-6A96C80A3546}"/>
              </a:ext>
            </a:extLst>
          </p:cNvPr>
          <p:cNvCxnSpPr>
            <a:cxnSpLocks/>
          </p:cNvCxnSpPr>
          <p:nvPr/>
        </p:nvCxnSpPr>
        <p:spPr>
          <a:xfrm flipV="1">
            <a:off x="9705422" y="3091379"/>
            <a:ext cx="1" cy="28344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160C26E-B0BE-48FD-8519-1CC952C85630}"/>
              </a:ext>
            </a:extLst>
          </p:cNvPr>
          <p:cNvCxnSpPr>
            <a:cxnSpLocks/>
          </p:cNvCxnSpPr>
          <p:nvPr/>
        </p:nvCxnSpPr>
        <p:spPr>
          <a:xfrm flipV="1">
            <a:off x="9705421" y="4117989"/>
            <a:ext cx="1" cy="28344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4B3F6CD2-0524-4A2B-AB80-B430D7A13E58}"/>
              </a:ext>
            </a:extLst>
          </p:cNvPr>
          <p:cNvSpPr/>
          <p:nvPr/>
        </p:nvSpPr>
        <p:spPr>
          <a:xfrm>
            <a:off x="4580288" y="4117989"/>
            <a:ext cx="741648" cy="741648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0D5B498-CD32-483A-A775-0CDDB77BA9CA}"/>
              </a:ext>
            </a:extLst>
          </p:cNvPr>
          <p:cNvCxnSpPr>
            <a:cxnSpLocks/>
            <a:endCxn id="9" idx="3"/>
          </p:cNvCxnSpPr>
          <p:nvPr/>
        </p:nvCxnSpPr>
        <p:spPr>
          <a:xfrm flipV="1">
            <a:off x="5206169" y="3835658"/>
            <a:ext cx="127457" cy="37306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0F12370C-0644-48F0-88A1-9660CA72A54A}"/>
              </a:ext>
            </a:extLst>
          </p:cNvPr>
          <p:cNvSpPr/>
          <p:nvPr/>
        </p:nvSpPr>
        <p:spPr>
          <a:xfrm>
            <a:off x="10558899" y="1327729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887ADE5-A595-4E80-8BF5-32FAD5D6D72B}"/>
              </a:ext>
            </a:extLst>
          </p:cNvPr>
          <p:cNvSpPr/>
          <p:nvPr/>
        </p:nvSpPr>
        <p:spPr>
          <a:xfrm>
            <a:off x="10558898" y="2352821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AD67F4B-3053-470D-B77C-3B4CD314FFBD}"/>
              </a:ext>
            </a:extLst>
          </p:cNvPr>
          <p:cNvCxnSpPr>
            <a:cxnSpLocks/>
            <a:stCxn id="29" idx="0"/>
            <a:endCxn id="28" idx="4"/>
          </p:cNvCxnSpPr>
          <p:nvPr/>
        </p:nvCxnSpPr>
        <p:spPr>
          <a:xfrm flipV="1">
            <a:off x="10929722" y="2069376"/>
            <a:ext cx="1" cy="28344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BA8C2E50-F6F3-4CF9-BC34-973C149A167D}"/>
              </a:ext>
            </a:extLst>
          </p:cNvPr>
          <p:cNvSpPr/>
          <p:nvPr/>
        </p:nvSpPr>
        <p:spPr>
          <a:xfrm>
            <a:off x="4984300" y="1639287"/>
            <a:ext cx="741647" cy="741647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A2AF080-D5BA-4126-BBAF-F2C7E08DFFE5}"/>
              </a:ext>
            </a:extLst>
          </p:cNvPr>
          <p:cNvCxnSpPr>
            <a:cxnSpLocks/>
            <a:endCxn id="31" idx="5"/>
          </p:cNvCxnSpPr>
          <p:nvPr/>
        </p:nvCxnSpPr>
        <p:spPr>
          <a:xfrm flipH="1" flipV="1">
            <a:off x="5617335" y="2272322"/>
            <a:ext cx="214319" cy="14116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3B07711B-9BCD-4F7F-A837-25886E8410FC}"/>
              </a:ext>
            </a:extLst>
          </p:cNvPr>
          <p:cNvSpPr/>
          <p:nvPr/>
        </p:nvSpPr>
        <p:spPr>
          <a:xfrm>
            <a:off x="5987568" y="3944652"/>
            <a:ext cx="741648" cy="7416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75A8C3-A5F3-410C-B209-32111E70D37A}"/>
              </a:ext>
            </a:extLst>
          </p:cNvPr>
          <p:cNvCxnSpPr>
            <a:cxnSpLocks/>
          </p:cNvCxnSpPr>
          <p:nvPr/>
        </p:nvCxnSpPr>
        <p:spPr>
          <a:xfrm flipH="1" flipV="1">
            <a:off x="5836504" y="3835658"/>
            <a:ext cx="246006" cy="21396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9EED2BC2-8B92-4E25-89EA-08BAEA2F4316}"/>
              </a:ext>
            </a:extLst>
          </p:cNvPr>
          <p:cNvSpPr/>
          <p:nvPr/>
        </p:nvSpPr>
        <p:spPr>
          <a:xfrm>
            <a:off x="7353095" y="3811918"/>
            <a:ext cx="730518" cy="7305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422FF44-6622-4D8B-80E0-2465CDA7C27B}"/>
              </a:ext>
            </a:extLst>
          </p:cNvPr>
          <p:cNvSpPr/>
          <p:nvPr/>
        </p:nvSpPr>
        <p:spPr>
          <a:xfrm>
            <a:off x="7331412" y="4780935"/>
            <a:ext cx="730518" cy="730518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118F9D5-80A7-49F1-BE9A-3C6BF1A354E7}"/>
              </a:ext>
            </a:extLst>
          </p:cNvPr>
          <p:cNvCxnSpPr>
            <a:cxnSpLocks/>
            <a:stCxn id="13" idx="4"/>
            <a:endCxn id="35" idx="0"/>
          </p:cNvCxnSpPr>
          <p:nvPr/>
        </p:nvCxnSpPr>
        <p:spPr>
          <a:xfrm flipH="1">
            <a:off x="7718354" y="2864809"/>
            <a:ext cx="62748" cy="94710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002DDDA-E39F-4045-BF4F-FE3AE5BF4068}"/>
              </a:ext>
            </a:extLst>
          </p:cNvPr>
          <p:cNvCxnSpPr>
            <a:cxnSpLocks/>
            <a:stCxn id="35" idx="4"/>
            <a:endCxn id="36" idx="0"/>
          </p:cNvCxnSpPr>
          <p:nvPr/>
        </p:nvCxnSpPr>
        <p:spPr>
          <a:xfrm flipH="1">
            <a:off x="7696671" y="4542436"/>
            <a:ext cx="21683" cy="23849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B098609-7C77-47AF-939E-EC9134BB5679}"/>
              </a:ext>
            </a:extLst>
          </p:cNvPr>
          <p:cNvCxnSpPr>
            <a:cxnSpLocks/>
            <a:stCxn id="14" idx="4"/>
          </p:cNvCxnSpPr>
          <p:nvPr/>
        </p:nvCxnSpPr>
        <p:spPr>
          <a:xfrm flipH="1">
            <a:off x="6719092" y="3659654"/>
            <a:ext cx="251534" cy="129334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257CAD80-78A3-415C-87D7-FE0B45208E36}"/>
              </a:ext>
            </a:extLst>
          </p:cNvPr>
          <p:cNvSpPr/>
          <p:nvPr/>
        </p:nvSpPr>
        <p:spPr>
          <a:xfrm>
            <a:off x="6363957" y="4953000"/>
            <a:ext cx="730518" cy="730518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E: 1</a:t>
            </a:r>
            <a:endParaRPr lang="en-PH" sz="1600" dirty="0">
              <a:solidFill>
                <a:schemeClr val="tx1"/>
              </a:solidFill>
            </a:endParaRPr>
          </a:p>
        </p:txBody>
      </p:sp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11B4E10B-1D13-4BED-A9A9-CC9C5FDB13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3566556"/>
              </p:ext>
            </p:extLst>
          </p:nvPr>
        </p:nvGraphicFramePr>
        <p:xfrm>
          <a:off x="622950" y="1333279"/>
          <a:ext cx="3633353" cy="42976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129650">
                  <a:extLst>
                    <a:ext uri="{9D8B030D-6E8A-4147-A177-3AD203B41FA5}">
                      <a16:colId xmlns:a16="http://schemas.microsoft.com/office/drawing/2014/main" val="176537152"/>
                    </a:ext>
                  </a:extLst>
                </a:gridCol>
                <a:gridCol w="2503703">
                  <a:extLst>
                    <a:ext uri="{9D8B030D-6E8A-4147-A177-3AD203B41FA5}">
                      <a16:colId xmlns:a16="http://schemas.microsoft.com/office/drawing/2014/main" val="468214683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With min support count = 4, identify the frequent pairings?</a:t>
                      </a:r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PH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355049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{A, C}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181471"/>
                  </a:ext>
                </a:extLst>
              </a:tr>
              <a:tr h="147178">
                <a:tc>
                  <a:txBody>
                    <a:bodyPr/>
                    <a:lstStyle/>
                    <a:p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{B, C}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422231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{E, C}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833757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{A, B}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084978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{</a:t>
                      </a:r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A, D}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32842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{C, D}</a:t>
                      </a:r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67311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{B, E}</a:t>
                      </a:r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809377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{A, E}</a:t>
                      </a:r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68037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{B, D}</a:t>
                      </a:r>
                      <a:endParaRPr lang="en-PH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en-PH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539214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PH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22711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841015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11B4E10B-1D13-4BED-A9A9-CC9C5FDB13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589027"/>
              </p:ext>
            </p:extLst>
          </p:nvPr>
        </p:nvGraphicFramePr>
        <p:xfrm>
          <a:off x="521273" y="812819"/>
          <a:ext cx="6737025" cy="5214943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771992">
                  <a:extLst>
                    <a:ext uri="{9D8B030D-6E8A-4147-A177-3AD203B41FA5}">
                      <a16:colId xmlns:a16="http://schemas.microsoft.com/office/drawing/2014/main" val="176537152"/>
                    </a:ext>
                  </a:extLst>
                </a:gridCol>
                <a:gridCol w="1655777">
                  <a:extLst>
                    <a:ext uri="{9D8B030D-6E8A-4147-A177-3AD203B41FA5}">
                      <a16:colId xmlns:a16="http://schemas.microsoft.com/office/drawing/2014/main" val="468214683"/>
                    </a:ext>
                  </a:extLst>
                </a:gridCol>
                <a:gridCol w="1687285">
                  <a:extLst>
                    <a:ext uri="{9D8B030D-6E8A-4147-A177-3AD203B41FA5}">
                      <a16:colId xmlns:a16="http://schemas.microsoft.com/office/drawing/2014/main" val="456109067"/>
                    </a:ext>
                  </a:extLst>
                </a:gridCol>
                <a:gridCol w="1621971">
                  <a:extLst>
                    <a:ext uri="{9D8B030D-6E8A-4147-A177-3AD203B41FA5}">
                      <a16:colId xmlns:a16="http://schemas.microsoft.com/office/drawing/2014/main" val="1786466013"/>
                    </a:ext>
                  </a:extLst>
                </a:gridCol>
              </a:tblGrid>
              <a:tr h="514492">
                <a:tc gridSpan="4"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Compute the support, confidence and lift from the counts</a:t>
                      </a:r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PH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3550499"/>
                  </a:ext>
                </a:extLst>
              </a:tr>
              <a:tr h="514492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Rule</a:t>
                      </a:r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Support</a:t>
                      </a:r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Confidence</a:t>
                      </a:r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Lift</a:t>
                      </a:r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181471"/>
                  </a:ext>
                </a:extLst>
              </a:tr>
              <a:tr h="1026239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{</a:t>
                      </a:r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A} </a:t>
                      </a:r>
                      <a:r>
                        <a:rPr lang="en-PH" b="1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 {C}</a:t>
                      </a:r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6/10 = 0.60</a:t>
                      </a:r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6 / 7 = 0.85  </a:t>
                      </a:r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0.60 / (7/10 * 8/10) = 1.07</a:t>
                      </a:r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4222317"/>
                  </a:ext>
                </a:extLst>
              </a:tr>
              <a:tr h="881743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{</a:t>
                      </a:r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C} </a:t>
                      </a:r>
                      <a:r>
                        <a:rPr lang="en-PH" b="1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 {A}</a:t>
                      </a:r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6/10 = 0.60</a:t>
                      </a:r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6 / 8 = 0.75</a:t>
                      </a:r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0.6 / (8/10 * (7/10) = 1.07</a:t>
                      </a:r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8337579"/>
                  </a:ext>
                </a:extLst>
              </a:tr>
              <a:tr h="901220">
                <a:tc>
                  <a:txBody>
                    <a:bodyPr/>
                    <a:lstStyle/>
                    <a:p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{E} </a:t>
                      </a:r>
                      <a:r>
                        <a:rPr lang="en-PH" b="1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 {C}</a:t>
                      </a:r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5/10 = 0.50</a:t>
                      </a:r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5 / 6 = 0.83</a:t>
                      </a:r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0.5 / (6/10 * 8/10) = 1.04</a:t>
                      </a:r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0849785"/>
                  </a:ext>
                </a:extLst>
              </a:tr>
              <a:tr h="862265">
                <a:tc>
                  <a:txBody>
                    <a:bodyPr/>
                    <a:lstStyle/>
                    <a:p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{B} </a:t>
                      </a:r>
                      <a:r>
                        <a:rPr lang="en-PH" b="1" dirty="0">
                          <a:solidFill>
                            <a:schemeClr val="tx1"/>
                          </a:solidFill>
                          <a:sym typeface="Wingdings" panose="05000000000000000000" pitchFamily="2" charset="2"/>
                        </a:rPr>
                        <a:t> {C}</a:t>
                      </a:r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5/10 = 0.50</a:t>
                      </a:r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5 / 7 = 0.71</a:t>
                      </a:r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0.5 / (7/10 * 8/10) = 0.89</a:t>
                      </a:r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3284257"/>
                  </a:ext>
                </a:extLst>
              </a:tr>
              <a:tr h="514492">
                <a:tc gridSpan="4">
                  <a:txBody>
                    <a:bodyPr/>
                    <a:lstStyle/>
                    <a:p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673119"/>
                  </a:ext>
                </a:extLst>
              </a:tr>
            </a:tbl>
          </a:graphicData>
        </a:graphic>
      </p:graphicFrame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9F9878DE-2F19-4673-A03F-D5D12460D1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2902225"/>
              </p:ext>
            </p:extLst>
          </p:nvPr>
        </p:nvGraphicFramePr>
        <p:xfrm>
          <a:off x="7491768" y="795401"/>
          <a:ext cx="2458929" cy="40233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64510">
                  <a:extLst>
                    <a:ext uri="{9D8B030D-6E8A-4147-A177-3AD203B41FA5}">
                      <a16:colId xmlns:a16="http://schemas.microsoft.com/office/drawing/2014/main" val="176537152"/>
                    </a:ext>
                  </a:extLst>
                </a:gridCol>
                <a:gridCol w="1694419">
                  <a:extLst>
                    <a:ext uri="{9D8B030D-6E8A-4147-A177-3AD203B41FA5}">
                      <a16:colId xmlns:a16="http://schemas.microsoft.com/office/drawing/2014/main" val="468214683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Support Count</a:t>
                      </a:r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PH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355049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{A, C}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181471"/>
                  </a:ext>
                </a:extLst>
              </a:tr>
              <a:tr h="147178">
                <a:tc>
                  <a:txBody>
                    <a:bodyPr/>
                    <a:lstStyle/>
                    <a:p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{B, C}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422231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{E, C}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833757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{A, B}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084978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{</a:t>
                      </a:r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A, D}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32842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{C, D}</a:t>
                      </a:r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67311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{B, E}</a:t>
                      </a:r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809377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{A, E}</a:t>
                      </a:r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68037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{B, D}</a:t>
                      </a:r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539214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PH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2271162"/>
                  </a:ext>
                </a:extLst>
              </a:tr>
            </a:tbl>
          </a:graphicData>
        </a:graphic>
      </p:graphicFrame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78111320-53D7-4B7F-ADD5-3C3788C2D5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2612920"/>
              </p:ext>
            </p:extLst>
          </p:nvPr>
        </p:nvGraphicFramePr>
        <p:xfrm>
          <a:off x="10184167" y="795401"/>
          <a:ext cx="1550632" cy="40233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22874">
                  <a:extLst>
                    <a:ext uri="{9D8B030D-6E8A-4147-A177-3AD203B41FA5}">
                      <a16:colId xmlns:a16="http://schemas.microsoft.com/office/drawing/2014/main" val="176537152"/>
                    </a:ext>
                  </a:extLst>
                </a:gridCol>
                <a:gridCol w="1127758">
                  <a:extLst>
                    <a:ext uri="{9D8B030D-6E8A-4147-A177-3AD203B41FA5}">
                      <a16:colId xmlns:a16="http://schemas.microsoft.com/office/drawing/2014/main" val="468214683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Count Order</a:t>
                      </a:r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PH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355049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18147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en-PH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422231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833757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084978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b="1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328425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PH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67311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PH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809377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PH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680372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PH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539214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PH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22711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201660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21364" y="2562078"/>
            <a:ext cx="107492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atin typeface="Arial" pitchFamily="34" charset="0"/>
                <a:cs typeface="Arial" pitchFamily="34" charset="0"/>
              </a:rPr>
              <a:t>Thank you very much for listening</a:t>
            </a:r>
            <a:r>
              <a:rPr lang="en-US" sz="3200" b="1" dirty="0">
                <a:latin typeface="Arial" pitchFamily="34" charset="0"/>
                <a:cs typeface="Arial" pitchFamily="34" charset="0"/>
              </a:rPr>
              <a:t>.</a:t>
            </a:r>
            <a:endParaRPr lang="en-US" sz="32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378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007202"/>
            <a:ext cx="1055866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A. FP-Tree Structure</a:t>
            </a:r>
          </a:p>
          <a:p>
            <a:endParaRPr lang="en-US" sz="1400" b="1" dirty="0"/>
          </a:p>
          <a:p>
            <a:r>
              <a:rPr lang="en-US" sz="2800" b="1" i="1" dirty="0"/>
              <a:t>Node Paths:</a:t>
            </a:r>
          </a:p>
          <a:p>
            <a:endParaRPr lang="en-US" sz="2800" b="1" i="1" dirty="0"/>
          </a:p>
          <a:p>
            <a:pPr marL="457200" indent="-457200">
              <a:buFontTx/>
              <a:buChar char="-"/>
            </a:pPr>
            <a:r>
              <a:rPr lang="en-US" sz="2800" dirty="0"/>
              <a:t>Each node in the FP-Tree represents an item and a counter indicating the frequency of that item within transactions along that path.</a:t>
            </a:r>
          </a:p>
        </p:txBody>
      </p:sp>
    </p:spTree>
    <p:extLst>
      <p:ext uri="{BB962C8B-B14F-4D97-AF65-F5344CB8AC3E}">
        <p14:creationId xmlns:p14="http://schemas.microsoft.com/office/powerpoint/2010/main" val="1570507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007202"/>
            <a:ext cx="10558668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B. Steps for Building the FP-Tree</a:t>
            </a:r>
          </a:p>
          <a:p>
            <a:endParaRPr lang="en-US" sz="1400" b="1" dirty="0"/>
          </a:p>
          <a:p>
            <a:pPr marL="514350" indent="-514350">
              <a:buAutoNum type="arabicPeriod"/>
            </a:pPr>
            <a:r>
              <a:rPr lang="en-US" sz="2800" b="1" dirty="0"/>
              <a:t>Count item frequency </a:t>
            </a:r>
            <a:r>
              <a:rPr lang="en-US" sz="2800" dirty="0"/>
              <a:t>in the data.</a:t>
            </a:r>
          </a:p>
          <a:p>
            <a:pPr marL="514350" indent="-514350">
              <a:buAutoNum type="arabicPeriod"/>
            </a:pPr>
            <a:r>
              <a:rPr lang="en-US" sz="2800" b="1" dirty="0"/>
              <a:t>Sort items by frequency </a:t>
            </a:r>
            <a:r>
              <a:rPr lang="en-US" sz="2800" dirty="0"/>
              <a:t>(descending order) to prioritize frequent items at the root, which helps compress the tree</a:t>
            </a:r>
          </a:p>
          <a:p>
            <a:pPr marL="514350" indent="-514350">
              <a:buAutoNum type="arabicPeriod"/>
            </a:pPr>
            <a:r>
              <a:rPr lang="en-US" sz="2800" b="1" dirty="0"/>
              <a:t>Insert transactions </a:t>
            </a:r>
            <a:r>
              <a:rPr lang="en-US" sz="2800" dirty="0"/>
              <a:t>into the FP-Tree, following the sorted order and incrementing counters for items that already exist along the paths.</a:t>
            </a:r>
          </a:p>
          <a:p>
            <a:pPr marL="514350" indent="-514350">
              <a:buAutoNum type="arabicPeriod"/>
            </a:pPr>
            <a:r>
              <a:rPr lang="en-US" sz="2800" b="1" dirty="0"/>
              <a:t>Create header tables</a:t>
            </a:r>
            <a:r>
              <a:rPr lang="en-US" sz="2800" dirty="0"/>
              <a:t> that link to each unique item in the tree. These headers serve as entry points for efficiency accessing and traversing nodes associated with each item.</a:t>
            </a:r>
          </a:p>
        </p:txBody>
      </p:sp>
    </p:spTree>
    <p:extLst>
      <p:ext uri="{BB962C8B-B14F-4D97-AF65-F5344CB8AC3E}">
        <p14:creationId xmlns:p14="http://schemas.microsoft.com/office/powerpoint/2010/main" val="14064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007202"/>
            <a:ext cx="10558668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C. Pattern Extraction Using Conditional FP-Trees</a:t>
            </a:r>
          </a:p>
          <a:p>
            <a:endParaRPr lang="en-US" sz="1400" b="1" dirty="0"/>
          </a:p>
          <a:p>
            <a:pPr marL="514350" indent="-514350">
              <a:buAutoNum type="arabicPeriod"/>
            </a:pPr>
            <a:r>
              <a:rPr lang="en-US" sz="2800" dirty="0"/>
              <a:t>Once the FP-Tree is constructed, FP-Growth extracts patterns by constructing conditional FP-Trees for each item.</a:t>
            </a:r>
          </a:p>
          <a:p>
            <a:pPr marL="514350" indent="-514350">
              <a:buAutoNum type="arabicPeriod"/>
            </a:pPr>
            <a:endParaRPr lang="en-US" sz="1400" dirty="0"/>
          </a:p>
          <a:p>
            <a:pPr marL="514350" indent="-514350">
              <a:buAutoNum type="arabicPeriod"/>
            </a:pPr>
            <a:r>
              <a:rPr lang="en-US" sz="2800" dirty="0"/>
              <a:t>For each item at the bottom of the FP-Tree, the algorithm collects prefix paths (paths leading to that item) and generates new trees to find frequent patterns recursively.</a:t>
            </a:r>
          </a:p>
        </p:txBody>
      </p:sp>
    </p:spTree>
    <p:extLst>
      <p:ext uri="{BB962C8B-B14F-4D97-AF65-F5344CB8AC3E}">
        <p14:creationId xmlns:p14="http://schemas.microsoft.com/office/powerpoint/2010/main" val="1127248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1947</TotalTime>
  <Words>5565</Words>
  <Application>Microsoft Office PowerPoint</Application>
  <PresentationFormat>Widescreen</PresentationFormat>
  <Paragraphs>1492</Paragraphs>
  <Slides>63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7" baseType="lpstr">
      <vt:lpstr>Arial</vt:lpstr>
      <vt:lpstr>Arial Black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Wael Elmedany</dc:creator>
  <cp:lastModifiedBy>Acer</cp:lastModifiedBy>
  <cp:revision>395</cp:revision>
  <dcterms:created xsi:type="dcterms:W3CDTF">2018-09-30T06:22:05Z</dcterms:created>
  <dcterms:modified xsi:type="dcterms:W3CDTF">2025-09-03T07:11:35Z</dcterms:modified>
</cp:coreProperties>
</file>