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4"/>
  </p:notesMasterIdLst>
  <p:sldIdLst>
    <p:sldId id="258" r:id="rId2"/>
    <p:sldId id="384" r:id="rId3"/>
    <p:sldId id="387" r:id="rId4"/>
    <p:sldId id="385" r:id="rId5"/>
    <p:sldId id="386" r:id="rId6"/>
    <p:sldId id="393" r:id="rId7"/>
    <p:sldId id="388" r:id="rId8"/>
    <p:sldId id="389" r:id="rId9"/>
    <p:sldId id="390" r:id="rId10"/>
    <p:sldId id="391" r:id="rId11"/>
    <p:sldId id="394" r:id="rId12"/>
    <p:sldId id="39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8B8"/>
    <a:srgbClr val="007033"/>
    <a:srgbClr val="5B18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46" autoAdjust="0"/>
    <p:restoredTop sz="86443" autoAdjust="0"/>
  </p:normalViewPr>
  <p:slideViewPr>
    <p:cSldViewPr snapToGrid="0">
      <p:cViewPr>
        <p:scale>
          <a:sx n="70" d="100"/>
          <a:sy n="70" d="100"/>
        </p:scale>
        <p:origin x="-72" y="-2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20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5AC51-C568-4371-A28D-D14CF2BCF8BA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38477-70AC-4892-810E-E936ABB30F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52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38477-70AC-4892-810E-E936ABB30F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79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00066" y="6347892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5000" y="6347893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01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D057E4A9-8BC1-4D03-B0CD-00353C3D487D}"/>
              </a:ext>
            </a:extLst>
          </p:cNvPr>
          <p:cNvSpPr>
            <a:spLocks noGrp="1"/>
          </p:cNvSpPr>
          <p:nvPr userDrawn="1"/>
        </p:nvSpPr>
        <p:spPr>
          <a:xfrm>
            <a:off x="4038600" y="635159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3ICT 2021 - 29-30 September 2021    University of Bahrain</a:t>
            </a:r>
          </a:p>
        </p:txBody>
      </p:sp>
    </p:spTree>
    <p:extLst>
      <p:ext uri="{BB962C8B-B14F-4D97-AF65-F5344CB8AC3E}">
        <p14:creationId xmlns:p14="http://schemas.microsoft.com/office/powerpoint/2010/main" val="238409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7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7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75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8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29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66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33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51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75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17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71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322315"/>
            <a:ext cx="12192000" cy="535685"/>
          </a:xfrm>
          <a:prstGeom prst="rect">
            <a:avLst/>
          </a:prstGeom>
          <a:solidFill>
            <a:srgbClr val="007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419469"/>
            <a:ext cx="12192000" cy="368300"/>
          </a:xfrm>
          <a:prstGeom prst="rect">
            <a:avLst/>
          </a:prstGeom>
          <a:solidFill>
            <a:schemeClr val="accent3">
              <a:lumMod val="5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baseline="0" dirty="0" smtClean="0"/>
              <a:t>Front-End Web Development</a:t>
            </a:r>
            <a:endParaRPr lang="en-PH" sz="1400" b="1" dirty="0"/>
          </a:p>
        </p:txBody>
      </p:sp>
    </p:spTree>
    <p:extLst>
      <p:ext uri="{BB962C8B-B14F-4D97-AF65-F5344CB8AC3E}">
        <p14:creationId xmlns:p14="http://schemas.microsoft.com/office/powerpoint/2010/main" val="313579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307312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Margins &amp; Padding</a:t>
            </a:r>
            <a:endParaRPr lang="en-PH" sz="7200" b="1" dirty="0"/>
          </a:p>
        </p:txBody>
      </p:sp>
    </p:spTree>
    <p:extLst>
      <p:ext uri="{BB962C8B-B14F-4D97-AF65-F5344CB8AC3E}">
        <p14:creationId xmlns:p14="http://schemas.microsoft.com/office/powerpoint/2010/main" val="390654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7576" y="368613"/>
            <a:ext cx="114300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Padding (shorthand, 3 values </a:t>
            </a:r>
            <a:r>
              <a:rPr lang="en-US" sz="3200" b="1" dirty="0" smtClean="0">
                <a:sym typeface="Wingdings" pitchFamily="2" charset="2"/>
              </a:rPr>
              <a:t></a:t>
            </a:r>
            <a:r>
              <a:rPr lang="en-US" sz="3200" b="1" dirty="0" smtClean="0"/>
              <a:t> top, left &amp; right, bottom)</a:t>
            </a:r>
          </a:p>
          <a:p>
            <a:endParaRPr lang="en-US" sz="4000" b="1" dirty="0"/>
          </a:p>
          <a:p>
            <a:r>
              <a:rPr lang="en-US" sz="4000" b="1" dirty="0" smtClean="0">
                <a:solidFill>
                  <a:srgbClr val="FF0000"/>
                </a:solidFill>
              </a:rPr>
              <a:t>h1</a:t>
            </a:r>
            <a:r>
              <a:rPr lang="en-US" sz="4000" b="1" dirty="0" smtClean="0"/>
              <a:t> {</a:t>
            </a:r>
          </a:p>
          <a:p>
            <a:endParaRPr lang="en-US" sz="4000" b="1" dirty="0" smtClean="0"/>
          </a:p>
          <a:p>
            <a:r>
              <a:rPr lang="en-US" sz="4000" b="1" dirty="0"/>
              <a:t>	</a:t>
            </a:r>
            <a:r>
              <a:rPr lang="en-US" sz="4000" b="1" dirty="0" smtClean="0">
                <a:solidFill>
                  <a:srgbClr val="0070C0"/>
                </a:solidFill>
              </a:rPr>
              <a:t>padding: </a:t>
            </a:r>
            <a:r>
              <a:rPr lang="en-US" sz="4000" b="1" dirty="0" smtClean="0"/>
              <a:t>10px 20px 30px;</a:t>
            </a:r>
          </a:p>
          <a:p>
            <a:r>
              <a:rPr lang="en-US" sz="4000" b="1" dirty="0"/>
              <a:t>	</a:t>
            </a:r>
            <a:endParaRPr lang="en-US" sz="4000" b="1" dirty="0" smtClean="0"/>
          </a:p>
          <a:p>
            <a:r>
              <a:rPr lang="en-US" sz="4000" b="1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952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7576" y="368613"/>
            <a:ext cx="114300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Padding (shorthand, 4 values </a:t>
            </a:r>
            <a:r>
              <a:rPr lang="en-US" sz="3200" b="1" dirty="0" smtClean="0">
                <a:sym typeface="Wingdings" pitchFamily="2" charset="2"/>
              </a:rPr>
              <a:t></a:t>
            </a:r>
            <a:r>
              <a:rPr lang="en-US" sz="3200" b="1" dirty="0" smtClean="0"/>
              <a:t> top, right, bottom, left)</a:t>
            </a:r>
          </a:p>
          <a:p>
            <a:endParaRPr lang="en-US" sz="4000" b="1" dirty="0"/>
          </a:p>
          <a:p>
            <a:r>
              <a:rPr lang="en-US" sz="4000" b="1" dirty="0" smtClean="0">
                <a:solidFill>
                  <a:srgbClr val="FF0000"/>
                </a:solidFill>
              </a:rPr>
              <a:t>h1</a:t>
            </a:r>
            <a:r>
              <a:rPr lang="en-US" sz="4000" b="1" dirty="0" smtClean="0"/>
              <a:t> {</a:t>
            </a:r>
          </a:p>
          <a:p>
            <a:endParaRPr lang="en-US" sz="4000" b="1" dirty="0" smtClean="0"/>
          </a:p>
          <a:p>
            <a:r>
              <a:rPr lang="en-US" sz="4000" b="1" dirty="0"/>
              <a:t>	</a:t>
            </a:r>
            <a:r>
              <a:rPr lang="en-US" sz="4000" b="1" dirty="0" smtClean="0">
                <a:solidFill>
                  <a:srgbClr val="0070C0"/>
                </a:solidFill>
              </a:rPr>
              <a:t>padding: </a:t>
            </a:r>
            <a:r>
              <a:rPr lang="en-US" sz="4000" b="1" dirty="0" smtClean="0"/>
              <a:t>10px 20px 30px 40px;</a:t>
            </a:r>
          </a:p>
          <a:p>
            <a:r>
              <a:rPr lang="en-US" sz="4000" b="1" dirty="0"/>
              <a:t>	</a:t>
            </a:r>
            <a:endParaRPr lang="en-US" sz="4000" b="1" dirty="0" smtClean="0"/>
          </a:p>
          <a:p>
            <a:r>
              <a:rPr lang="en-US" sz="4000" b="1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805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7576" y="368613"/>
            <a:ext cx="11430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Note: </a:t>
            </a:r>
          </a:p>
          <a:p>
            <a:r>
              <a:rPr lang="en-US" sz="2800" b="1" dirty="0" smtClean="0"/>
              <a:t>Margins can have </a:t>
            </a:r>
            <a:r>
              <a:rPr lang="en-US" sz="2800" b="1" dirty="0" smtClean="0">
                <a:solidFill>
                  <a:srgbClr val="FF0000"/>
                </a:solidFill>
              </a:rPr>
              <a:t>negative values</a:t>
            </a:r>
            <a:r>
              <a:rPr lang="en-US" sz="2800" b="1" dirty="0" smtClean="0"/>
              <a:t>, Padding </a:t>
            </a:r>
            <a:r>
              <a:rPr lang="en-US" sz="2800" b="1" dirty="0" smtClean="0">
                <a:solidFill>
                  <a:srgbClr val="FF0000"/>
                </a:solidFill>
              </a:rPr>
              <a:t>cannot</a:t>
            </a:r>
            <a:r>
              <a:rPr lang="en-US" sz="2800" b="1" dirty="0" smtClean="0"/>
              <a:t> (will not take effect)</a:t>
            </a:r>
          </a:p>
          <a:p>
            <a:endParaRPr lang="en-US" sz="4000" b="1" dirty="0"/>
          </a:p>
          <a:p>
            <a:r>
              <a:rPr lang="en-US" sz="4000" b="1" dirty="0" smtClean="0">
                <a:solidFill>
                  <a:srgbClr val="FF0000"/>
                </a:solidFill>
              </a:rPr>
              <a:t>h1</a:t>
            </a:r>
            <a:r>
              <a:rPr lang="en-US" sz="4000" b="1" dirty="0" smtClean="0"/>
              <a:t> {</a:t>
            </a:r>
          </a:p>
          <a:p>
            <a:endParaRPr lang="en-US" sz="4000" b="1" dirty="0" smtClean="0"/>
          </a:p>
          <a:p>
            <a:r>
              <a:rPr lang="en-US" sz="4000" b="1"/>
              <a:t>	</a:t>
            </a:r>
            <a:r>
              <a:rPr lang="en-US" sz="4000" b="1" smtClean="0">
                <a:solidFill>
                  <a:srgbClr val="0070C0"/>
                </a:solidFill>
              </a:rPr>
              <a:t>margin-left: </a:t>
            </a:r>
            <a:r>
              <a:rPr lang="en-US" sz="4000" b="1" dirty="0" smtClean="0"/>
              <a:t>-20px;</a:t>
            </a:r>
          </a:p>
          <a:p>
            <a:r>
              <a:rPr lang="en-US" sz="4000" b="1" dirty="0"/>
              <a:t>	</a:t>
            </a:r>
            <a:endParaRPr lang="en-US" sz="4000" b="1" dirty="0" smtClean="0"/>
          </a:p>
          <a:p>
            <a:r>
              <a:rPr lang="en-US" sz="4000" b="1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0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7576" y="368613"/>
            <a:ext cx="11430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Margins</a:t>
            </a:r>
          </a:p>
          <a:p>
            <a:endParaRPr lang="en-US" sz="4000" b="1" dirty="0"/>
          </a:p>
          <a:p>
            <a:r>
              <a:rPr lang="en-US" sz="4000" b="1" dirty="0" smtClean="0">
                <a:solidFill>
                  <a:srgbClr val="FF0000"/>
                </a:solidFill>
              </a:rPr>
              <a:t>h1</a:t>
            </a:r>
            <a:r>
              <a:rPr lang="en-US" sz="4000" b="1" dirty="0" smtClean="0"/>
              <a:t> {</a:t>
            </a:r>
          </a:p>
          <a:p>
            <a:endParaRPr lang="en-US" sz="4000" b="1" dirty="0" smtClean="0"/>
          </a:p>
          <a:p>
            <a:r>
              <a:rPr lang="en-US" sz="4000" b="1" dirty="0"/>
              <a:t>	</a:t>
            </a:r>
            <a:r>
              <a:rPr lang="en-US" sz="4000" b="1" dirty="0" smtClean="0">
                <a:solidFill>
                  <a:srgbClr val="0070C0"/>
                </a:solidFill>
              </a:rPr>
              <a:t>margin-top:</a:t>
            </a:r>
            <a:r>
              <a:rPr lang="en-US" sz="4000" b="1" dirty="0" smtClean="0"/>
              <a:t> 10px;</a:t>
            </a:r>
          </a:p>
          <a:p>
            <a:r>
              <a:rPr lang="en-US" sz="4000" b="1" dirty="0"/>
              <a:t>	</a:t>
            </a:r>
            <a:r>
              <a:rPr lang="en-US" sz="4000" b="1" dirty="0" smtClean="0">
                <a:solidFill>
                  <a:srgbClr val="0070C0"/>
                </a:solidFill>
              </a:rPr>
              <a:t>margin-right: </a:t>
            </a:r>
            <a:r>
              <a:rPr lang="en-US" sz="4000" b="1" dirty="0" smtClean="0"/>
              <a:t>10px;</a:t>
            </a:r>
          </a:p>
          <a:p>
            <a:r>
              <a:rPr lang="en-US" sz="4000" b="1" dirty="0" smtClean="0"/>
              <a:t>	</a:t>
            </a:r>
            <a:r>
              <a:rPr lang="en-US" sz="4000" b="1" dirty="0" smtClean="0">
                <a:solidFill>
                  <a:srgbClr val="0070C0"/>
                </a:solidFill>
              </a:rPr>
              <a:t>margin-bottom:</a:t>
            </a:r>
            <a:r>
              <a:rPr lang="en-US" sz="4000" b="1" dirty="0" smtClean="0"/>
              <a:t> 10px;</a:t>
            </a:r>
          </a:p>
          <a:p>
            <a:r>
              <a:rPr lang="en-US" sz="4000" b="1" dirty="0"/>
              <a:t>	</a:t>
            </a:r>
            <a:r>
              <a:rPr lang="en-US" sz="4000" b="1" dirty="0" smtClean="0">
                <a:solidFill>
                  <a:srgbClr val="0070C0"/>
                </a:solidFill>
              </a:rPr>
              <a:t>margin-left:</a:t>
            </a:r>
            <a:r>
              <a:rPr lang="en-US" sz="4000" b="1" dirty="0" smtClean="0"/>
              <a:t> 10px;</a:t>
            </a:r>
          </a:p>
          <a:p>
            <a:r>
              <a:rPr lang="en-US" sz="4000" b="1" dirty="0"/>
              <a:t>}</a:t>
            </a:r>
            <a:endParaRPr lang="en-US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124222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7576" y="368613"/>
            <a:ext cx="114300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Margins (shorthand, 1 value </a:t>
            </a:r>
            <a:r>
              <a:rPr lang="en-US" sz="3200" b="1" dirty="0" smtClean="0">
                <a:sym typeface="Wingdings" pitchFamily="2" charset="2"/>
              </a:rPr>
              <a:t></a:t>
            </a:r>
            <a:r>
              <a:rPr lang="en-US" sz="3200" b="1" dirty="0" smtClean="0"/>
              <a:t> top, right, bottom, left)</a:t>
            </a:r>
          </a:p>
          <a:p>
            <a:endParaRPr lang="en-US" sz="4000" b="1" dirty="0"/>
          </a:p>
          <a:p>
            <a:r>
              <a:rPr lang="en-US" sz="4000" b="1" dirty="0" smtClean="0">
                <a:solidFill>
                  <a:srgbClr val="FF0000"/>
                </a:solidFill>
              </a:rPr>
              <a:t>h1</a:t>
            </a:r>
            <a:r>
              <a:rPr lang="en-US" sz="4000" b="1" dirty="0" smtClean="0"/>
              <a:t> {</a:t>
            </a:r>
          </a:p>
          <a:p>
            <a:endParaRPr lang="en-US" sz="4000" b="1" dirty="0" smtClean="0"/>
          </a:p>
          <a:p>
            <a:r>
              <a:rPr lang="en-US" sz="4000" b="1" dirty="0"/>
              <a:t>	</a:t>
            </a:r>
            <a:r>
              <a:rPr lang="en-US" sz="4000" b="1" dirty="0" smtClean="0">
                <a:solidFill>
                  <a:srgbClr val="0070C0"/>
                </a:solidFill>
              </a:rPr>
              <a:t>margin: </a:t>
            </a:r>
            <a:r>
              <a:rPr lang="en-US" sz="4000" b="1" dirty="0" smtClean="0"/>
              <a:t>20px;</a:t>
            </a:r>
          </a:p>
          <a:p>
            <a:r>
              <a:rPr lang="en-US" sz="4000" b="1" dirty="0"/>
              <a:t>	</a:t>
            </a:r>
            <a:endParaRPr lang="en-US" sz="4000" b="1" dirty="0" smtClean="0"/>
          </a:p>
          <a:p>
            <a:r>
              <a:rPr lang="en-US" sz="4000" b="1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158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7576" y="368613"/>
            <a:ext cx="114300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Margins (shorthand, 2 values </a:t>
            </a:r>
            <a:r>
              <a:rPr lang="en-US" sz="3200" b="1" dirty="0" smtClean="0">
                <a:sym typeface="Wingdings" pitchFamily="2" charset="2"/>
              </a:rPr>
              <a:t></a:t>
            </a:r>
            <a:r>
              <a:rPr lang="en-US" sz="3200" b="1" dirty="0" smtClean="0"/>
              <a:t> top &amp; bottom, left &amp; right)</a:t>
            </a:r>
          </a:p>
          <a:p>
            <a:endParaRPr lang="en-US" sz="4000" b="1" dirty="0"/>
          </a:p>
          <a:p>
            <a:r>
              <a:rPr lang="en-US" sz="4000" b="1" dirty="0" smtClean="0">
                <a:solidFill>
                  <a:srgbClr val="FF0000"/>
                </a:solidFill>
              </a:rPr>
              <a:t>h1</a:t>
            </a:r>
            <a:r>
              <a:rPr lang="en-US" sz="4000" b="1" dirty="0" smtClean="0"/>
              <a:t> {</a:t>
            </a:r>
          </a:p>
          <a:p>
            <a:endParaRPr lang="en-US" sz="4000" b="1" dirty="0" smtClean="0"/>
          </a:p>
          <a:p>
            <a:r>
              <a:rPr lang="en-US" sz="4000" b="1" dirty="0"/>
              <a:t>	</a:t>
            </a:r>
            <a:r>
              <a:rPr lang="en-US" sz="4000" b="1" dirty="0" smtClean="0">
                <a:solidFill>
                  <a:srgbClr val="0070C0"/>
                </a:solidFill>
              </a:rPr>
              <a:t>margin: </a:t>
            </a:r>
            <a:r>
              <a:rPr lang="en-US" sz="4000" b="1" dirty="0" smtClean="0"/>
              <a:t>10px 20px;</a:t>
            </a:r>
          </a:p>
          <a:p>
            <a:r>
              <a:rPr lang="en-US" sz="4000" b="1" dirty="0"/>
              <a:t>	</a:t>
            </a:r>
            <a:endParaRPr lang="en-US" sz="4000" b="1" dirty="0" smtClean="0"/>
          </a:p>
          <a:p>
            <a:r>
              <a:rPr lang="en-US" sz="4000" b="1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543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7576" y="368613"/>
            <a:ext cx="114300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Margins (shorthand, 3 values </a:t>
            </a:r>
            <a:r>
              <a:rPr lang="en-US" sz="3200" b="1" dirty="0" smtClean="0">
                <a:sym typeface="Wingdings" pitchFamily="2" charset="2"/>
              </a:rPr>
              <a:t></a:t>
            </a:r>
            <a:r>
              <a:rPr lang="en-US" sz="3200" b="1" dirty="0" smtClean="0"/>
              <a:t> top, left &amp; right, bottom)</a:t>
            </a:r>
          </a:p>
          <a:p>
            <a:endParaRPr lang="en-US" sz="4000" b="1" dirty="0"/>
          </a:p>
          <a:p>
            <a:r>
              <a:rPr lang="en-US" sz="4000" b="1" dirty="0" smtClean="0">
                <a:solidFill>
                  <a:srgbClr val="FF0000"/>
                </a:solidFill>
              </a:rPr>
              <a:t>h1</a:t>
            </a:r>
            <a:r>
              <a:rPr lang="en-US" sz="4000" b="1" dirty="0" smtClean="0"/>
              <a:t> {</a:t>
            </a:r>
          </a:p>
          <a:p>
            <a:endParaRPr lang="en-US" sz="4000" b="1" dirty="0" smtClean="0"/>
          </a:p>
          <a:p>
            <a:r>
              <a:rPr lang="en-US" sz="4000" b="1" dirty="0"/>
              <a:t>	</a:t>
            </a:r>
            <a:r>
              <a:rPr lang="en-US" sz="4000" b="1" dirty="0" smtClean="0">
                <a:solidFill>
                  <a:srgbClr val="0070C0"/>
                </a:solidFill>
              </a:rPr>
              <a:t>margin: </a:t>
            </a:r>
            <a:r>
              <a:rPr lang="en-US" sz="4000" b="1" dirty="0" smtClean="0"/>
              <a:t>10px 20px 30px;</a:t>
            </a:r>
          </a:p>
          <a:p>
            <a:r>
              <a:rPr lang="en-US" sz="4000" b="1" dirty="0"/>
              <a:t>	</a:t>
            </a:r>
            <a:endParaRPr lang="en-US" sz="4000" b="1" dirty="0" smtClean="0"/>
          </a:p>
          <a:p>
            <a:r>
              <a:rPr lang="en-US" sz="4000" b="1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718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7576" y="368613"/>
            <a:ext cx="114300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Margins (shorthand, 4 values </a:t>
            </a:r>
            <a:r>
              <a:rPr lang="en-US" sz="3200" b="1" dirty="0" smtClean="0">
                <a:sym typeface="Wingdings" pitchFamily="2" charset="2"/>
              </a:rPr>
              <a:t></a:t>
            </a:r>
            <a:r>
              <a:rPr lang="en-US" sz="3200" b="1" dirty="0" smtClean="0"/>
              <a:t> top, right, bottom, left)</a:t>
            </a:r>
          </a:p>
          <a:p>
            <a:endParaRPr lang="en-US" sz="4000" b="1" dirty="0"/>
          </a:p>
          <a:p>
            <a:r>
              <a:rPr lang="en-US" sz="4000" b="1" dirty="0" smtClean="0">
                <a:solidFill>
                  <a:srgbClr val="FF0000"/>
                </a:solidFill>
              </a:rPr>
              <a:t>h1</a:t>
            </a:r>
            <a:r>
              <a:rPr lang="en-US" sz="4000" b="1" dirty="0" smtClean="0"/>
              <a:t> {</a:t>
            </a:r>
          </a:p>
          <a:p>
            <a:endParaRPr lang="en-US" sz="4000" b="1" dirty="0" smtClean="0"/>
          </a:p>
          <a:p>
            <a:r>
              <a:rPr lang="en-US" sz="4000" b="1" dirty="0"/>
              <a:t>	</a:t>
            </a:r>
            <a:r>
              <a:rPr lang="en-US" sz="4000" b="1" dirty="0" smtClean="0">
                <a:solidFill>
                  <a:srgbClr val="0070C0"/>
                </a:solidFill>
              </a:rPr>
              <a:t>margin: </a:t>
            </a:r>
            <a:r>
              <a:rPr lang="en-US" sz="4000" b="1" dirty="0" smtClean="0"/>
              <a:t>10px 20px 30px 40px;</a:t>
            </a:r>
          </a:p>
          <a:p>
            <a:r>
              <a:rPr lang="en-US" sz="4000" b="1" dirty="0"/>
              <a:t>	</a:t>
            </a:r>
            <a:endParaRPr lang="en-US" sz="4000" b="1" dirty="0" smtClean="0"/>
          </a:p>
          <a:p>
            <a:r>
              <a:rPr lang="en-US" sz="4000" b="1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177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7576" y="368613"/>
            <a:ext cx="11430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Padding</a:t>
            </a:r>
          </a:p>
          <a:p>
            <a:endParaRPr lang="en-US" sz="4000" b="1" dirty="0"/>
          </a:p>
          <a:p>
            <a:r>
              <a:rPr lang="en-US" sz="4000" b="1" dirty="0" smtClean="0">
                <a:solidFill>
                  <a:srgbClr val="FF0000"/>
                </a:solidFill>
              </a:rPr>
              <a:t>h1</a:t>
            </a:r>
            <a:r>
              <a:rPr lang="en-US" sz="4000" b="1" dirty="0" smtClean="0"/>
              <a:t> {</a:t>
            </a:r>
          </a:p>
          <a:p>
            <a:endParaRPr lang="en-US" sz="4000" b="1" dirty="0" smtClean="0"/>
          </a:p>
          <a:p>
            <a:r>
              <a:rPr lang="en-US" sz="4000" b="1" dirty="0"/>
              <a:t>	</a:t>
            </a:r>
            <a:r>
              <a:rPr lang="en-US" sz="4000" b="1" dirty="0" smtClean="0">
                <a:solidFill>
                  <a:srgbClr val="0070C0"/>
                </a:solidFill>
              </a:rPr>
              <a:t>padding-top:</a:t>
            </a:r>
            <a:r>
              <a:rPr lang="en-US" sz="4000" b="1" dirty="0" smtClean="0"/>
              <a:t> 10px;</a:t>
            </a:r>
          </a:p>
          <a:p>
            <a:r>
              <a:rPr lang="en-US" sz="4000" b="1" dirty="0"/>
              <a:t>	</a:t>
            </a:r>
            <a:r>
              <a:rPr lang="en-US" sz="4000" b="1" dirty="0" smtClean="0">
                <a:solidFill>
                  <a:srgbClr val="0070C0"/>
                </a:solidFill>
              </a:rPr>
              <a:t>padding-right: </a:t>
            </a:r>
            <a:r>
              <a:rPr lang="en-US" sz="4000" b="1" dirty="0" smtClean="0"/>
              <a:t>10px;</a:t>
            </a:r>
          </a:p>
          <a:p>
            <a:r>
              <a:rPr lang="en-US" sz="4000" b="1" dirty="0" smtClean="0"/>
              <a:t>	</a:t>
            </a:r>
            <a:r>
              <a:rPr lang="en-US" sz="4000" b="1" dirty="0" smtClean="0">
                <a:solidFill>
                  <a:srgbClr val="0070C0"/>
                </a:solidFill>
              </a:rPr>
              <a:t>padding-bottom:</a:t>
            </a:r>
            <a:r>
              <a:rPr lang="en-US" sz="4000" b="1" dirty="0" smtClean="0"/>
              <a:t> 10px;</a:t>
            </a:r>
          </a:p>
          <a:p>
            <a:r>
              <a:rPr lang="en-US" sz="4000" b="1" dirty="0"/>
              <a:t>	</a:t>
            </a:r>
            <a:r>
              <a:rPr lang="en-US" sz="4000" b="1" dirty="0" smtClean="0">
                <a:solidFill>
                  <a:srgbClr val="0070C0"/>
                </a:solidFill>
              </a:rPr>
              <a:t>padding-left:</a:t>
            </a:r>
            <a:r>
              <a:rPr lang="en-US" sz="4000" b="1" dirty="0" smtClean="0"/>
              <a:t> 10px;</a:t>
            </a:r>
          </a:p>
          <a:p>
            <a:r>
              <a:rPr lang="en-US" sz="4000" b="1" dirty="0"/>
              <a:t>}</a:t>
            </a:r>
            <a:endParaRPr lang="en-US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295988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7576" y="368613"/>
            <a:ext cx="114300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Padding (shorthand, 1 value </a:t>
            </a:r>
            <a:r>
              <a:rPr lang="en-US" sz="3200" b="1" dirty="0" smtClean="0">
                <a:sym typeface="Wingdings" pitchFamily="2" charset="2"/>
              </a:rPr>
              <a:t></a:t>
            </a:r>
            <a:r>
              <a:rPr lang="en-US" sz="3200" b="1" dirty="0" smtClean="0"/>
              <a:t> top, right, bottom, left)</a:t>
            </a:r>
          </a:p>
          <a:p>
            <a:endParaRPr lang="en-US" sz="4000" b="1" dirty="0"/>
          </a:p>
          <a:p>
            <a:r>
              <a:rPr lang="en-US" sz="4000" b="1" dirty="0" smtClean="0">
                <a:solidFill>
                  <a:srgbClr val="FF0000"/>
                </a:solidFill>
              </a:rPr>
              <a:t>h1</a:t>
            </a:r>
            <a:r>
              <a:rPr lang="en-US" sz="4000" b="1" dirty="0" smtClean="0"/>
              <a:t> {</a:t>
            </a:r>
          </a:p>
          <a:p>
            <a:endParaRPr lang="en-US" sz="4000" b="1" dirty="0" smtClean="0"/>
          </a:p>
          <a:p>
            <a:r>
              <a:rPr lang="en-US" sz="4000" b="1" dirty="0"/>
              <a:t>	</a:t>
            </a:r>
            <a:r>
              <a:rPr lang="en-US" sz="4000" b="1" dirty="0" smtClean="0">
                <a:solidFill>
                  <a:srgbClr val="0070C0"/>
                </a:solidFill>
              </a:rPr>
              <a:t>padding: </a:t>
            </a:r>
            <a:r>
              <a:rPr lang="en-US" sz="4000" b="1" dirty="0" smtClean="0"/>
              <a:t>20px;</a:t>
            </a:r>
          </a:p>
          <a:p>
            <a:r>
              <a:rPr lang="en-US" sz="4000" b="1" dirty="0"/>
              <a:t>	</a:t>
            </a:r>
            <a:endParaRPr lang="en-US" sz="4000" b="1" dirty="0" smtClean="0"/>
          </a:p>
          <a:p>
            <a:r>
              <a:rPr lang="en-US" sz="4000" b="1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833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7576" y="368613"/>
            <a:ext cx="114300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Padding (shorthand, 2 values </a:t>
            </a:r>
            <a:r>
              <a:rPr lang="en-US" sz="3200" b="1" dirty="0" smtClean="0">
                <a:sym typeface="Wingdings" pitchFamily="2" charset="2"/>
              </a:rPr>
              <a:t></a:t>
            </a:r>
            <a:r>
              <a:rPr lang="en-US" sz="3200" b="1" dirty="0" smtClean="0"/>
              <a:t> top &amp; bottom, left &amp; right)</a:t>
            </a:r>
          </a:p>
          <a:p>
            <a:endParaRPr lang="en-US" sz="4000" b="1" dirty="0"/>
          </a:p>
          <a:p>
            <a:r>
              <a:rPr lang="en-US" sz="4000" b="1" dirty="0" smtClean="0">
                <a:solidFill>
                  <a:srgbClr val="FF0000"/>
                </a:solidFill>
              </a:rPr>
              <a:t>h1</a:t>
            </a:r>
            <a:r>
              <a:rPr lang="en-US" sz="4000" b="1" dirty="0" smtClean="0"/>
              <a:t> {</a:t>
            </a:r>
          </a:p>
          <a:p>
            <a:endParaRPr lang="en-US" sz="4000" b="1" dirty="0" smtClean="0"/>
          </a:p>
          <a:p>
            <a:r>
              <a:rPr lang="en-US" sz="4000" b="1" dirty="0"/>
              <a:t>	</a:t>
            </a:r>
            <a:r>
              <a:rPr lang="en-US" sz="4000" b="1" dirty="0" smtClean="0">
                <a:solidFill>
                  <a:srgbClr val="0070C0"/>
                </a:solidFill>
              </a:rPr>
              <a:t>padding: </a:t>
            </a:r>
            <a:r>
              <a:rPr lang="en-US" sz="4000" b="1" dirty="0" smtClean="0"/>
              <a:t>10px 20px;</a:t>
            </a:r>
          </a:p>
          <a:p>
            <a:r>
              <a:rPr lang="en-US" sz="4000" b="1" dirty="0"/>
              <a:t>	</a:t>
            </a:r>
            <a:endParaRPr lang="en-US" sz="4000" b="1" dirty="0" smtClean="0"/>
          </a:p>
          <a:p>
            <a:r>
              <a:rPr lang="en-US" sz="4000" b="1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524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1824</TotalTime>
  <Words>164</Words>
  <Application>Microsoft Office PowerPoint</Application>
  <PresentationFormat>Custom</PresentationFormat>
  <Paragraphs>84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Wael Elmedany</dc:creator>
  <cp:lastModifiedBy>Renato Racelis Maaliw III</cp:lastModifiedBy>
  <cp:revision>417</cp:revision>
  <dcterms:created xsi:type="dcterms:W3CDTF">2018-09-30T06:22:05Z</dcterms:created>
  <dcterms:modified xsi:type="dcterms:W3CDTF">2024-07-06T03:05:44Z</dcterms:modified>
</cp:coreProperties>
</file>