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4"/>
  </p:notesMasterIdLst>
  <p:sldIdLst>
    <p:sldId id="258" r:id="rId2"/>
    <p:sldId id="334" r:id="rId3"/>
    <p:sldId id="335" r:id="rId4"/>
    <p:sldId id="259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36" r:id="rId13"/>
    <p:sldId id="315" r:id="rId14"/>
    <p:sldId id="316" r:id="rId15"/>
    <p:sldId id="317" r:id="rId16"/>
    <p:sldId id="318" r:id="rId17"/>
    <p:sldId id="319" r:id="rId18"/>
    <p:sldId id="320" r:id="rId19"/>
    <p:sldId id="321" r:id="rId20"/>
    <p:sldId id="322" r:id="rId21"/>
    <p:sldId id="323" r:id="rId22"/>
    <p:sldId id="324" r:id="rId23"/>
    <p:sldId id="325" r:id="rId24"/>
    <p:sldId id="326" r:id="rId25"/>
    <p:sldId id="328" r:id="rId26"/>
    <p:sldId id="327" r:id="rId27"/>
    <p:sldId id="329" r:id="rId28"/>
    <p:sldId id="331" r:id="rId29"/>
    <p:sldId id="330" r:id="rId30"/>
    <p:sldId id="333" r:id="rId31"/>
    <p:sldId id="332" r:id="rId32"/>
    <p:sldId id="31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PRELIMINARIES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Introduction to Data Science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Moreover, data science is a field that is in </a:t>
            </a:r>
            <a:r>
              <a:rPr lang="en-US" sz="3200" b="1" dirty="0">
                <a:solidFill>
                  <a:srgbClr val="FF0000"/>
                </a:solidFill>
              </a:rPr>
              <a:t>high demand</a:t>
            </a:r>
            <a:r>
              <a:rPr lang="en-US" sz="3200" b="1" dirty="0"/>
              <a:t>. Companies and organizations around the globe are eager to find </a:t>
            </a:r>
            <a:r>
              <a:rPr lang="en-US" sz="3200" b="1" dirty="0">
                <a:solidFill>
                  <a:srgbClr val="FF0000"/>
                </a:solidFill>
              </a:rPr>
              <a:t>talented individuals</a:t>
            </a:r>
            <a:r>
              <a:rPr lang="en-US" sz="3200" b="1" dirty="0"/>
              <a:t> who can help them navigate the complexities of a data-driven world.</a:t>
            </a:r>
          </a:p>
        </p:txBody>
      </p:sp>
    </p:spTree>
    <p:extLst>
      <p:ext uri="{BB962C8B-B14F-4D97-AF65-F5344CB8AC3E}">
        <p14:creationId xmlns:p14="http://schemas.microsoft.com/office/powerpoint/2010/main" val="2762966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Remember, data is </a:t>
            </a:r>
            <a:r>
              <a:rPr lang="en-US" sz="3200" b="1" dirty="0">
                <a:solidFill>
                  <a:srgbClr val="FF0000"/>
                </a:solidFill>
              </a:rPr>
              <a:t>more than just numbers</a:t>
            </a:r>
            <a:r>
              <a:rPr lang="en-US" sz="3200" b="1" dirty="0"/>
              <a:t>—it’s the key to unlocking a deeper understanding of the world. </a:t>
            </a:r>
          </a:p>
          <a:p>
            <a:endParaRPr lang="en-US" sz="3200" b="1" dirty="0"/>
          </a:p>
          <a:p>
            <a:r>
              <a:rPr lang="en-US" sz="3200" b="1" dirty="0"/>
              <a:t>By mastering data science, you are not just preparing for a job; you are </a:t>
            </a:r>
            <a:r>
              <a:rPr lang="en-US" sz="3200" b="1" dirty="0">
                <a:solidFill>
                  <a:srgbClr val="FF0000"/>
                </a:solidFill>
              </a:rPr>
              <a:t>preparing to change the world</a:t>
            </a:r>
            <a:r>
              <a:rPr lang="en-US" sz="3200" b="1" dirty="0"/>
              <a:t>, one dataset at a time.</a:t>
            </a:r>
          </a:p>
        </p:txBody>
      </p:sp>
    </p:spTree>
    <p:extLst>
      <p:ext uri="{BB962C8B-B14F-4D97-AF65-F5344CB8AC3E}">
        <p14:creationId xmlns:p14="http://schemas.microsoft.com/office/powerpoint/2010/main" val="702153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1058530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Data Science 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is a multidisciplinary field that combines statistical analysis, computer science, and domain-specific knowledge to extract meaningful insights from data.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2527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60665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It involves various techniques to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analyze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interpret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 large volumes of structured and unstructured data.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4557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105409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itchFamily="34" charset="0"/>
                <a:cs typeface="Arial" pitchFamily="34" charset="0"/>
              </a:rPr>
              <a:t>By leveraging algorithms,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machine learning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and </a:t>
            </a:r>
            <a:r>
              <a:rPr lang="en-US" sz="3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statistical models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, you can uncover patterns and trends that inform decision-making.</a:t>
            </a:r>
            <a:endParaRPr lang="en-PH" sz="3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858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1659285"/>
            <a:ext cx="104521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In today’s data-driven world, your ability to harness data effectively will be your </a:t>
            </a:r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competitive advantage</a:t>
            </a:r>
            <a:endParaRPr lang="en-PH" sz="36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96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1256" y="1916738"/>
            <a:ext cx="10789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CPE15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– Programming for Data Science</a:t>
            </a: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CPE21 – Machine Learning 1</a:t>
            </a:r>
          </a:p>
          <a:p>
            <a:r>
              <a:rPr lang="en-US" sz="3600" b="1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CPE28 – Machine Learning 2</a:t>
            </a:r>
          </a:p>
        </p:txBody>
      </p:sp>
    </p:spTree>
    <p:extLst>
      <p:ext uri="{BB962C8B-B14F-4D97-AF65-F5344CB8AC3E}">
        <p14:creationId xmlns:p14="http://schemas.microsoft.com/office/powerpoint/2010/main" val="2516945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05694" y="1259789"/>
            <a:ext cx="107806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 (Preliminaries)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-   Data science overview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IDE (Setup, offline and online)</a:t>
            </a: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Jupyter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Notebook overview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Python Basics – Part 1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a. data types, variables, list, dictionary,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boolean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tuple, sets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b. comparison operators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c. logical operators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d. if constructs</a:t>
            </a:r>
          </a:p>
          <a:p>
            <a:r>
              <a:rPr lang="en-US" sz="2400" b="1" dirty="0">
                <a:latin typeface="Arial" pitchFamily="34" charset="0"/>
                <a:cs typeface="Arial" pitchFamily="34" charset="0"/>
              </a:rPr>
              <a:t>    e. loops</a:t>
            </a:r>
          </a:p>
        </p:txBody>
      </p:sp>
    </p:spTree>
    <p:extLst>
      <p:ext uri="{BB962C8B-B14F-4D97-AF65-F5344CB8AC3E}">
        <p14:creationId xmlns:p14="http://schemas.microsoft.com/office/powerpoint/2010/main" val="50693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2 (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Numpy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Array manipulations: reshaping, flattening, concatenation, splitting, etc.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Universal functions and aggregation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Working with multidimensional arrays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Linear Algebra operations with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Numpy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829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3 (Introduction to Pandas)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Series &amp;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DataFrames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Loading, Storage, and File Formats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Indexing and Selecting Data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Handling Missing Data</a:t>
            </a:r>
          </a:p>
        </p:txBody>
      </p:sp>
    </p:spTree>
    <p:extLst>
      <p:ext uri="{BB962C8B-B14F-4D97-AF65-F5344CB8AC3E}">
        <p14:creationId xmlns:p14="http://schemas.microsoft.com/office/powerpoint/2010/main" val="1348487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1712551"/>
            <a:ext cx="1055866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“To </a:t>
            </a:r>
            <a:r>
              <a:rPr lang="en-US" sz="4400" b="1" dirty="0">
                <a:solidFill>
                  <a:srgbClr val="FF0000"/>
                </a:solidFill>
              </a:rPr>
              <a:t>understand</a:t>
            </a:r>
            <a:r>
              <a:rPr lang="en-US" sz="4400" b="1" dirty="0"/>
              <a:t> data is to possess the lens through which the world reveals its patterns, behaviors, and </a:t>
            </a:r>
            <a:r>
              <a:rPr lang="en-US" sz="4400" b="1" dirty="0">
                <a:solidFill>
                  <a:srgbClr val="FF0000"/>
                </a:solidFill>
              </a:rPr>
              <a:t>truths</a:t>
            </a:r>
            <a:r>
              <a:rPr lang="en-US" sz="4400" b="1" dirty="0"/>
              <a:t> in the language of numbers.”</a:t>
            </a:r>
            <a:endParaRPr lang="en-PH" sz="4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4 (Data Manipulation with Pandas)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DataFrame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Operations: Merging, Joining, Concatenating,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Resphaping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latin typeface="Arial" pitchFamily="34" charset="0"/>
                <a:cs typeface="Arial" pitchFamily="34" charset="0"/>
              </a:rPr>
              <a:t>GroupBy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Operations and Aggregations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Functions: Mapping, Applying, and Vectorizing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Handling Time Series Data with Pandas</a:t>
            </a:r>
          </a:p>
        </p:txBody>
      </p:sp>
    </p:spTree>
    <p:extLst>
      <p:ext uri="{BB962C8B-B14F-4D97-AF65-F5344CB8AC3E}">
        <p14:creationId xmlns:p14="http://schemas.microsoft.com/office/powerpoint/2010/main" val="31627777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5 (Data Cleaning &amp; Preprocessing)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Cleaning: Duplicates, Inconsistencies, and Outliers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Transformation: Scaling, Normalization, and Encoding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Working with Text Data in Pandas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Handling Missing Data for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DataFrames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92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6 (Introduction to Data Wrangling)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Wrangling Fundamentals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Data Inspection and Profiling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Common Data Wrangling Tasks and Challenges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Introduction to Regular Expressions for Data Cleaning</a:t>
            </a:r>
          </a:p>
        </p:txBody>
      </p:sp>
    </p:spTree>
    <p:extLst>
      <p:ext uri="{BB962C8B-B14F-4D97-AF65-F5344CB8AC3E}">
        <p14:creationId xmlns:p14="http://schemas.microsoft.com/office/powerpoint/2010/main" val="535670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7 (Data Wrangling Techniques)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Imputation Techniques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Combining and Reshaping Datasets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Outlier Treatment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Feature Engineering for Data Science</a:t>
            </a:r>
          </a:p>
        </p:txBody>
      </p:sp>
    </p:spTree>
    <p:extLst>
      <p:ext uri="{BB962C8B-B14F-4D97-AF65-F5344CB8AC3E}">
        <p14:creationId xmlns:p14="http://schemas.microsoft.com/office/powerpoint/2010/main" val="4218240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8 (Data Extraction)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Extracting Data using Native Python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Extraction using SQL</a:t>
            </a:r>
          </a:p>
        </p:txBody>
      </p:sp>
    </p:spTree>
    <p:extLst>
      <p:ext uri="{BB962C8B-B14F-4D97-AF65-F5344CB8AC3E}">
        <p14:creationId xmlns:p14="http://schemas.microsoft.com/office/powerpoint/2010/main" val="283928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9 (Web Scraping)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Introduction to Web Scraping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Tools: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BeautifulSoup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, etc.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Parsing HTML and XML data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Ethical Considerations and Legal Issues in Web Scraping</a:t>
            </a:r>
          </a:p>
        </p:txBody>
      </p:sp>
    </p:spTree>
    <p:extLst>
      <p:ext uri="{BB962C8B-B14F-4D97-AF65-F5344CB8AC3E}">
        <p14:creationId xmlns:p14="http://schemas.microsoft.com/office/powerpoint/2010/main" val="31655953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10 (Exploratory Data Analysis)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Statistics and Distributions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Patterns, Anomalies, and Relationships in Data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Correlational Analysis</a:t>
            </a:r>
          </a:p>
        </p:txBody>
      </p:sp>
    </p:spTree>
    <p:extLst>
      <p:ext uri="{BB962C8B-B14F-4D97-AF65-F5344CB8AC3E}">
        <p14:creationId xmlns:p14="http://schemas.microsoft.com/office/powerpoint/2010/main" val="39767783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11 (Data Visualizations – Part 1)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Overview of Matplotlib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Plots: Line plots, Bar plots, Histograms, etc.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Plot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Cusomizations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5556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12 (Data Visualizations – Part 2)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Subplots &amp; Grids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More Customizations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3D Plotting</a:t>
            </a:r>
          </a:p>
        </p:txBody>
      </p:sp>
    </p:spTree>
    <p:extLst>
      <p:ext uri="{BB962C8B-B14F-4D97-AF65-F5344CB8AC3E}">
        <p14:creationId xmlns:p14="http://schemas.microsoft.com/office/powerpoint/2010/main" val="160568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13 (Statistical Data Visualization)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Overview of Seaborn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Distribution Plots: KDE Plots, Box Plots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Relational Plots: Scatter Plots, Line Plots, Pair Plots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Categorical Plots: Bar Plots, Count Plots, Violin Plots</a:t>
            </a:r>
          </a:p>
        </p:txBody>
      </p:sp>
    </p:spTree>
    <p:extLst>
      <p:ext uri="{BB962C8B-B14F-4D97-AF65-F5344CB8AC3E}">
        <p14:creationId xmlns:p14="http://schemas.microsoft.com/office/powerpoint/2010/main" val="3286973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16666" y="24138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/>
              <a:t>Why learn data science?</a:t>
            </a:r>
            <a:endParaRPr lang="en-US" sz="72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811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14 (</a:t>
            </a:r>
            <a:r>
              <a:rPr lang="en-US" sz="3600" b="1" dirty="0" err="1">
                <a:latin typeface="Arial" pitchFamily="34" charset="0"/>
                <a:cs typeface="Arial" pitchFamily="34" charset="0"/>
              </a:rPr>
              <a:t>GeoSpatial</a:t>
            </a:r>
            <a:r>
              <a:rPr lang="en-US" sz="3600" b="1" dirty="0">
                <a:latin typeface="Arial" pitchFamily="34" charset="0"/>
                <a:cs typeface="Arial" pitchFamily="34" charset="0"/>
              </a:rPr>
              <a:t> Data Visualization)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Overview of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GeoSpatial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Data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GeoPandas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Shapefiles and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GeoJSON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Plotting Geospatial with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GeoPandas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and Folium</a:t>
            </a:r>
          </a:p>
        </p:txBody>
      </p:sp>
    </p:spTree>
    <p:extLst>
      <p:ext uri="{BB962C8B-B14F-4D97-AF65-F5344CB8AC3E}">
        <p14:creationId xmlns:p14="http://schemas.microsoft.com/office/powerpoint/2010/main" val="3097104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43883" y="1259789"/>
            <a:ext cx="113900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itchFamily="34" charset="0"/>
                <a:cs typeface="Arial" pitchFamily="34" charset="0"/>
              </a:rPr>
              <a:t>Week 15 (Interactive Data Visualizations)</a:t>
            </a:r>
          </a:p>
          <a:p>
            <a:endParaRPr lang="en-US" sz="2400" b="1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Dashboards and Reports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Best Practices for Effective Data Visualization</a:t>
            </a:r>
          </a:p>
          <a:p>
            <a:pPr marL="342900" indent="-342900">
              <a:buFontTx/>
              <a:buChar char="-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End-to-End Data Science Pipeline Project</a:t>
            </a:r>
          </a:p>
        </p:txBody>
      </p:sp>
    </p:spTree>
    <p:extLst>
      <p:ext uri="{BB962C8B-B14F-4D97-AF65-F5344CB8AC3E}">
        <p14:creationId xmlns:p14="http://schemas.microsoft.com/office/powerpoint/2010/main" val="42579374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 today’s digital age, data is the new currency.</a:t>
            </a:r>
          </a:p>
          <a:p>
            <a:r>
              <a:rPr lang="en-US" sz="3200" b="1" dirty="0"/>
              <a:t> </a:t>
            </a:r>
          </a:p>
          <a:p>
            <a:r>
              <a:rPr lang="en-US" sz="3200" b="1" dirty="0"/>
              <a:t>It powers every industry, from healthcare to finance, from entertainment to technology. </a:t>
            </a:r>
          </a:p>
        </p:txBody>
      </p:sp>
    </p:spTree>
    <p:extLst>
      <p:ext uri="{BB962C8B-B14F-4D97-AF65-F5344CB8AC3E}">
        <p14:creationId xmlns:p14="http://schemas.microsoft.com/office/powerpoint/2010/main" val="3807229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The world generates an </a:t>
            </a:r>
            <a:r>
              <a:rPr lang="en-US" sz="3200" b="1" dirty="0">
                <a:solidFill>
                  <a:srgbClr val="FF0000"/>
                </a:solidFill>
              </a:rPr>
              <a:t>overwhelming</a:t>
            </a:r>
            <a:r>
              <a:rPr lang="en-US" sz="3200" b="1" dirty="0"/>
              <a:t> amount of data every second, and hidden within these vast streams of information are patterns, insights, and trends that have the potential to transform our </a:t>
            </a:r>
            <a:r>
              <a:rPr lang="en-US" sz="3200" b="1" dirty="0">
                <a:solidFill>
                  <a:srgbClr val="FF0000"/>
                </a:solidFill>
              </a:rPr>
              <a:t>understanding</a:t>
            </a:r>
            <a:r>
              <a:rPr lang="en-US" sz="3200" b="1" dirty="0"/>
              <a:t> of the world</a:t>
            </a:r>
          </a:p>
        </p:txBody>
      </p:sp>
    </p:spTree>
    <p:extLst>
      <p:ext uri="{BB962C8B-B14F-4D97-AF65-F5344CB8AC3E}">
        <p14:creationId xmlns:p14="http://schemas.microsoft.com/office/powerpoint/2010/main" val="385247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“When you study data science, you aren’t just learning how to analyze numbers—you’re learning </a:t>
            </a:r>
            <a:r>
              <a:rPr lang="en-US" sz="3200" b="1" dirty="0">
                <a:solidFill>
                  <a:srgbClr val="FF0000"/>
                </a:solidFill>
              </a:rPr>
              <a:t>how to decode </a:t>
            </a:r>
            <a:r>
              <a:rPr lang="en-US" sz="3200" b="1" dirty="0"/>
              <a:t>the universe.”</a:t>
            </a:r>
          </a:p>
        </p:txBody>
      </p:sp>
    </p:spTree>
    <p:extLst>
      <p:ext uri="{BB962C8B-B14F-4D97-AF65-F5344CB8AC3E}">
        <p14:creationId xmlns:p14="http://schemas.microsoft.com/office/powerpoint/2010/main" val="371215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Data is the language in which the world speaks to us, and by mastering it, </a:t>
            </a:r>
            <a:r>
              <a:rPr lang="en-US" sz="3200" b="1" dirty="0">
                <a:solidFill>
                  <a:srgbClr val="FF0000"/>
                </a:solidFill>
              </a:rPr>
              <a:t>you gain the power to uncover the truths </a:t>
            </a:r>
            <a:r>
              <a:rPr lang="en-US" sz="3200" b="1" dirty="0"/>
              <a:t>that lie beneath the surface of everyday phenomena.</a:t>
            </a:r>
          </a:p>
        </p:txBody>
      </p:sp>
    </p:spTree>
    <p:extLst>
      <p:ext uri="{BB962C8B-B14F-4D97-AF65-F5344CB8AC3E}">
        <p14:creationId xmlns:p14="http://schemas.microsoft.com/office/powerpoint/2010/main" val="160375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Imagine being able to predict disease outbreaks, optimize business strategies, personalize learning experiences, or even contribute to solving some of the </a:t>
            </a:r>
            <a:r>
              <a:rPr lang="en-US" sz="3200" b="1" dirty="0">
                <a:solidFill>
                  <a:srgbClr val="FF0000"/>
                </a:solidFill>
              </a:rPr>
              <a:t>world’s most pressing challenges</a:t>
            </a:r>
            <a:r>
              <a:rPr lang="en-US" sz="3200" b="1" dirty="0"/>
              <a:t>, like climate change or poverty. </a:t>
            </a:r>
          </a:p>
        </p:txBody>
      </p:sp>
    </p:spTree>
    <p:extLst>
      <p:ext uri="{BB962C8B-B14F-4D97-AF65-F5344CB8AC3E}">
        <p14:creationId xmlns:p14="http://schemas.microsoft.com/office/powerpoint/2010/main" val="2774609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15972" y="2103162"/>
            <a:ext cx="1080724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But the power of data science goes beyond just making predictions or finding efficiencies. It’s about </a:t>
            </a:r>
            <a:r>
              <a:rPr lang="en-US" sz="3200" b="1" dirty="0">
                <a:solidFill>
                  <a:srgbClr val="FF0000"/>
                </a:solidFill>
              </a:rPr>
              <a:t>storytelling</a:t>
            </a:r>
            <a:r>
              <a:rPr lang="en-US" sz="3200" b="1" dirty="0"/>
              <a:t>—telling stories with numbers that </a:t>
            </a:r>
            <a:r>
              <a:rPr lang="en-US" sz="3200" b="1" dirty="0">
                <a:solidFill>
                  <a:srgbClr val="FF0000"/>
                </a:solidFill>
              </a:rPr>
              <a:t>can influence </a:t>
            </a:r>
            <a:r>
              <a:rPr lang="en-US" sz="3200" b="1" dirty="0"/>
              <a:t>decisions, inspire change, and guide the future. </a:t>
            </a:r>
          </a:p>
        </p:txBody>
      </p:sp>
    </p:spTree>
    <p:extLst>
      <p:ext uri="{BB962C8B-B14F-4D97-AF65-F5344CB8AC3E}">
        <p14:creationId xmlns:p14="http://schemas.microsoft.com/office/powerpoint/2010/main" val="2818321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1092</TotalTime>
  <Words>868</Words>
  <Application>Microsoft Office PowerPoint</Application>
  <PresentationFormat>Widescreen</PresentationFormat>
  <Paragraphs>116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228</cp:revision>
  <dcterms:created xsi:type="dcterms:W3CDTF">2018-09-30T06:22:05Z</dcterms:created>
  <dcterms:modified xsi:type="dcterms:W3CDTF">2024-09-10T03:44:06Z</dcterms:modified>
</cp:coreProperties>
</file>