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258" r:id="rId2"/>
    <p:sldId id="334" r:id="rId3"/>
    <p:sldId id="335" r:id="rId4"/>
    <p:sldId id="363" r:id="rId5"/>
    <p:sldId id="365" r:id="rId6"/>
    <p:sldId id="364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4" r:id="rId15"/>
    <p:sldId id="436" r:id="rId16"/>
    <p:sldId id="375" r:id="rId17"/>
    <p:sldId id="376" r:id="rId18"/>
    <p:sldId id="378" r:id="rId19"/>
    <p:sldId id="377" r:id="rId20"/>
    <p:sldId id="379" r:id="rId21"/>
    <p:sldId id="380" r:id="rId22"/>
    <p:sldId id="425" r:id="rId23"/>
    <p:sldId id="382" r:id="rId24"/>
    <p:sldId id="383" r:id="rId25"/>
    <p:sldId id="431" r:id="rId26"/>
    <p:sldId id="426" r:id="rId27"/>
    <p:sldId id="432" r:id="rId28"/>
    <p:sldId id="427" r:id="rId29"/>
    <p:sldId id="433" r:id="rId30"/>
    <p:sldId id="428" r:id="rId31"/>
    <p:sldId id="434" r:id="rId32"/>
    <p:sldId id="429" r:id="rId33"/>
    <p:sldId id="435" r:id="rId34"/>
    <p:sldId id="31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3 Sep 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ASSOCIATION</a:t>
            </a:r>
            <a:r>
              <a:rPr lang="en-US" sz="1400" b="1" baseline="0" dirty="0"/>
              <a:t> RULE MINING - </a:t>
            </a:r>
            <a:r>
              <a:rPr lang="en-US" sz="1400" b="1" dirty="0"/>
              <a:t>FREQUENT PATTERN GROWTH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Frequent Pattern (FP) Growth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D. Recursive Mining Process</a:t>
            </a:r>
          </a:p>
          <a:p>
            <a:endParaRPr lang="en-US" sz="1400" b="1" dirty="0"/>
          </a:p>
          <a:p>
            <a:pPr marL="514350" indent="-514350">
              <a:buAutoNum type="arabicPeriod"/>
            </a:pPr>
            <a:r>
              <a:rPr lang="en-US" sz="2800" dirty="0"/>
              <a:t>The FP-Growth algorithm mines the tree recursively by iterating over items in the header table.</a:t>
            </a:r>
          </a:p>
          <a:p>
            <a:pPr marL="514350" indent="-514350">
              <a:buAutoNum type="arabicPeriod"/>
            </a:pPr>
            <a:endParaRPr lang="en-US" sz="1400" dirty="0"/>
          </a:p>
          <a:p>
            <a:pPr marL="514350" indent="-514350">
              <a:buAutoNum type="arabicPeriod"/>
            </a:pPr>
            <a:r>
              <a:rPr lang="en-US" sz="2800" dirty="0"/>
              <a:t>By examining each item’s conditional tree, FP-Growth generates frequent </a:t>
            </a:r>
            <a:r>
              <a:rPr lang="en-US" sz="2800" dirty="0" err="1"/>
              <a:t>itemsets</a:t>
            </a:r>
            <a:r>
              <a:rPr lang="en-US" sz="2800" dirty="0"/>
              <a:t> without ever generating large candidate sets explicitly.</a:t>
            </a:r>
          </a:p>
        </p:txBody>
      </p:sp>
    </p:spTree>
    <p:extLst>
      <p:ext uri="{BB962C8B-B14F-4D97-AF65-F5344CB8AC3E}">
        <p14:creationId xmlns:p14="http://schemas.microsoft.com/office/powerpoint/2010/main" val="390035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Advantages of FP-Growth over </a:t>
            </a:r>
            <a:r>
              <a:rPr lang="en-US" sz="4000" b="1" dirty="0" err="1"/>
              <a:t>Apriori</a:t>
            </a:r>
            <a:endParaRPr lang="en-US" sz="4000" b="1" dirty="0"/>
          </a:p>
          <a:p>
            <a:endParaRPr lang="en-US" sz="1400" b="1" dirty="0"/>
          </a:p>
          <a:p>
            <a:pPr marL="514350" indent="-514350">
              <a:buAutoNum type="alphaLcPeriod"/>
            </a:pPr>
            <a:r>
              <a:rPr lang="en-US" sz="2800" dirty="0"/>
              <a:t>Avoids Candidate Generation</a:t>
            </a:r>
          </a:p>
          <a:p>
            <a:r>
              <a:rPr lang="en-US" sz="2800" dirty="0"/>
              <a:t>      - 	</a:t>
            </a:r>
            <a:r>
              <a:rPr lang="en-US" sz="2400" dirty="0"/>
              <a:t>unlike </a:t>
            </a:r>
            <a:r>
              <a:rPr lang="en-US" sz="2400" dirty="0" err="1"/>
              <a:t>Apriori</a:t>
            </a:r>
            <a:r>
              <a:rPr lang="en-US" sz="2400" dirty="0"/>
              <a:t>, which generates and tests candidate </a:t>
            </a:r>
            <a:r>
              <a:rPr lang="en-US" sz="2400" dirty="0" err="1"/>
              <a:t>itemsets</a:t>
            </a:r>
            <a:r>
              <a:rPr lang="en-US" sz="2400" dirty="0"/>
              <a:t> at each level (1-	itemset, 2-itemset, etc.). FP-Growth avoids this step altogether, significantly 	reduces the computational load for large data.</a:t>
            </a:r>
          </a:p>
        </p:txBody>
      </p:sp>
    </p:spTree>
    <p:extLst>
      <p:ext uri="{BB962C8B-B14F-4D97-AF65-F5344CB8AC3E}">
        <p14:creationId xmlns:p14="http://schemas.microsoft.com/office/powerpoint/2010/main" val="44430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Advantages of FP-Growth over </a:t>
            </a:r>
            <a:r>
              <a:rPr lang="en-US" sz="4000" b="1" dirty="0" err="1"/>
              <a:t>Apriori</a:t>
            </a:r>
            <a:endParaRPr lang="en-US" sz="4000" b="1" dirty="0"/>
          </a:p>
          <a:p>
            <a:endParaRPr lang="en-US" sz="1400" b="1" dirty="0"/>
          </a:p>
          <a:p>
            <a:r>
              <a:rPr lang="en-US" sz="2800" dirty="0"/>
              <a:t>b.   Compact Representation of Data</a:t>
            </a:r>
          </a:p>
          <a:p>
            <a:r>
              <a:rPr lang="en-US" sz="2800" dirty="0"/>
              <a:t>      - 	</a:t>
            </a:r>
            <a:r>
              <a:rPr lang="en-US" sz="2400" dirty="0"/>
              <a:t>FP-Growth compresses the transaction database into an FP-Tree, allowing it 	to store the same data in a much smaller format. This is particularly helpful 	for dense datasets, where items frequently co-occur.</a:t>
            </a:r>
            <a:endParaRPr lang="en-US" sz="2800" dirty="0"/>
          </a:p>
          <a:p>
            <a:pPr marL="342900" indent="-342900">
              <a:buAutoNum type="alphaL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457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Advantages of FP-Growth over </a:t>
            </a:r>
            <a:r>
              <a:rPr lang="en-US" sz="4000" b="1" dirty="0" err="1"/>
              <a:t>Apriori</a:t>
            </a:r>
            <a:endParaRPr lang="en-US" sz="4000" b="1" dirty="0"/>
          </a:p>
          <a:p>
            <a:endParaRPr lang="en-US" sz="1400" b="1" dirty="0"/>
          </a:p>
          <a:p>
            <a:r>
              <a:rPr lang="en-US" sz="2800" dirty="0"/>
              <a:t>c.   Recursive, Divide-and-Conquer Approach</a:t>
            </a:r>
          </a:p>
          <a:p>
            <a:r>
              <a:rPr lang="en-US" sz="2800" dirty="0"/>
              <a:t>      - 	</a:t>
            </a:r>
            <a:r>
              <a:rPr lang="en-US" sz="2400" dirty="0"/>
              <a:t>The divide-and-conquer strategy used by FP-Growth helps in breaking down 	complex problems into smaller, more manageable parts, improving speed 	and memory efficiency.</a:t>
            </a:r>
            <a:endParaRPr lang="en-US" sz="2800" dirty="0"/>
          </a:p>
          <a:p>
            <a:pPr marL="342900" indent="-342900">
              <a:buAutoNum type="alphaL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374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BDE47-316D-427B-93C9-9DD0B86B8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09691"/>
              </p:ext>
            </p:extLst>
          </p:nvPr>
        </p:nvGraphicFramePr>
        <p:xfrm>
          <a:off x="874581" y="1161030"/>
          <a:ext cx="10425081" cy="438439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75027">
                  <a:extLst>
                    <a:ext uri="{9D8B030D-6E8A-4147-A177-3AD203B41FA5}">
                      <a16:colId xmlns:a16="http://schemas.microsoft.com/office/drawing/2014/main" val="181439252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906303518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1515334915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r>
                        <a:rPr lang="en-PH" sz="1800" b="1" dirty="0"/>
                        <a:t>Feature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PH" sz="1800" b="1" dirty="0"/>
                        <a:t>FP-Growth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PH" sz="1800" b="1" dirty="0" err="1"/>
                        <a:t>Apriori</a:t>
                      </a:r>
                      <a:endParaRPr lang="en-PH" sz="1800" b="1" dirty="0"/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954134539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r>
                        <a:rPr lang="en-PH" sz="1800" b="1" dirty="0"/>
                        <a:t>Methodology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Uses a compact FP-Tree to mine patterns without candidate generation.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Uses candidate generation with a join-and-prune approach.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115539080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r>
                        <a:rPr lang="en-PH" sz="1800" b="1" dirty="0"/>
                        <a:t>Database Scans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Requires only two database scans.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Requires multiple scans (one for each k-itemset).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529001585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r>
                        <a:rPr lang="en-PH" sz="1800" b="1"/>
                        <a:t>Efficiency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Faster, especially with dense data.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Slower due to candidate generation, especially with large datasets.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3594714282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r>
                        <a:rPr lang="en-PH" sz="1800" b="1"/>
                        <a:t>Memory Usage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More memory-efficient, stores data compactly in a tree.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Memory-intensive due to candidate sets and multiple passes.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995428735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r>
                        <a:rPr lang="en-PH" sz="1800" b="1" dirty="0"/>
                        <a:t>Best Use Cases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Works well for dense, large databases with many frequent patterns.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Suitable for small to medium-sized, sparse datasets.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1131115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83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Real-Life Examples (Same with </a:t>
            </a:r>
            <a:r>
              <a:rPr lang="en-US" sz="4000" b="1" dirty="0" err="1"/>
              <a:t>Apriori</a:t>
            </a:r>
            <a:r>
              <a:rPr lang="en-US" sz="4000" b="1" dirty="0"/>
              <a:t>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b="1" dirty="0"/>
              <a:t>Retail/Convenience stores:</a:t>
            </a:r>
            <a:r>
              <a:rPr lang="en-US" dirty="0"/>
              <a:t> “If a basket has </a:t>
            </a:r>
            <a:r>
              <a:rPr lang="en-US" i="1" dirty="0"/>
              <a:t>diapers</a:t>
            </a:r>
            <a:r>
              <a:rPr lang="en-US" dirty="0"/>
              <a:t>, beer is 25% more likely than baseline.” → bundle/placement.</a:t>
            </a:r>
          </a:p>
          <a:p>
            <a:endParaRPr lang="en-US" b="1" dirty="0"/>
          </a:p>
          <a:p>
            <a:r>
              <a:rPr lang="en-US" b="1" dirty="0"/>
              <a:t>E-commerce:</a:t>
            </a:r>
            <a:r>
              <a:rPr lang="en-US" dirty="0"/>
              <a:t> “Users who buy </a:t>
            </a:r>
            <a:r>
              <a:rPr lang="en-US" i="1" dirty="0"/>
              <a:t>phone cases</a:t>
            </a:r>
            <a:r>
              <a:rPr lang="en-US" dirty="0"/>
              <a:t> also buy </a:t>
            </a:r>
            <a:r>
              <a:rPr lang="en-US" i="1" dirty="0"/>
              <a:t>screen protectors</a:t>
            </a:r>
            <a:r>
              <a:rPr lang="en-US" dirty="0"/>
              <a:t>.” → cross-sell suggestions.</a:t>
            </a:r>
          </a:p>
          <a:p>
            <a:endParaRPr lang="en-US" b="1" dirty="0"/>
          </a:p>
          <a:p>
            <a:r>
              <a:rPr lang="en-US" b="1" dirty="0"/>
              <a:t>Education (course design):</a:t>
            </a:r>
            <a:r>
              <a:rPr lang="en-US" dirty="0"/>
              <a:t> “Students taking </a:t>
            </a:r>
            <a:r>
              <a:rPr lang="en-US" i="1" dirty="0"/>
              <a:t>Calc II</a:t>
            </a:r>
            <a:r>
              <a:rPr lang="en-US" dirty="0"/>
              <a:t> and </a:t>
            </a:r>
            <a:r>
              <a:rPr lang="en-US" i="1" dirty="0"/>
              <a:t>Physics I</a:t>
            </a:r>
            <a:r>
              <a:rPr lang="en-US" dirty="0"/>
              <a:t> also take </a:t>
            </a:r>
            <a:r>
              <a:rPr lang="en-US" i="1" dirty="0"/>
              <a:t>Programming I</a:t>
            </a:r>
            <a:r>
              <a:rPr lang="en-US" dirty="0"/>
              <a:t>.” → schedule optimization, advising.</a:t>
            </a:r>
          </a:p>
          <a:p>
            <a:endParaRPr lang="en-US" b="1" dirty="0"/>
          </a:p>
          <a:p>
            <a:r>
              <a:rPr lang="en-US" b="1" dirty="0"/>
              <a:t>Healthcare:</a:t>
            </a:r>
            <a:r>
              <a:rPr lang="en-US" dirty="0"/>
              <a:t> “Patients with </a:t>
            </a:r>
            <a:r>
              <a:rPr lang="en-US" i="1" dirty="0"/>
              <a:t>hypertension</a:t>
            </a:r>
            <a:r>
              <a:rPr lang="en-US" dirty="0"/>
              <a:t> and </a:t>
            </a:r>
            <a:r>
              <a:rPr lang="en-US" i="1" dirty="0"/>
              <a:t>diabetes</a:t>
            </a:r>
            <a:r>
              <a:rPr lang="en-US" dirty="0"/>
              <a:t> often receive </a:t>
            </a:r>
            <a:r>
              <a:rPr lang="en-US" i="1" dirty="0"/>
              <a:t>ACE inhibitors</a:t>
            </a:r>
            <a:r>
              <a:rPr lang="en-US" dirty="0"/>
              <a:t>.” → order sets, care pathways.</a:t>
            </a:r>
          </a:p>
          <a:p>
            <a:endParaRPr lang="en-US" b="1" dirty="0"/>
          </a:p>
          <a:p>
            <a:r>
              <a:rPr lang="en-US" b="1" dirty="0"/>
              <a:t>Media playlists:</a:t>
            </a:r>
            <a:r>
              <a:rPr lang="en-US" dirty="0"/>
              <a:t> “Listeners of </a:t>
            </a:r>
            <a:r>
              <a:rPr lang="en-US" i="1" dirty="0"/>
              <a:t>Artist A</a:t>
            </a:r>
            <a:r>
              <a:rPr lang="en-US" dirty="0"/>
              <a:t> and </a:t>
            </a:r>
            <a:r>
              <a:rPr lang="en-US" i="1" dirty="0"/>
              <a:t>Genre B</a:t>
            </a:r>
            <a:r>
              <a:rPr lang="en-US" dirty="0"/>
              <a:t> also stream </a:t>
            </a:r>
            <a:r>
              <a:rPr lang="en-US" i="1" dirty="0"/>
              <a:t>Artist C</a:t>
            </a:r>
            <a:r>
              <a:rPr lang="en-US" dirty="0"/>
              <a:t>.” → recommendations.</a:t>
            </a:r>
            <a:endParaRPr lang="en-US" b="1" dirty="0"/>
          </a:p>
          <a:p>
            <a:pPr marL="342900" indent="-342900">
              <a:buAutoNum type="alphaL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48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1. Count Item Frequencies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77258"/>
              </p:ext>
            </p:extLst>
          </p:nvPr>
        </p:nvGraphicFramePr>
        <p:xfrm>
          <a:off x="762000" y="2053121"/>
          <a:ext cx="10515600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Transaction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B, D,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C,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</a:tbl>
          </a:graphicData>
        </a:graphic>
      </p:graphicFrame>
      <p:sp>
        <p:nvSpPr>
          <p:cNvPr id="25" name="Rectangle 15">
            <a:extLst>
              <a:ext uri="{FF2B5EF4-FFF2-40B4-BE49-F238E27FC236}">
                <a16:creationId xmlns:a16="http://schemas.microsoft.com/office/drawing/2014/main" id="{1D6AA419-6831-4164-BA48-6A64F8D31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30" y="1551553"/>
            <a:ext cx="10515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a database of five transactions with minimum support of 2: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762000" y="4403986"/>
            <a:ext cx="105156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FP-Tree Construction: </a:t>
            </a:r>
          </a:p>
          <a:p>
            <a:endParaRPr lang="en-US" sz="1050" b="1" dirty="0"/>
          </a:p>
          <a:p>
            <a:pPr marL="457200" indent="-457200">
              <a:buAutoNum type="arabicPeriod"/>
            </a:pPr>
            <a:r>
              <a:rPr lang="en-US" sz="2000" dirty="0"/>
              <a:t>Count frequencies</a:t>
            </a:r>
            <a:r>
              <a:rPr lang="en-US" sz="2000" b="1" dirty="0"/>
              <a:t>: </a:t>
            </a:r>
            <a:r>
              <a:rPr lang="en-US" sz="2000" i="1" dirty="0">
                <a:solidFill>
                  <a:srgbClr val="FF0000"/>
                </a:solidFill>
              </a:rPr>
              <a:t>{A: 3, B: 4, C: 4, D: 2, E: 3</a:t>
            </a:r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pPr marL="457200" indent="-457200">
              <a:buAutoNum type="arabicPeriod"/>
            </a:pPr>
            <a:r>
              <a:rPr lang="en-US" sz="2000" dirty="0"/>
              <a:t>Sort by frequency</a:t>
            </a:r>
          </a:p>
          <a:p>
            <a:pPr marL="457200" indent="-457200">
              <a:buAutoNum type="arabicPeriod"/>
            </a:pPr>
            <a:r>
              <a:rPr lang="en-US" sz="2000" dirty="0"/>
              <a:t>Insert each transaction into the FP-Tree following the sorted order 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4209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2. Sort Items in Each Transactions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28919"/>
              </p:ext>
            </p:extLst>
          </p:nvPr>
        </p:nvGraphicFramePr>
        <p:xfrm>
          <a:off x="762000" y="2053121"/>
          <a:ext cx="10515600" cy="2194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Transaction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 (Sorted by Frequency)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A, E,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C,</a:t>
                      </a:r>
                      <a:r>
                        <a:rPr lang="en-PH" baseline="0" dirty="0"/>
                        <a:t> A</a:t>
                      </a:r>
                      <a:r>
                        <a:rPr lang="en-PH" dirty="0"/>
                        <a:t>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{C, A,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</a:tbl>
          </a:graphicData>
        </a:graphic>
      </p:graphicFrame>
      <p:sp>
        <p:nvSpPr>
          <p:cNvPr id="25" name="Rectangle 15">
            <a:extLst>
              <a:ext uri="{FF2B5EF4-FFF2-40B4-BE49-F238E27FC236}">
                <a16:creationId xmlns:a16="http://schemas.microsoft.com/office/drawing/2014/main" id="{1D6AA419-6831-4164-BA48-6A64F8D31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30" y="1551553"/>
            <a:ext cx="10515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a database of five transactions with minimum support of 2: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762000" y="4403986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 frequencies</a:t>
            </a:r>
            <a:r>
              <a:rPr lang="en-US" sz="2400" b="1" dirty="0"/>
              <a:t>: </a:t>
            </a:r>
            <a:r>
              <a:rPr lang="en-US" sz="2400" i="1" dirty="0">
                <a:solidFill>
                  <a:srgbClr val="FF0000"/>
                </a:solidFill>
              </a:rPr>
              <a:t>{A: 3, B: 4, C: 4, D: 2, E: 3</a:t>
            </a:r>
            <a:r>
              <a:rPr lang="en-US" sz="2400" dirty="0">
                <a:solidFill>
                  <a:srgbClr val="FF0000"/>
                </a:solidFill>
              </a:rPr>
              <a:t>} </a:t>
            </a:r>
            <a:r>
              <a:rPr lang="en-US" sz="2400" dirty="0"/>
              <a:t>(For reference only)</a:t>
            </a:r>
          </a:p>
        </p:txBody>
      </p:sp>
    </p:spTree>
    <p:extLst>
      <p:ext uri="{BB962C8B-B14F-4D97-AF65-F5344CB8AC3E}">
        <p14:creationId xmlns:p14="http://schemas.microsoft.com/office/powerpoint/2010/main" val="111556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669520" y="1599679"/>
            <a:ext cx="56006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T1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A, E, D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Insert path </a:t>
            </a:r>
            <a:r>
              <a:rPr lang="en-US" sz="2400" dirty="0">
                <a:solidFill>
                  <a:srgbClr val="FF0000"/>
                </a:solidFill>
              </a:rPr>
              <a:t>B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A  E  D</a:t>
            </a:r>
          </a:p>
          <a:p>
            <a:r>
              <a:rPr lang="en-US" sz="2400" dirty="0">
                <a:sym typeface="Wingdings" panose="05000000000000000000" pitchFamily="2" charset="2"/>
              </a:rPr>
              <a:t>Set counters: B: 1, A: 1, E: 1, D: 1</a:t>
            </a:r>
            <a:endParaRPr lang="en-US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2" idx="3"/>
            <a:endCxn id="8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62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683177" y="1601565"/>
            <a:ext cx="62527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T2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C, E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Insert path B </a:t>
            </a:r>
            <a:r>
              <a:rPr lang="en-US" sz="2400" dirty="0">
                <a:sym typeface="Wingdings" panose="05000000000000000000" pitchFamily="2" charset="2"/>
              </a:rPr>
              <a:t> C  E</a:t>
            </a:r>
          </a:p>
          <a:p>
            <a:r>
              <a:rPr lang="en-US" sz="2400" dirty="0">
                <a:sym typeface="Wingdings" panose="05000000000000000000" pitchFamily="2" charset="2"/>
              </a:rPr>
              <a:t>B exists already, so increment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B to 2</a:t>
            </a:r>
          </a:p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C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US" sz="2400" dirty="0">
                <a:sym typeface="Wingdings" panose="05000000000000000000" pitchFamily="2" charset="2"/>
              </a:rPr>
              <a:t> are new in this branch, add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C: 1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E: 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8" idx="5"/>
            <a:endCxn id="31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2" idx="0"/>
            <a:endCxn id="31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8" idx="3"/>
            <a:endCxn id="39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41" idx="7"/>
            <a:endCxn id="40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3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FP Growth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An algorithm for mining frequent </a:t>
            </a:r>
            <a:r>
              <a:rPr lang="en-US" sz="2800" dirty="0" err="1"/>
              <a:t>itemsets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without need </a:t>
            </a:r>
            <a:r>
              <a:rPr lang="en-US" sz="2800" dirty="0"/>
              <a:t>for generating candidate </a:t>
            </a:r>
            <a:r>
              <a:rPr lang="en-US" sz="2800" dirty="0" err="1"/>
              <a:t>itemsets</a:t>
            </a:r>
            <a:r>
              <a:rPr lang="en-US" sz="2800" dirty="0"/>
              <a:t> like </a:t>
            </a:r>
            <a:r>
              <a:rPr lang="en-US" sz="2800" dirty="0" err="1"/>
              <a:t>Apriori</a:t>
            </a:r>
            <a:r>
              <a:rPr lang="en-US" sz="2800" dirty="0"/>
              <a:t>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Particularly useful in application like market basket analysis, where it helps identify sets of products that frequency co-occur in transactions (Han, Peri, Yin; 2000)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2747B-4BA2-49BB-8FCA-013B956D6605}"/>
              </a:ext>
            </a:extLst>
          </p:cNvPr>
          <p:cNvSpPr txBox="1"/>
          <p:nvPr/>
        </p:nvSpPr>
        <p:spPr>
          <a:xfrm>
            <a:off x="821920" y="1752079"/>
            <a:ext cx="560065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T3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C, A, E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B &amp; C already exists in this branch, so increment </a:t>
            </a:r>
            <a:r>
              <a:rPr lang="en-US" sz="2400" dirty="0">
                <a:solidFill>
                  <a:srgbClr val="002060"/>
                </a:solidFill>
              </a:rPr>
              <a:t>B to 3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2060"/>
                </a:solidFill>
              </a:rPr>
              <a:t>C to 2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sz="2400" dirty="0">
                <a:sym typeface="Wingdings" panose="05000000000000000000" pitchFamily="2" charset="2"/>
              </a:rPr>
              <a:t> 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US" sz="2400" dirty="0">
                <a:sym typeface="Wingdings" panose="05000000000000000000" pitchFamily="2" charset="2"/>
              </a:rPr>
              <a:t> are new in this branch, so add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A: 1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E: 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47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51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53" idx="7"/>
            <a:endCxn id="52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8" idx="1"/>
            <a:endCxn id="47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8" idx="5"/>
            <a:endCxn id="59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16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2747B-4BA2-49BB-8FCA-013B956D6605}"/>
              </a:ext>
            </a:extLst>
          </p:cNvPr>
          <p:cNvSpPr txBox="1"/>
          <p:nvPr/>
        </p:nvSpPr>
        <p:spPr>
          <a:xfrm>
            <a:off x="821920" y="1752079"/>
            <a:ext cx="560065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T4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C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Insert path B </a:t>
            </a:r>
            <a:r>
              <a:rPr lang="en-US" sz="2400" dirty="0">
                <a:sym typeface="Wingdings" panose="05000000000000000000" pitchFamily="2" charset="2"/>
              </a:rPr>
              <a:t> C</a:t>
            </a:r>
          </a:p>
          <a:p>
            <a:r>
              <a:rPr lang="en-US" sz="2400" dirty="0">
                <a:sym typeface="Wingdings" panose="05000000000000000000" pitchFamily="2" charset="2"/>
              </a:rPr>
              <a:t>B already exists, so increment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B to 4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en-US" sz="2400" dirty="0">
                <a:sym typeface="Wingdings" panose="05000000000000000000" pitchFamily="2" charset="2"/>
              </a:rPr>
              <a:t>increment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C to 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55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6" idx="0"/>
            <a:endCxn id="55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59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61" idx="7"/>
            <a:endCxn id="60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6" idx="1"/>
            <a:endCxn id="55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6" idx="5"/>
            <a:endCxn id="67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49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2747B-4BA2-49BB-8FCA-013B956D6605}"/>
              </a:ext>
            </a:extLst>
          </p:cNvPr>
          <p:cNvSpPr txBox="1"/>
          <p:nvPr/>
        </p:nvSpPr>
        <p:spPr>
          <a:xfrm>
            <a:off x="821920" y="1752079"/>
            <a:ext cx="560065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T5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C, A, D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Start a new branch C as the first item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Create path C  A  D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68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9" idx="0"/>
            <a:endCxn id="68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72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74" idx="7"/>
            <a:endCxn id="73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79" idx="1"/>
            <a:endCxn id="68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79" idx="5"/>
            <a:endCxn id="80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84" idx="0"/>
            <a:endCxn id="83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85" idx="0"/>
            <a:endCxn id="84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1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4. Header Table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AAE7AD-95E2-4A9A-A1BD-2337619DC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43318"/>
              </p:ext>
            </p:extLst>
          </p:nvPr>
        </p:nvGraphicFramePr>
        <p:xfrm>
          <a:off x="742968" y="1686080"/>
          <a:ext cx="5391132" cy="2011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95357">
                  <a:extLst>
                    <a:ext uri="{9D8B030D-6E8A-4147-A177-3AD203B41FA5}">
                      <a16:colId xmlns:a16="http://schemas.microsoft.com/office/drawing/2014/main" val="17816992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684168584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731333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sz="1600" b="1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b="1"/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b="1" dirty="0"/>
                        <a:t>Pointer to First Node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546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First B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78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First C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02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First A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366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/>
                        <a:t>3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First E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923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First D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997865"/>
                  </a:ext>
                </a:extLst>
              </a:tr>
            </a:tbl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29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0" idx="0"/>
            <a:endCxn id="29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3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5" idx="7"/>
            <a:endCxn id="34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0" idx="1"/>
            <a:endCxn id="29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0" idx="5"/>
            <a:endCxn id="41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5" idx="0"/>
            <a:endCxn id="44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06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5.1 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Paths Leading to D Nodes:</a:t>
            </a:r>
          </a:p>
          <a:p>
            <a:endParaRPr lang="en-US" sz="900" b="1" dirty="0"/>
          </a:p>
          <a:p>
            <a:pPr marL="457200" indent="-457200">
              <a:buAutoNum type="arabicPeriod"/>
            </a:pPr>
            <a:r>
              <a:rPr lang="en-US" sz="2000" dirty="0"/>
              <a:t>Path 1 containing D: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D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2000" b="1" dirty="0">
              <a:sym typeface="Wingdings" panose="05000000000000000000" pitchFamily="2" charset="2"/>
            </a:endParaRPr>
          </a:p>
          <a:p>
            <a:r>
              <a:rPr lang="en-US" sz="2000" dirty="0"/>
              <a:t>2.   Path 2 containing D: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C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D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/>
              <a:t>Sample Conditional Pattern Base on D:</a:t>
            </a:r>
          </a:p>
          <a:p>
            <a:endParaRPr lang="en-US" sz="900" b="1" dirty="0"/>
          </a:p>
          <a:p>
            <a:r>
              <a:rPr lang="en-US" sz="2000" dirty="0">
                <a:solidFill>
                  <a:srgbClr val="FF0000"/>
                </a:solidFill>
              </a:rPr>
              <a:t>B, A, E 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C, A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endParaRPr lang="en-US" b="1" dirty="0">
              <a:sym typeface="Wingdings" panose="05000000000000000000" pitchFamily="2" charset="2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85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Frequent Pattern for Node 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66217"/>
              </p:ext>
            </p:extLst>
          </p:nvPr>
        </p:nvGraphicFramePr>
        <p:xfrm>
          <a:off x="771525" y="1680498"/>
          <a:ext cx="4695825" cy="25603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Support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{A,</a:t>
                      </a:r>
                      <a:r>
                        <a:rPr lang="en-US" baseline="0" dirty="0"/>
                        <a:t>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{E,</a:t>
                      </a:r>
                      <a:r>
                        <a:rPr lang="en-US" baseline="0" dirty="0"/>
                        <a:t>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{A,</a:t>
                      </a:r>
                      <a:r>
                        <a:rPr lang="en-US" baseline="0" dirty="0"/>
                        <a:t> E,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A, E,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{C, A,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246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5.2 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Paths Leading to E Nodes:</a:t>
            </a:r>
          </a:p>
          <a:p>
            <a:endParaRPr lang="en-US" sz="900" b="1" dirty="0"/>
          </a:p>
          <a:p>
            <a:pPr marL="457200" indent="-457200">
              <a:buAutoNum type="arabicPeriod"/>
            </a:pPr>
            <a:r>
              <a:rPr lang="en-US" sz="2000" dirty="0"/>
              <a:t>Path 1 containing E: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E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sz="2000" dirty="0"/>
              <a:t>2.   Path 2 containing E: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E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dirty="0"/>
              <a:t>3.   </a:t>
            </a:r>
            <a:r>
              <a:rPr lang="en-US" sz="2000" dirty="0"/>
              <a:t>Path 2 containing E:</a:t>
            </a:r>
          </a:p>
          <a:p>
            <a:r>
              <a:rPr lang="en-US" dirty="0"/>
              <a:t>      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E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/>
              <a:t>Sample Conditional Pattern Base on E:</a:t>
            </a:r>
          </a:p>
          <a:p>
            <a:endParaRPr lang="en-US" sz="900" b="1" dirty="0"/>
          </a:p>
          <a:p>
            <a:r>
              <a:rPr lang="en-US" sz="2000" dirty="0">
                <a:solidFill>
                  <a:srgbClr val="FF0000"/>
                </a:solidFill>
              </a:rPr>
              <a:t>B, A 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B, C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B, C, A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56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Frequent Pattern for Node 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82054"/>
              </p:ext>
            </p:extLst>
          </p:nvPr>
        </p:nvGraphicFramePr>
        <p:xfrm>
          <a:off x="771525" y="1680498"/>
          <a:ext cx="4695825" cy="2194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Support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A,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C,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C, A,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</a:tbl>
          </a:graphicData>
        </a:graphic>
      </p:graphicFrame>
      <p:sp>
        <p:nvSpPr>
          <p:cNvPr id="26" name="Oval 2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26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27" idx="0"/>
            <a:endCxn id="26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50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52" idx="7"/>
            <a:endCxn id="51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7" idx="1"/>
            <a:endCxn id="26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7" idx="5"/>
            <a:endCxn id="58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2" idx="0"/>
            <a:endCxn id="61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3" idx="0"/>
            <a:endCxn id="62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4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5.3 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Paths Leading to A Nodes:</a:t>
            </a:r>
          </a:p>
          <a:p>
            <a:endParaRPr lang="en-US" sz="900" b="1" dirty="0"/>
          </a:p>
          <a:p>
            <a:pPr marL="457200" indent="-457200">
              <a:buAutoNum type="arabicPeriod"/>
            </a:pPr>
            <a:r>
              <a:rPr lang="en-US" sz="2000" dirty="0"/>
              <a:t>Path 1 containing A: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A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sz="2000" dirty="0"/>
              <a:t>2.   Path 2 containing A: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dirty="0"/>
              <a:t>3.   </a:t>
            </a:r>
            <a:r>
              <a:rPr lang="en-US" sz="2000" dirty="0"/>
              <a:t>Path 2 containing A:</a:t>
            </a:r>
          </a:p>
          <a:p>
            <a:r>
              <a:rPr lang="en-US" dirty="0"/>
              <a:t>      -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/>
              <a:t>Sample Conditional Pattern Base on A:</a:t>
            </a:r>
          </a:p>
          <a:p>
            <a:endParaRPr lang="en-US" sz="900" b="1" dirty="0"/>
          </a:p>
          <a:p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B, C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300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Frequent Pattern for Node A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06261"/>
              </p:ext>
            </p:extLst>
          </p:nvPr>
        </p:nvGraphicFramePr>
        <p:xfrm>
          <a:off x="771525" y="1680498"/>
          <a:ext cx="4695825" cy="1828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Support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{C,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C,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25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0" idx="0"/>
            <a:endCxn id="25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3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5" idx="7"/>
            <a:endCxn id="34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0" idx="1"/>
            <a:endCxn id="25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0" idx="5"/>
            <a:endCxn id="41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5" idx="0"/>
            <a:endCxn id="44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20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Objectives of FP Growth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Identify frequent itemset (combinations of items that frequently appear together)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Optimize</a:t>
            </a:r>
            <a:r>
              <a:rPr lang="en-US" sz="2800" dirty="0"/>
              <a:t> the process by reducing the computational complexity and memory requirements compared to </a:t>
            </a:r>
            <a:r>
              <a:rPr lang="en-US" sz="2800" dirty="0" err="1"/>
              <a:t>Apriori</a:t>
            </a:r>
            <a:endParaRPr lang="en-US" sz="28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8937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5.4 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Paths Leading to C Nodes:</a:t>
            </a:r>
          </a:p>
          <a:p>
            <a:endParaRPr lang="en-US" sz="900" b="1" dirty="0"/>
          </a:p>
          <a:p>
            <a:pPr marL="457200" indent="-457200">
              <a:buAutoNum type="arabicPeriod"/>
            </a:pPr>
            <a:r>
              <a:rPr lang="en-US" sz="2000" dirty="0"/>
              <a:t>Path 1 containing C: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C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sz="2000" dirty="0"/>
              <a:t>2.   Path 2 containing C: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Root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/>
              <a:t>Sample Conditional Pattern Base on C:</a:t>
            </a:r>
          </a:p>
          <a:p>
            <a:endParaRPr lang="en-US" sz="900" b="1" dirty="0"/>
          </a:p>
          <a:p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(3)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 (root)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00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Frequent Pattern for Node C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5141"/>
              </p:ext>
            </p:extLst>
          </p:nvPr>
        </p:nvGraphicFramePr>
        <p:xfrm>
          <a:off x="771525" y="1680498"/>
          <a:ext cx="4695825" cy="109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Support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C}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</a:tbl>
          </a:graphicData>
        </a:graphic>
      </p:graphicFrame>
      <p:sp>
        <p:nvSpPr>
          <p:cNvPr id="26" name="Oval 2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26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27" idx="0"/>
            <a:endCxn id="26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49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51" idx="7"/>
            <a:endCxn id="50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6" idx="1"/>
            <a:endCxn id="26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6" idx="5"/>
            <a:endCxn id="57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1" idx="0"/>
            <a:endCxn id="60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2" idx="0"/>
            <a:endCxn id="61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2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5.4 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Paths Leading to B Nodes:</a:t>
            </a:r>
          </a:p>
          <a:p>
            <a:endParaRPr lang="en-US" sz="900" b="1" dirty="0"/>
          </a:p>
          <a:p>
            <a:pPr marL="457200" indent="-457200">
              <a:buAutoNum type="arabicPeriod"/>
            </a:pPr>
            <a:r>
              <a:rPr lang="en-US" sz="2000" dirty="0"/>
              <a:t>Path 1 containing B: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7030A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is the root ode, all paths inherently include it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/>
              <a:t>Sample Conditional Pattern Base on B:</a:t>
            </a:r>
          </a:p>
          <a:p>
            <a:endParaRPr lang="en-US" sz="900" b="1" dirty="0"/>
          </a:p>
          <a:p>
            <a:r>
              <a:rPr lang="en-US" sz="2000" dirty="0">
                <a:solidFill>
                  <a:srgbClr val="FF0000"/>
                </a:solidFill>
              </a:rPr>
              <a:t>A 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(3)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A, E, D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C, E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C, A, E	</a:t>
            </a: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02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650" y="821318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Frequent Pattern for Node B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94891"/>
              </p:ext>
            </p:extLst>
          </p:nvPr>
        </p:nvGraphicFramePr>
        <p:xfrm>
          <a:off x="771525" y="1680498"/>
          <a:ext cx="4695825" cy="3291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Support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 C}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 C,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 C,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 A,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 A, E,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25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0" idx="0"/>
            <a:endCxn id="25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3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5" idx="7"/>
            <a:endCxn id="34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0" idx="1"/>
            <a:endCxn id="25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0" idx="5"/>
            <a:endCxn id="41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5" idx="0"/>
            <a:endCxn id="44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39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Core Concepts of FP Growth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Uses a data structure called the </a:t>
            </a:r>
            <a:r>
              <a:rPr lang="en-US" sz="2800" dirty="0">
                <a:solidFill>
                  <a:srgbClr val="FF0000"/>
                </a:solidFill>
              </a:rPr>
              <a:t>FP-Tree</a:t>
            </a:r>
            <a:r>
              <a:rPr lang="en-US" sz="2800" dirty="0"/>
              <a:t> (Frequent Pattern Tree) to represent transactions compactly, which facilitates efficient mining of frequent </a:t>
            </a:r>
            <a:r>
              <a:rPr lang="en-US" sz="2800" dirty="0" err="1"/>
              <a:t>itemsets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126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A. FP-Tree Structure</a:t>
            </a:r>
          </a:p>
          <a:p>
            <a:endParaRPr lang="en-US" sz="1400" b="1" dirty="0"/>
          </a:p>
          <a:p>
            <a:r>
              <a:rPr lang="en-US" sz="2800" b="1" i="1" dirty="0"/>
              <a:t>Compact Representation:</a:t>
            </a:r>
          </a:p>
          <a:p>
            <a:endParaRPr lang="en-US" sz="2800" b="1" i="1" dirty="0"/>
          </a:p>
          <a:p>
            <a:pPr marL="457200" indent="-457200">
              <a:buFontTx/>
              <a:buChar char="-"/>
            </a:pPr>
            <a:r>
              <a:rPr lang="en-US" sz="2800" dirty="0"/>
              <a:t>The FP-Tree is a </a:t>
            </a:r>
            <a:r>
              <a:rPr lang="en-US" sz="2800" dirty="0">
                <a:solidFill>
                  <a:srgbClr val="FF0000"/>
                </a:solidFill>
              </a:rPr>
              <a:t>compressed</a:t>
            </a:r>
            <a:r>
              <a:rPr lang="en-US" sz="2800" dirty="0"/>
              <a:t> structure that stores frequency of each item within the data, making it easy to locate patterns</a:t>
            </a:r>
          </a:p>
        </p:txBody>
      </p:sp>
    </p:spTree>
    <p:extLst>
      <p:ext uri="{BB962C8B-B14F-4D97-AF65-F5344CB8AC3E}">
        <p14:creationId xmlns:p14="http://schemas.microsoft.com/office/powerpoint/2010/main" val="150877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A. FP-Tree Structure</a:t>
            </a:r>
          </a:p>
          <a:p>
            <a:endParaRPr lang="en-US" sz="1400" b="1" dirty="0"/>
          </a:p>
          <a:p>
            <a:r>
              <a:rPr lang="en-US" sz="2800" b="1" i="1" dirty="0"/>
              <a:t>Hierarchical Structure:</a:t>
            </a:r>
          </a:p>
          <a:p>
            <a:endParaRPr lang="en-US" sz="2800" b="1" i="1" dirty="0"/>
          </a:p>
          <a:p>
            <a:pPr marL="457200" indent="-457200">
              <a:buFontTx/>
              <a:buChar char="-"/>
            </a:pPr>
            <a:r>
              <a:rPr lang="en-US" sz="2800" dirty="0"/>
              <a:t>The tree organizes items in a hierarchy based on their frequency. Each branch of the tree represents items co-occurring in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31581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A. FP-Tree Structure</a:t>
            </a:r>
          </a:p>
          <a:p>
            <a:endParaRPr lang="en-US" sz="1400" b="1" dirty="0"/>
          </a:p>
          <a:p>
            <a:r>
              <a:rPr lang="en-US" sz="2800" b="1" i="1" dirty="0"/>
              <a:t>Node Paths:</a:t>
            </a:r>
          </a:p>
          <a:p>
            <a:endParaRPr lang="en-US" sz="2800" b="1" i="1" dirty="0"/>
          </a:p>
          <a:p>
            <a:pPr marL="457200" indent="-457200">
              <a:buFontTx/>
              <a:buChar char="-"/>
            </a:pPr>
            <a:r>
              <a:rPr lang="en-US" sz="2800" dirty="0"/>
              <a:t>Each node in the FP-Tree represents an item and a counter indicating the frequency of that item within transactions along that path.</a:t>
            </a:r>
          </a:p>
        </p:txBody>
      </p:sp>
    </p:spTree>
    <p:extLst>
      <p:ext uri="{BB962C8B-B14F-4D97-AF65-F5344CB8AC3E}">
        <p14:creationId xmlns:p14="http://schemas.microsoft.com/office/powerpoint/2010/main" val="157050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B. Steps for Building the FP-Tree</a:t>
            </a:r>
          </a:p>
          <a:p>
            <a:endParaRPr lang="en-US" sz="1400" b="1" dirty="0"/>
          </a:p>
          <a:p>
            <a:pPr marL="514350" indent="-514350">
              <a:buAutoNum type="arabicPeriod"/>
            </a:pPr>
            <a:r>
              <a:rPr lang="en-US" sz="2800" b="1" dirty="0"/>
              <a:t>Count item frequency </a:t>
            </a:r>
            <a:r>
              <a:rPr lang="en-US" sz="2800" dirty="0"/>
              <a:t>in the data.</a:t>
            </a:r>
          </a:p>
          <a:p>
            <a:pPr marL="514350" indent="-514350">
              <a:buAutoNum type="arabicPeriod"/>
            </a:pPr>
            <a:r>
              <a:rPr lang="en-US" sz="2800" b="1" dirty="0"/>
              <a:t>Sort items by frequency </a:t>
            </a:r>
            <a:r>
              <a:rPr lang="en-US" sz="2800" dirty="0"/>
              <a:t>(descending order) to prioritize frequent items at the root, which helps compress the tree</a:t>
            </a:r>
          </a:p>
          <a:p>
            <a:pPr marL="514350" indent="-514350">
              <a:buAutoNum type="arabicPeriod"/>
            </a:pPr>
            <a:r>
              <a:rPr lang="en-US" sz="2800" b="1" dirty="0"/>
              <a:t>Insert transactions </a:t>
            </a:r>
            <a:r>
              <a:rPr lang="en-US" sz="2800" dirty="0"/>
              <a:t>into the FP-Tree, following the sorted order and incrementing counters for items that already exist along the paths.</a:t>
            </a:r>
          </a:p>
          <a:p>
            <a:pPr marL="514350" indent="-514350">
              <a:buAutoNum type="arabicPeriod"/>
            </a:pPr>
            <a:r>
              <a:rPr lang="en-US" sz="2800" b="1" dirty="0"/>
              <a:t>Create header tables</a:t>
            </a:r>
            <a:r>
              <a:rPr lang="en-US" sz="2800" dirty="0"/>
              <a:t> that link to each unique item in the tree. These headers serve as entry points for efficiency accessing and traversing nodes associated with each item.</a:t>
            </a:r>
          </a:p>
        </p:txBody>
      </p:sp>
    </p:spTree>
    <p:extLst>
      <p:ext uri="{BB962C8B-B14F-4D97-AF65-F5344CB8AC3E}">
        <p14:creationId xmlns:p14="http://schemas.microsoft.com/office/powerpoint/2010/main" val="1406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C. Pattern Extraction Using Conditional FP-Trees</a:t>
            </a:r>
          </a:p>
          <a:p>
            <a:endParaRPr lang="en-US" sz="1400" b="1" dirty="0"/>
          </a:p>
          <a:p>
            <a:pPr marL="514350" indent="-514350">
              <a:buAutoNum type="arabicPeriod"/>
            </a:pPr>
            <a:r>
              <a:rPr lang="en-US" sz="2800" dirty="0"/>
              <a:t>Once the FP-Tree is constructed, FP-Growth extracts patterns by constructing conditional FP-Trees for each item.</a:t>
            </a:r>
          </a:p>
          <a:p>
            <a:pPr marL="514350" indent="-514350">
              <a:buAutoNum type="arabicPeriod"/>
            </a:pPr>
            <a:endParaRPr lang="en-US" sz="1400" dirty="0"/>
          </a:p>
          <a:p>
            <a:pPr marL="514350" indent="-514350">
              <a:buAutoNum type="arabicPeriod"/>
            </a:pPr>
            <a:r>
              <a:rPr lang="en-US" sz="2800" dirty="0"/>
              <a:t>For each item at the bottom of the FP-Tree, the algorithm collects prefix paths (paths leading to that item) and generates new trees to find frequent patterns recursively.</a:t>
            </a:r>
          </a:p>
        </p:txBody>
      </p:sp>
    </p:spTree>
    <p:extLst>
      <p:ext uri="{BB962C8B-B14F-4D97-AF65-F5344CB8AC3E}">
        <p14:creationId xmlns:p14="http://schemas.microsoft.com/office/powerpoint/2010/main" val="112724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1841</TotalTime>
  <Words>2127</Words>
  <Application>Microsoft Office PowerPoint</Application>
  <PresentationFormat>Widescreen</PresentationFormat>
  <Paragraphs>472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370</cp:revision>
  <dcterms:created xsi:type="dcterms:W3CDTF">2018-09-30T06:22:05Z</dcterms:created>
  <dcterms:modified xsi:type="dcterms:W3CDTF">2025-09-03T01:04:40Z</dcterms:modified>
</cp:coreProperties>
</file>