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9"/>
  </p:notesMasterIdLst>
  <p:handoutMasterIdLst>
    <p:handoutMasterId r:id="rId30"/>
  </p:handoutMasterIdLst>
  <p:sldIdLst>
    <p:sldId id="258" r:id="rId2"/>
    <p:sldId id="334" r:id="rId3"/>
    <p:sldId id="344" r:id="rId4"/>
    <p:sldId id="360" r:id="rId5"/>
    <p:sldId id="345" r:id="rId6"/>
    <p:sldId id="361" r:id="rId7"/>
    <p:sldId id="362" r:id="rId8"/>
    <p:sldId id="346" r:id="rId9"/>
    <p:sldId id="363" r:id="rId10"/>
    <p:sldId id="364" r:id="rId11"/>
    <p:sldId id="365" r:id="rId12"/>
    <p:sldId id="335" r:id="rId13"/>
    <p:sldId id="347" r:id="rId14"/>
    <p:sldId id="354" r:id="rId15"/>
    <p:sldId id="366" r:id="rId16"/>
    <p:sldId id="367" r:id="rId17"/>
    <p:sldId id="348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1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2" autoAdjust="0"/>
    <p:restoredTop sz="94660"/>
  </p:normalViewPr>
  <p:slideViewPr>
    <p:cSldViewPr snapToGrid="0">
      <p:cViewPr>
        <p:scale>
          <a:sx n="100" d="100"/>
          <a:sy n="100" d="100"/>
        </p:scale>
        <p:origin x="-30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06/10/2024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GAUSSIAN</a:t>
            </a:r>
            <a:r>
              <a:rPr lang="en-US" sz="1400" b="1" baseline="0" dirty="0" smtClean="0"/>
              <a:t> MIXTURE MODEL CLUSTERING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59366"/>
            <a:ext cx="11452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Gaussian Mixture Model (GMM) </a:t>
            </a:r>
          </a:p>
          <a:p>
            <a:pPr algn="ctr"/>
            <a:r>
              <a:rPr lang="en-US" sz="4800" b="1" dirty="0" smtClean="0"/>
              <a:t>Clustering</a:t>
            </a:r>
          </a:p>
          <a:p>
            <a:pPr algn="ctr"/>
            <a:endParaRPr lang="en-PH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 smtClean="0"/>
              <a:t>College </a:t>
            </a:r>
            <a:r>
              <a:rPr lang="en-US" sz="2000" i="1" dirty="0"/>
              <a:t>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986702"/>
            <a:ext cx="10558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3. Maximization Step: </a:t>
            </a:r>
            <a:endParaRPr lang="en-US" sz="4400" b="1" dirty="0" smtClean="0"/>
          </a:p>
          <a:p>
            <a:endParaRPr lang="en-US" sz="1600" b="1" dirty="0"/>
          </a:p>
          <a:p>
            <a:r>
              <a:rPr lang="en-US" sz="4000" dirty="0"/>
              <a:t>Based on those </a:t>
            </a:r>
            <a:r>
              <a:rPr lang="en-US" sz="4000" b="1" dirty="0"/>
              <a:t>probabilities</a:t>
            </a:r>
            <a:r>
              <a:rPr lang="en-US" sz="4000" dirty="0"/>
              <a:t>, the model updates its estimates of the parameters (mean and variance) for each Gaussian to better fit the data.</a:t>
            </a:r>
            <a:endParaRPr lang="en-PH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3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986702"/>
            <a:ext cx="105586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4. Repeat: </a:t>
            </a:r>
            <a:endParaRPr lang="en-US" sz="4400" b="1" dirty="0" smtClean="0"/>
          </a:p>
          <a:p>
            <a:endParaRPr lang="en-US" sz="1600" b="1" dirty="0"/>
          </a:p>
          <a:p>
            <a:r>
              <a:rPr lang="en-US" sz="4000" dirty="0"/>
              <a:t>The E-step and M-step repeat </a:t>
            </a:r>
            <a:r>
              <a:rPr lang="en-US" sz="4000" b="1" dirty="0"/>
              <a:t>until the model converges</a:t>
            </a:r>
            <a:r>
              <a:rPr lang="en-US" sz="4000" dirty="0"/>
              <a:t> (i.e., stops improving).</a:t>
            </a:r>
            <a:endParaRPr lang="en-PH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3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1899668"/>
            <a:ext cx="10558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Difference Between </a:t>
            </a:r>
          </a:p>
          <a:p>
            <a:pPr algn="ctr"/>
            <a:r>
              <a:rPr lang="en-US" sz="7200" b="1" dirty="0" smtClean="0"/>
              <a:t>GMM and K-Means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1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54878"/>
            <a:ext cx="105586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K-Means</a:t>
            </a:r>
            <a:r>
              <a:rPr lang="en-US" sz="4400" dirty="0" smtClean="0"/>
              <a:t> clustering </a:t>
            </a:r>
            <a:r>
              <a:rPr lang="en-US" sz="4400" dirty="0"/>
              <a:t>assigns each data point </a:t>
            </a:r>
            <a:r>
              <a:rPr lang="en-US" sz="4400" dirty="0">
                <a:solidFill>
                  <a:srgbClr val="FF0000"/>
                </a:solidFill>
              </a:rPr>
              <a:t>strictly to one cluster </a:t>
            </a:r>
            <a:r>
              <a:rPr lang="en-US" sz="4400" dirty="0"/>
              <a:t>(</a:t>
            </a:r>
            <a:r>
              <a:rPr lang="en-US" sz="4400" i="1" dirty="0"/>
              <a:t>hard clustering</a:t>
            </a:r>
            <a:r>
              <a:rPr lang="en-US" sz="4400" dirty="0" smtClean="0"/>
              <a:t>).</a:t>
            </a:r>
          </a:p>
          <a:p>
            <a:endParaRPr lang="en-US" sz="2800" dirty="0" smtClean="0"/>
          </a:p>
          <a:p>
            <a:r>
              <a:rPr lang="en-US" sz="4400" b="1" dirty="0"/>
              <a:t>GMM</a:t>
            </a:r>
            <a:r>
              <a:rPr lang="en-US" sz="4400" dirty="0"/>
              <a:t> gives a probability that a data point belongs to each cluster (</a:t>
            </a:r>
            <a:r>
              <a:rPr lang="en-US" sz="4400" i="1" dirty="0"/>
              <a:t>soft clustering</a:t>
            </a:r>
            <a:r>
              <a:rPr lang="en-US" sz="4400" dirty="0"/>
              <a:t>). </a:t>
            </a:r>
            <a:endParaRPr lang="en-US" sz="4400" dirty="0" smtClean="0"/>
          </a:p>
          <a:p>
            <a:r>
              <a:rPr lang="en-US" sz="4400" dirty="0" smtClean="0"/>
              <a:t>So</a:t>
            </a:r>
            <a:r>
              <a:rPr lang="en-US" sz="4400" dirty="0"/>
              <a:t>, a point </a:t>
            </a:r>
            <a:r>
              <a:rPr lang="en-US" sz="4400" dirty="0">
                <a:solidFill>
                  <a:srgbClr val="FF0000"/>
                </a:solidFill>
              </a:rPr>
              <a:t>can belong to multiple clusters</a:t>
            </a:r>
            <a:r>
              <a:rPr lang="en-US" sz="4400" dirty="0"/>
              <a:t>, but with different probabilities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997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991958"/>
            <a:ext cx="10558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Key Points:</a:t>
            </a:r>
          </a:p>
          <a:p>
            <a:endParaRPr lang="en-US" sz="4400" b="1" dirty="0">
              <a:latin typeface="Arial" pitchFamily="34" charset="0"/>
              <a:cs typeface="Arial" pitchFamily="34" charset="0"/>
            </a:endParaRPr>
          </a:p>
          <a:p>
            <a:r>
              <a:rPr lang="en-US" sz="4400" dirty="0" smtClean="0"/>
              <a:t>1. GMM </a:t>
            </a:r>
            <a:r>
              <a:rPr lang="en-US" sz="4400" dirty="0"/>
              <a:t>is useful </a:t>
            </a:r>
            <a:r>
              <a:rPr lang="en-US" sz="4400" dirty="0">
                <a:solidFill>
                  <a:srgbClr val="FF0000"/>
                </a:solidFill>
              </a:rPr>
              <a:t>when clusters are not necessarily spherical</a:t>
            </a:r>
            <a:r>
              <a:rPr lang="en-US" sz="4400" dirty="0"/>
              <a:t>, or when </a:t>
            </a:r>
            <a:r>
              <a:rPr lang="en-US" sz="4400" dirty="0">
                <a:solidFill>
                  <a:srgbClr val="FF0000"/>
                </a:solidFill>
              </a:rPr>
              <a:t>there is overlap</a:t>
            </a:r>
            <a:r>
              <a:rPr lang="en-US" sz="4400" dirty="0"/>
              <a:t> between clusters.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6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991958"/>
            <a:ext cx="10558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Key Points:</a:t>
            </a:r>
          </a:p>
          <a:p>
            <a:endParaRPr lang="en-US" sz="4400" b="1" dirty="0">
              <a:latin typeface="Arial" pitchFamily="34" charset="0"/>
              <a:cs typeface="Arial" pitchFamily="34" charset="0"/>
            </a:endParaRPr>
          </a:p>
          <a:p>
            <a:r>
              <a:rPr lang="en-US" sz="4400" dirty="0" smtClean="0"/>
              <a:t>2</a:t>
            </a:r>
            <a:r>
              <a:rPr lang="en-US" sz="4400" dirty="0"/>
              <a:t>. It models data as a combination of several Gaussian distributions, </a:t>
            </a:r>
            <a:r>
              <a:rPr lang="en-US" sz="4400" dirty="0">
                <a:solidFill>
                  <a:srgbClr val="FF0000"/>
                </a:solidFill>
              </a:rPr>
              <a:t>allowing for more flexibility</a:t>
            </a:r>
            <a:r>
              <a:rPr lang="en-US" sz="4400" dirty="0"/>
              <a:t> than simpler methods like K-Means.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6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2162427"/>
            <a:ext cx="1055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A Simple Explanation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94868"/>
            <a:ext cx="10558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Imagine you have a </a:t>
            </a:r>
            <a:r>
              <a:rPr lang="en-US" sz="3200" b="1" dirty="0"/>
              <a:t>group of friends</a:t>
            </a:r>
            <a:r>
              <a:rPr lang="en-US" sz="3200" dirty="0"/>
              <a:t>, and you know that some of them are from different cities. You want to figure out which city each friend belongs to, but no one has told you their city.</a:t>
            </a:r>
            <a:endParaRPr lang="en-PH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C:\Users\rmaal.CHED-IDIG\OneDrive\Pictures\Screenshots\Screenshot 2024-10-06 19365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773" y="2871703"/>
            <a:ext cx="4383307" cy="288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94868"/>
            <a:ext cx="10558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1. Clusters (Groups): </a:t>
            </a:r>
            <a:r>
              <a:rPr lang="en-US" sz="3200" dirty="0"/>
              <a:t>GMM assumes that each group of friends (city) can be described by a pattern, like the average height and weight of people in that city.</a:t>
            </a:r>
            <a:endParaRPr lang="en-PH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Users\rmaal.CHED-IDIG\OneDrive\Pictures\Screenshots\Screenshot 2024-10-06 194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17" y="2836806"/>
            <a:ext cx="7413265" cy="285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67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63338"/>
            <a:ext cx="105586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patterns are shaped like </a:t>
            </a:r>
            <a:r>
              <a:rPr lang="en-US" sz="2800" b="1" dirty="0"/>
              <a:t>bell curves</a:t>
            </a:r>
            <a:r>
              <a:rPr lang="en-US" sz="2800" dirty="0"/>
              <a:t> (also called a </a:t>
            </a:r>
            <a:r>
              <a:rPr lang="en-US" sz="2800" b="1" dirty="0"/>
              <a:t>Gaussian distribution</a:t>
            </a:r>
            <a:r>
              <a:rPr lang="en-US" sz="2800" dirty="0"/>
              <a:t>). This means most people in a group will have heights and weights near the average, but some will be taller or shorter.</a:t>
            </a:r>
            <a:endParaRPr lang="en-PH" sz="2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41917" y="2836806"/>
            <a:ext cx="7413265" cy="2859799"/>
            <a:chOff x="2441917" y="2836806"/>
            <a:chExt cx="7413265" cy="2859799"/>
          </a:xfrm>
        </p:grpSpPr>
        <p:pic>
          <p:nvPicPr>
            <p:cNvPr id="3074" name="Picture 2" descr="C:\Users\rmaal.CHED-IDIG\OneDrive\Pictures\Screenshots\Screenshot 2024-10-06 1940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917" y="2836806"/>
              <a:ext cx="7413265" cy="285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764216" y="3226676"/>
              <a:ext cx="283783" cy="241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108727" y="3489435"/>
              <a:ext cx="283783" cy="241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68405" y="283680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9208" y="2889357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39039" y="283680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39553" y="3051280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7388" y="3047013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3318" y="3172149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7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839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What is a Gaussian (Normal) Distribution?</a:t>
            </a:r>
            <a:endParaRPr lang="en-US" sz="4400" b="1" dirty="0" smtClean="0"/>
          </a:p>
          <a:p>
            <a:endParaRPr lang="en-US" b="1" dirty="0"/>
          </a:p>
          <a:p>
            <a:r>
              <a:rPr lang="en-US" sz="3600" dirty="0"/>
              <a:t>A Gaussian distribution, also known as a normal distribution, is a </a:t>
            </a:r>
            <a:r>
              <a:rPr lang="en-US" sz="3600" b="1" dirty="0"/>
              <a:t>bell-shaped curve</a:t>
            </a:r>
            <a:r>
              <a:rPr lang="en-US" sz="3600" dirty="0"/>
              <a:t> that is defined by two key parameters</a:t>
            </a:r>
            <a:r>
              <a:rPr lang="en-US" sz="3600" dirty="0" smtClean="0"/>
              <a:t>:</a:t>
            </a:r>
          </a:p>
          <a:p>
            <a:endParaRPr lang="en-US" sz="1050" dirty="0" smtClean="0"/>
          </a:p>
          <a:p>
            <a:pPr marL="514350" indent="-514350">
              <a:buAutoNum type="arabicPeriod"/>
            </a:pPr>
            <a:r>
              <a:rPr lang="en-US" sz="3200" b="1" dirty="0" smtClean="0"/>
              <a:t>Mean </a:t>
            </a:r>
            <a:r>
              <a:rPr lang="en-US" sz="3200" b="1" dirty="0"/>
              <a:t>(µ)</a:t>
            </a:r>
            <a:r>
              <a:rPr lang="en-US" sz="3200" dirty="0"/>
              <a:t>: This is the center of the bell curve (where most of the data is</a:t>
            </a:r>
            <a:r>
              <a:rPr lang="en-US" sz="3200" dirty="0" smtClean="0"/>
              <a:t>).</a:t>
            </a:r>
          </a:p>
          <a:p>
            <a:pPr marL="514350" indent="-514350">
              <a:buAutoNum type="arabicPeriod"/>
            </a:pPr>
            <a:r>
              <a:rPr lang="en-US" sz="3200" b="1" dirty="0"/>
              <a:t>Variance (σ²)</a:t>
            </a:r>
            <a:r>
              <a:rPr lang="en-US" sz="3200" dirty="0"/>
              <a:t>: This describes how spread out the data is around the mean (how wide the bell is).</a:t>
            </a:r>
            <a:endParaRPr lang="en-PH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42318"/>
            <a:ext cx="10558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 Guessing the Groups: </a:t>
            </a:r>
            <a:r>
              <a:rPr lang="en-US" sz="3200" dirty="0"/>
              <a:t>Since we don’t know the exact city (group) for each friend, GMM will try to </a:t>
            </a:r>
            <a:r>
              <a:rPr lang="en-US" sz="3200" b="1" dirty="0"/>
              <a:t>guess</a:t>
            </a:r>
            <a:r>
              <a:rPr lang="en-US" sz="3200" dirty="0"/>
              <a:t> by looking at their heights and weights.</a:t>
            </a:r>
            <a:endParaRPr lang="en-PH" sz="3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41917" y="2836806"/>
            <a:ext cx="7413265" cy="2859799"/>
            <a:chOff x="2441917" y="2836806"/>
            <a:chExt cx="7413265" cy="2859799"/>
          </a:xfrm>
        </p:grpSpPr>
        <p:pic>
          <p:nvPicPr>
            <p:cNvPr id="6" name="Picture 2" descr="C:\Users\rmaal.CHED-IDIG\OneDrive\Pictures\Screenshots\Screenshot 2024-10-06 1940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917" y="2836806"/>
              <a:ext cx="7413265" cy="285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764216" y="3226676"/>
              <a:ext cx="283783" cy="241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8727" y="3489435"/>
              <a:ext cx="283783" cy="241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8405" y="283680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9208" y="2889357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39039" y="283680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39553" y="3051280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7388" y="3047013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3318" y="3172149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2248" y="5732658"/>
            <a:ext cx="1177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City A?    City B?    City C?    City C?       City B?       City C?    City A?      City B?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679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42318"/>
            <a:ext cx="105586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will try different ways to divide your friends into groups, checking if they fit the </a:t>
            </a:r>
            <a:r>
              <a:rPr lang="en-US" sz="3200" b="1" dirty="0"/>
              <a:t>bell curve pattern</a:t>
            </a:r>
            <a:r>
              <a:rPr lang="en-US" sz="3200" dirty="0"/>
              <a:t> for each group.</a:t>
            </a:r>
            <a:endParaRPr lang="en-PH" sz="3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rmaal.CHED-IDIG\OneDrive\Pictures\Screenshots\Screenshot 2024-10-06 194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17" y="2836806"/>
            <a:ext cx="7413265" cy="285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764216" y="3226676"/>
            <a:ext cx="283783" cy="241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/>
          <p:cNvSpPr/>
          <p:nvPr/>
        </p:nvSpPr>
        <p:spPr>
          <a:xfrm>
            <a:off x="8108727" y="3489435"/>
            <a:ext cx="283783" cy="2417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/>
          <p:cNvSpPr/>
          <p:nvPr/>
        </p:nvSpPr>
        <p:spPr>
          <a:xfrm>
            <a:off x="3468405" y="2836806"/>
            <a:ext cx="283783" cy="241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59208" y="2889357"/>
            <a:ext cx="283783" cy="241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39039" y="2836806"/>
            <a:ext cx="283783" cy="2417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39553" y="3051280"/>
            <a:ext cx="283783" cy="2417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57388" y="3047013"/>
            <a:ext cx="283783" cy="24173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93318" y="3172149"/>
            <a:ext cx="283783" cy="2417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248" y="5732658"/>
            <a:ext cx="1177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             City C?    City B?    City A?    City C?       City B?       City C?    City A?      City B?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651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42318"/>
            <a:ext cx="1055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3. Probabilities: </a:t>
            </a:r>
            <a:r>
              <a:rPr lang="en-US" sz="2800" dirty="0"/>
              <a:t>Instead of making a hard decision, GMM says, "I think this person is 70% from City A and 30% from City B," meaning each person can have a </a:t>
            </a:r>
            <a:r>
              <a:rPr lang="en-US" sz="2800" b="1" dirty="0"/>
              <a:t>probability</a:t>
            </a:r>
            <a:r>
              <a:rPr lang="en-US" sz="2800" dirty="0"/>
              <a:t> of belonging to different groups.</a:t>
            </a:r>
            <a:endParaRPr lang="en-PH" sz="2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26721" y="2595068"/>
            <a:ext cx="7566280" cy="3409274"/>
            <a:chOff x="2326721" y="2595068"/>
            <a:chExt cx="7566280" cy="3409274"/>
          </a:xfrm>
        </p:grpSpPr>
        <p:pic>
          <p:nvPicPr>
            <p:cNvPr id="6" name="Picture 2" descr="C:\Users\rmaal.CHED-IDIG\OneDrive\Pictures\Screenshots\Screenshot 2024-10-06 1940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916" y="2595068"/>
              <a:ext cx="7413265" cy="285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764216" y="2984946"/>
              <a:ext cx="283783" cy="2417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8727" y="3247705"/>
              <a:ext cx="283783" cy="2417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8405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9208" y="2647627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39039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39553" y="2809550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7388" y="2805283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3318" y="2930419"/>
              <a:ext cx="283783" cy="2417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26721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C (60%)</a:t>
              </a:r>
            </a:p>
            <a:p>
              <a:r>
                <a:rPr lang="en-US" sz="1200" dirty="0" smtClean="0"/>
                <a:t>City A (40%)</a:t>
              </a:r>
              <a:endParaRPr lang="en-PH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6943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B (80%)</a:t>
              </a:r>
            </a:p>
            <a:p>
              <a:r>
                <a:rPr lang="en-US" sz="1200" dirty="0" smtClean="0"/>
                <a:t>City C (20%)</a:t>
              </a:r>
              <a:endParaRPr lang="en-PH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22673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A(90%)</a:t>
              </a:r>
            </a:p>
            <a:p>
              <a:r>
                <a:rPr lang="en-US" sz="1200" dirty="0" smtClean="0"/>
                <a:t>City B (10%)</a:t>
              </a:r>
              <a:endParaRPr lang="en-PH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38627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B (75%)</a:t>
              </a:r>
            </a:p>
            <a:p>
              <a:r>
                <a:rPr lang="en-US" sz="1200" dirty="0" smtClean="0"/>
                <a:t>City C (25%)</a:t>
              </a:r>
              <a:endParaRPr lang="en-PH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34230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B (95%)</a:t>
              </a:r>
            </a:p>
            <a:p>
              <a:r>
                <a:rPr lang="en-US" sz="1200" dirty="0" smtClean="0"/>
                <a:t>City A(5%)</a:t>
              </a:r>
              <a:endParaRPr lang="en-PH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26885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C(85%)</a:t>
              </a:r>
            </a:p>
            <a:p>
              <a:r>
                <a:rPr lang="en-US" sz="1200" dirty="0" smtClean="0"/>
                <a:t>City A (15%)</a:t>
              </a:r>
              <a:endParaRPr lang="en-PH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27084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A (70%)</a:t>
              </a:r>
            </a:p>
            <a:p>
              <a:r>
                <a:rPr lang="en-US" sz="1200" dirty="0" smtClean="0"/>
                <a:t>City C (30%)</a:t>
              </a:r>
              <a:endParaRPr lang="en-PH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96515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C (60%)</a:t>
              </a:r>
            </a:p>
            <a:p>
              <a:r>
                <a:rPr lang="en-US" sz="1200" dirty="0" smtClean="0"/>
                <a:t>City A (40%)</a:t>
              </a:r>
              <a:endParaRPr lang="en-P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82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70868"/>
            <a:ext cx="10558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is called </a:t>
            </a:r>
            <a:r>
              <a:rPr lang="en-US" sz="3200" b="1" dirty="0"/>
              <a:t>soft clustering</a:t>
            </a:r>
            <a:r>
              <a:rPr lang="en-US" sz="3200" dirty="0"/>
              <a:t> because we aren't forcing someone into just one group — they can belong to more than one group with certain probabilities.</a:t>
            </a:r>
            <a:endParaRPr lang="en-PH" sz="28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26721" y="2595068"/>
            <a:ext cx="7566280" cy="3409274"/>
            <a:chOff x="2326721" y="2595068"/>
            <a:chExt cx="7566280" cy="3409274"/>
          </a:xfrm>
        </p:grpSpPr>
        <p:pic>
          <p:nvPicPr>
            <p:cNvPr id="6" name="Picture 2" descr="C:\Users\rmaal.CHED-IDIG\OneDrive\Pictures\Screenshots\Screenshot 2024-10-06 1940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916" y="2595068"/>
              <a:ext cx="7413265" cy="285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764216" y="2984946"/>
              <a:ext cx="283783" cy="2417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8727" y="3247705"/>
              <a:ext cx="283783" cy="2417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8405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9208" y="2647627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39039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39553" y="2809550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7388" y="2805283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3318" y="2930419"/>
              <a:ext cx="283783" cy="2417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26721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C (60%)</a:t>
              </a:r>
            </a:p>
            <a:p>
              <a:r>
                <a:rPr lang="en-US" sz="1200" dirty="0" smtClean="0"/>
                <a:t>City A (40%)</a:t>
              </a:r>
              <a:endParaRPr lang="en-PH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6943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B (80%)</a:t>
              </a:r>
            </a:p>
            <a:p>
              <a:r>
                <a:rPr lang="en-US" sz="1200" dirty="0" smtClean="0"/>
                <a:t>City C (20%)</a:t>
              </a:r>
              <a:endParaRPr lang="en-PH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22673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A(90%)</a:t>
              </a:r>
            </a:p>
            <a:p>
              <a:r>
                <a:rPr lang="en-US" sz="1200" dirty="0" smtClean="0"/>
                <a:t>City B (10%)</a:t>
              </a:r>
              <a:endParaRPr lang="en-PH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38627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B (75%)</a:t>
              </a:r>
            </a:p>
            <a:p>
              <a:r>
                <a:rPr lang="en-US" sz="1200" dirty="0" smtClean="0"/>
                <a:t>City C (25%)</a:t>
              </a:r>
              <a:endParaRPr lang="en-PH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34230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B (95%)</a:t>
              </a:r>
            </a:p>
            <a:p>
              <a:r>
                <a:rPr lang="en-US" sz="1200" dirty="0" smtClean="0"/>
                <a:t>City A(5%)</a:t>
              </a:r>
              <a:endParaRPr lang="en-PH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26885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C(85%)</a:t>
              </a:r>
            </a:p>
            <a:p>
              <a:r>
                <a:rPr lang="en-US" sz="1200" dirty="0" smtClean="0"/>
                <a:t>City A (15%)</a:t>
              </a:r>
              <a:endParaRPr lang="en-PH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27084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A (70%)</a:t>
              </a:r>
            </a:p>
            <a:p>
              <a:r>
                <a:rPr lang="en-US" sz="1200" dirty="0" smtClean="0"/>
                <a:t>City C (30%)</a:t>
              </a:r>
              <a:endParaRPr lang="en-PH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96515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C (60%)</a:t>
              </a:r>
            </a:p>
            <a:p>
              <a:r>
                <a:rPr lang="en-US" sz="1200" dirty="0" smtClean="0"/>
                <a:t>City A (40%)</a:t>
              </a:r>
              <a:endParaRPr lang="en-P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272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13718"/>
            <a:ext cx="1055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4. Improving the Guess: </a:t>
            </a:r>
            <a:r>
              <a:rPr lang="en-US" sz="2800" dirty="0"/>
              <a:t>GMM starts with a random guess for the groups. Then it tries to improve by adjusting the groups step by step. It keeps doing this until the groups fit the data well.</a:t>
            </a:r>
            <a:endParaRPr lang="en-PH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26721" y="2595068"/>
            <a:ext cx="7566280" cy="3409274"/>
            <a:chOff x="2326721" y="2595068"/>
            <a:chExt cx="7566280" cy="3409274"/>
          </a:xfrm>
        </p:grpSpPr>
        <p:pic>
          <p:nvPicPr>
            <p:cNvPr id="6" name="Picture 2" descr="C:\Users\rmaal.CHED-IDIG\OneDrive\Pictures\Screenshots\Screenshot 2024-10-06 1940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916" y="2595068"/>
              <a:ext cx="7413265" cy="285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764216" y="2984946"/>
              <a:ext cx="283783" cy="2417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8727" y="3247705"/>
              <a:ext cx="283783" cy="2417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8405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9208" y="2647627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39039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39553" y="2809550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7388" y="2805283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3318" y="2930419"/>
              <a:ext cx="283783" cy="2417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26721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C (90%)</a:t>
              </a:r>
            </a:p>
            <a:p>
              <a:r>
                <a:rPr lang="en-US" sz="1200" dirty="0" smtClean="0"/>
                <a:t>City A (10%)</a:t>
              </a:r>
              <a:endParaRPr lang="en-PH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6943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B (90%)</a:t>
              </a:r>
            </a:p>
            <a:p>
              <a:r>
                <a:rPr lang="en-US" sz="1200" dirty="0" smtClean="0"/>
                <a:t>City C (10%)</a:t>
              </a:r>
              <a:endParaRPr lang="en-PH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22673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A (95%)</a:t>
              </a:r>
            </a:p>
            <a:p>
              <a:r>
                <a:rPr lang="en-US" sz="1200" dirty="0" smtClean="0"/>
                <a:t>City B (5%)</a:t>
              </a:r>
              <a:endParaRPr lang="en-PH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38627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B (95%)</a:t>
              </a:r>
            </a:p>
            <a:p>
              <a:r>
                <a:rPr lang="en-US" sz="1200" dirty="0" smtClean="0"/>
                <a:t>City C (5%)</a:t>
              </a:r>
              <a:endParaRPr lang="en-PH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34230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B (90%)</a:t>
              </a:r>
            </a:p>
            <a:p>
              <a:r>
                <a:rPr lang="en-US" sz="1200" dirty="0" smtClean="0"/>
                <a:t>City A (10%)</a:t>
              </a:r>
              <a:endParaRPr lang="en-PH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26885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C (9</a:t>
              </a:r>
              <a:r>
                <a:rPr lang="en-US" sz="1200" dirty="0"/>
                <a:t>0</a:t>
              </a:r>
              <a:r>
                <a:rPr lang="en-US" sz="1200" dirty="0" smtClean="0"/>
                <a:t>%)</a:t>
              </a:r>
            </a:p>
            <a:p>
              <a:r>
                <a:rPr lang="en-US" sz="1200" dirty="0" smtClean="0"/>
                <a:t>City A (10%)</a:t>
              </a:r>
              <a:endParaRPr lang="en-PH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27084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A (90%)</a:t>
              </a:r>
            </a:p>
            <a:p>
              <a:r>
                <a:rPr lang="en-US" sz="1200" dirty="0" smtClean="0"/>
                <a:t>City C (10%)</a:t>
              </a:r>
              <a:endParaRPr lang="en-PH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96515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C (90%)</a:t>
              </a:r>
            </a:p>
            <a:p>
              <a:r>
                <a:rPr lang="en-US" sz="1200" dirty="0" smtClean="0"/>
                <a:t>City A (10%)</a:t>
              </a:r>
              <a:endParaRPr lang="en-P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28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13718"/>
            <a:ext cx="105586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uses something called the </a:t>
            </a:r>
            <a:r>
              <a:rPr lang="en-US" sz="3200" b="1" dirty="0"/>
              <a:t>Expectation-Maximization (EM)</a:t>
            </a:r>
            <a:r>
              <a:rPr lang="en-US" sz="3200" dirty="0"/>
              <a:t> algorithm to find the best way to group people based on their heights and weights.</a:t>
            </a:r>
            <a:endParaRPr lang="en-PH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26721" y="2595068"/>
            <a:ext cx="7566280" cy="3409274"/>
            <a:chOff x="2326721" y="2595068"/>
            <a:chExt cx="7566280" cy="3409274"/>
          </a:xfrm>
        </p:grpSpPr>
        <p:pic>
          <p:nvPicPr>
            <p:cNvPr id="6" name="Picture 2" descr="C:\Users\rmaal.CHED-IDIG\OneDrive\Pictures\Screenshots\Screenshot 2024-10-06 1940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916" y="2595068"/>
              <a:ext cx="7413265" cy="285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764216" y="2984946"/>
              <a:ext cx="283783" cy="2417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8727" y="3247705"/>
              <a:ext cx="283783" cy="2417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8405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9208" y="2647627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39039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39553" y="2809550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7388" y="2805283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3318" y="2930419"/>
              <a:ext cx="283783" cy="2417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326721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C (90%)</a:t>
              </a:r>
            </a:p>
            <a:p>
              <a:r>
                <a:rPr lang="en-US" sz="1200" dirty="0" smtClean="0"/>
                <a:t>City A (10%)</a:t>
              </a:r>
              <a:endParaRPr lang="en-PH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6943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B (90%)</a:t>
              </a:r>
            </a:p>
            <a:p>
              <a:r>
                <a:rPr lang="en-US" sz="1200" dirty="0" smtClean="0"/>
                <a:t>City C (10%)</a:t>
              </a:r>
              <a:endParaRPr lang="en-PH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22673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A (95%)</a:t>
              </a:r>
            </a:p>
            <a:p>
              <a:r>
                <a:rPr lang="en-US" sz="1200" dirty="0" smtClean="0"/>
                <a:t>City B (5%)</a:t>
              </a:r>
              <a:endParaRPr lang="en-PH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38627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B (95%)</a:t>
              </a:r>
            </a:p>
            <a:p>
              <a:r>
                <a:rPr lang="en-US" sz="1200" dirty="0" smtClean="0"/>
                <a:t>City C (5%)</a:t>
              </a:r>
              <a:endParaRPr lang="en-PH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734230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B (90%)</a:t>
              </a:r>
            </a:p>
            <a:p>
              <a:r>
                <a:rPr lang="en-US" sz="1200" dirty="0" smtClean="0"/>
                <a:t>City A (10%)</a:t>
              </a:r>
              <a:endParaRPr lang="en-PH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26885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C (9</a:t>
              </a:r>
              <a:r>
                <a:rPr lang="en-US" sz="1200" dirty="0"/>
                <a:t>0</a:t>
              </a:r>
              <a:r>
                <a:rPr lang="en-US" sz="1200" dirty="0" smtClean="0"/>
                <a:t>%)</a:t>
              </a:r>
            </a:p>
            <a:p>
              <a:r>
                <a:rPr lang="en-US" sz="1200" dirty="0" smtClean="0"/>
                <a:t>City A (10%)</a:t>
              </a:r>
              <a:endParaRPr lang="en-PH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27084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A (90%)</a:t>
              </a:r>
            </a:p>
            <a:p>
              <a:r>
                <a:rPr lang="en-US" sz="1200" dirty="0" smtClean="0"/>
                <a:t>City C (10%)</a:t>
              </a:r>
              <a:endParaRPr lang="en-PH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96515" y="5542677"/>
              <a:ext cx="1158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C (90%)</a:t>
              </a:r>
            </a:p>
            <a:p>
              <a:r>
                <a:rPr lang="en-US" sz="1200" dirty="0" smtClean="0"/>
                <a:t>City A (10%)</a:t>
              </a:r>
              <a:endParaRPr lang="en-P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77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13718"/>
            <a:ext cx="105586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5. Result: </a:t>
            </a:r>
            <a:r>
              <a:rPr lang="en-US" sz="2800" dirty="0"/>
              <a:t>In the end, GMM gives you a good idea of which group (city) each friend is most likely to belong to, even though it didn't know that at the start!</a:t>
            </a:r>
            <a:endParaRPr lang="en-PH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41916" y="2595068"/>
            <a:ext cx="7574910" cy="3224608"/>
            <a:chOff x="2441916" y="2595068"/>
            <a:chExt cx="7574910" cy="3224608"/>
          </a:xfrm>
        </p:grpSpPr>
        <p:pic>
          <p:nvPicPr>
            <p:cNvPr id="6" name="Picture 2" descr="C:\Users\rmaal.CHED-IDIG\OneDrive\Pictures\Screenshots\Screenshot 2024-10-06 194005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1916" y="2595068"/>
              <a:ext cx="7413265" cy="28597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764216" y="2984946"/>
              <a:ext cx="283783" cy="24173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8727" y="3247705"/>
              <a:ext cx="283783" cy="24173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68405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59208" y="2647627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939039" y="2595076"/>
              <a:ext cx="283783" cy="2417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139553" y="2809550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57388" y="2805283"/>
              <a:ext cx="283783" cy="241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393318" y="2930419"/>
              <a:ext cx="283783" cy="24173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000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621996" y="5542677"/>
              <a:ext cx="1158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C</a:t>
              </a:r>
              <a:endParaRPr lang="en-PH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7443" y="5542677"/>
              <a:ext cx="1158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B</a:t>
              </a:r>
              <a:endParaRPr lang="en-PH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46498" y="5542677"/>
              <a:ext cx="1158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A</a:t>
              </a:r>
              <a:endParaRPr lang="en-PH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48177" y="5542677"/>
              <a:ext cx="1158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B</a:t>
              </a:r>
              <a:endParaRPr lang="en-PH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858055" y="5542677"/>
              <a:ext cx="1158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B</a:t>
              </a:r>
              <a:endParaRPr lang="en-PH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84060" y="5542677"/>
              <a:ext cx="1158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C</a:t>
              </a:r>
              <a:endParaRPr lang="en-PH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69959" y="5542677"/>
              <a:ext cx="1158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A</a:t>
              </a:r>
              <a:endParaRPr lang="en-PH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29865" y="5542677"/>
              <a:ext cx="1158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City C</a:t>
              </a:r>
              <a:endParaRPr lang="en-P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93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1144994"/>
            <a:ext cx="105586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Mixture of Gaussians</a:t>
            </a:r>
            <a:endParaRPr lang="en-US" sz="4400" b="1" dirty="0" smtClean="0"/>
          </a:p>
          <a:p>
            <a:endParaRPr lang="en-US" dirty="0" smtClean="0"/>
          </a:p>
          <a:p>
            <a:r>
              <a:rPr lang="en-US" sz="3600" dirty="0"/>
              <a:t>Instead of assuming that all the data comes from one bell-shaped curve (one Gaussian distribution), a </a:t>
            </a:r>
            <a:r>
              <a:rPr lang="en-US" sz="3600" b="1" dirty="0"/>
              <a:t>Gaussian Mixture Model</a:t>
            </a:r>
            <a:r>
              <a:rPr lang="en-US" sz="3600" dirty="0"/>
              <a:t> assumes that the data is generated from a mixture of several bell curves (each representing a different group or cluster).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646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maal.CHED-IDIG\OneDrive\Desktop\Screenshot 2024-10-06 1918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058" y="1178781"/>
            <a:ext cx="6601702" cy="429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55658"/>
            <a:ext cx="105586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if we have three clusters of data, we assume there are three </a:t>
            </a:r>
            <a:r>
              <a:rPr lang="en-US" sz="3200" b="1" dirty="0"/>
              <a:t>different Gaussian distributions</a:t>
            </a:r>
            <a:r>
              <a:rPr lang="en-US" sz="3200" dirty="0"/>
              <a:t>, each with its own mean and variance. The GMM will try to figure out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smtClean="0"/>
              <a:t>How </a:t>
            </a:r>
            <a:r>
              <a:rPr lang="en-US" sz="3200" dirty="0"/>
              <a:t>many Gaussian distributions (clusters) there are</a:t>
            </a:r>
            <a:r>
              <a:rPr lang="en-US" sz="32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3200" dirty="0"/>
              <a:t>The mean and variance for each distribution</a:t>
            </a:r>
            <a:r>
              <a:rPr lang="en-US" sz="32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3200" dirty="0"/>
              <a:t>How likely it is that a given data point belongs to each distribution.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4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55658"/>
            <a:ext cx="105586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if we have three clusters of data, we assume there are three </a:t>
            </a:r>
            <a:r>
              <a:rPr lang="en-US" sz="3200" b="1" dirty="0"/>
              <a:t>different Gaussian distributions</a:t>
            </a:r>
            <a:r>
              <a:rPr lang="en-US" sz="3200" dirty="0"/>
              <a:t>, each with its own mean and variance. The GMM will try to figure out</a:t>
            </a:r>
            <a:r>
              <a:rPr lang="en-US" sz="3200" dirty="0" smtClean="0"/>
              <a:t>:</a:t>
            </a:r>
          </a:p>
          <a:p>
            <a:endParaRPr lang="en-US" sz="3200" dirty="0"/>
          </a:p>
          <a:p>
            <a:pPr marL="514350" indent="-514350">
              <a:buAutoNum type="arabicPeriod"/>
            </a:pPr>
            <a:r>
              <a:rPr lang="en-US" sz="3200" dirty="0" smtClean="0"/>
              <a:t>How </a:t>
            </a:r>
            <a:r>
              <a:rPr lang="en-US" sz="3200" dirty="0"/>
              <a:t>many Gaussian distributions (clusters) there are</a:t>
            </a:r>
            <a:r>
              <a:rPr lang="en-US" sz="32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3200" dirty="0"/>
              <a:t>The mean and variance for each distribution</a:t>
            </a:r>
            <a:r>
              <a:rPr lang="en-US" sz="3200" dirty="0" smtClean="0"/>
              <a:t>.</a:t>
            </a:r>
          </a:p>
          <a:p>
            <a:pPr marL="514350" indent="-514350">
              <a:buAutoNum type="arabicPeriod"/>
            </a:pPr>
            <a:r>
              <a:rPr lang="en-US" sz="3200" dirty="0"/>
              <a:t>How likely it is that a given data point belongs to each distribution.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08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2162427"/>
            <a:ext cx="105586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How GMM Clustering Works?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9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44358"/>
            <a:ext cx="105586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1. Initial Guess:</a:t>
            </a:r>
            <a:endParaRPr lang="en-US" sz="4400" b="1" dirty="0" smtClean="0"/>
          </a:p>
          <a:p>
            <a:endParaRPr lang="en-US" sz="4400" b="1" dirty="0"/>
          </a:p>
          <a:p>
            <a:r>
              <a:rPr lang="en-US" sz="4400" dirty="0" smtClean="0"/>
              <a:t>The </a:t>
            </a:r>
            <a:r>
              <a:rPr lang="en-US" sz="4400" dirty="0"/>
              <a:t>GMM starts with a </a:t>
            </a:r>
            <a:r>
              <a:rPr lang="en-US" sz="4400" b="1" dirty="0"/>
              <a:t>random guess </a:t>
            </a:r>
            <a:r>
              <a:rPr lang="en-US" sz="4400" dirty="0"/>
              <a:t>about how many clusters (Gaussians) there are and what their parameters (means and variances) are.</a:t>
            </a:r>
            <a:endParaRPr lang="en-PH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6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986702"/>
            <a:ext cx="105586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2. Expectation Step: </a:t>
            </a:r>
            <a:endParaRPr lang="en-US" sz="4400" b="1" dirty="0" smtClean="0"/>
          </a:p>
          <a:p>
            <a:endParaRPr lang="en-US" sz="1600" b="1" dirty="0"/>
          </a:p>
          <a:p>
            <a:r>
              <a:rPr lang="en-US" sz="4000" dirty="0" smtClean="0"/>
              <a:t>For </a:t>
            </a:r>
            <a:r>
              <a:rPr lang="en-US" sz="4000" dirty="0"/>
              <a:t>each data point, it calculates the probability that it belongs to each of the clusters (each Gaussian distribution). </a:t>
            </a:r>
            <a:endParaRPr lang="en-US" sz="4000" dirty="0" smtClean="0"/>
          </a:p>
          <a:p>
            <a:endParaRPr lang="en-US" sz="2000" dirty="0"/>
          </a:p>
          <a:p>
            <a:r>
              <a:rPr lang="en-US" sz="4000" dirty="0" smtClean="0"/>
              <a:t>This </a:t>
            </a:r>
            <a:r>
              <a:rPr lang="en-US" sz="4000" dirty="0"/>
              <a:t>is called a </a:t>
            </a:r>
            <a:r>
              <a:rPr lang="en-US" sz="4000" b="1" dirty="0"/>
              <a:t>"soft assignment," </a:t>
            </a:r>
            <a:r>
              <a:rPr lang="en-US" sz="4000" dirty="0"/>
              <a:t>meaning a point might belong to multiple clusters with different probabilities.</a:t>
            </a:r>
            <a:endParaRPr lang="en-PH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3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1185</TotalTime>
  <Words>1249</Words>
  <Application>Microsoft Office PowerPoint</Application>
  <PresentationFormat>Custom</PresentationFormat>
  <Paragraphs>139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248</cp:revision>
  <dcterms:created xsi:type="dcterms:W3CDTF">2018-09-30T06:22:05Z</dcterms:created>
  <dcterms:modified xsi:type="dcterms:W3CDTF">2024-10-06T12:07:45Z</dcterms:modified>
</cp:coreProperties>
</file>