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6"/>
  </p:notesMasterIdLst>
  <p:handoutMasterIdLst>
    <p:handoutMasterId r:id="rId57"/>
  </p:handoutMasterIdLst>
  <p:sldIdLst>
    <p:sldId id="258" r:id="rId2"/>
    <p:sldId id="382" r:id="rId3"/>
    <p:sldId id="383" r:id="rId4"/>
    <p:sldId id="384" r:id="rId5"/>
    <p:sldId id="385" r:id="rId6"/>
    <p:sldId id="386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9" r:id="rId32"/>
    <p:sldId id="360" r:id="rId33"/>
    <p:sldId id="361" r:id="rId34"/>
    <p:sldId id="362" r:id="rId35"/>
    <p:sldId id="371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14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20 Aug 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ASSOCIATION RULE MINING - APRIORI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875392"/>
            <a:ext cx="114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ASSOCIATION RULE MINING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 &amp; ITSSO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06206" y="1265219"/>
            <a:ext cx="522364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Itemset</a:t>
            </a:r>
            <a:r>
              <a:rPr lang="en-US" sz="3200" b="1" dirty="0"/>
              <a:t>:</a:t>
            </a:r>
          </a:p>
          <a:p>
            <a:endParaRPr lang="en-US" sz="1400" b="1" dirty="0"/>
          </a:p>
          <a:p>
            <a:r>
              <a:rPr lang="en-US" sz="2800" dirty="0"/>
              <a:t>A collection of one or more items:</a:t>
            </a:r>
          </a:p>
          <a:p>
            <a:endParaRPr lang="en-US" sz="1400" b="1" dirty="0"/>
          </a:p>
          <a:p>
            <a:r>
              <a:rPr lang="en-US" sz="2800" i="1" dirty="0">
                <a:solidFill>
                  <a:srgbClr val="C00000"/>
                </a:solidFill>
              </a:rPr>
              <a:t>{Bread}</a:t>
            </a:r>
          </a:p>
          <a:p>
            <a:endParaRPr lang="en-US" sz="1400" i="1" dirty="0">
              <a:solidFill>
                <a:srgbClr val="C00000"/>
              </a:solidFill>
            </a:endParaRPr>
          </a:p>
          <a:p>
            <a:r>
              <a:rPr lang="en-US" sz="2800" i="1" dirty="0">
                <a:solidFill>
                  <a:srgbClr val="C00000"/>
                </a:solidFill>
              </a:rPr>
              <a:t>{Bread, Milk}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071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06206" y="1227987"/>
            <a:ext cx="522364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K-</a:t>
            </a:r>
            <a:r>
              <a:rPr lang="en-US" sz="3200" b="1" dirty="0" err="1"/>
              <a:t>Itemset</a:t>
            </a:r>
            <a:r>
              <a:rPr lang="en-US" sz="3200" b="1" dirty="0"/>
              <a:t>:</a:t>
            </a:r>
          </a:p>
          <a:p>
            <a:endParaRPr lang="en-US" sz="1400" b="1" dirty="0"/>
          </a:p>
          <a:p>
            <a:r>
              <a:rPr lang="en-US" sz="2800" dirty="0"/>
              <a:t>An </a:t>
            </a:r>
            <a:r>
              <a:rPr lang="en-US" sz="2800" dirty="0" err="1"/>
              <a:t>itemset</a:t>
            </a:r>
            <a:r>
              <a:rPr lang="en-US" sz="2800" dirty="0"/>
              <a:t> containing exactly k-items:</a:t>
            </a:r>
          </a:p>
          <a:p>
            <a:endParaRPr lang="en-US" sz="1400" b="1" dirty="0"/>
          </a:p>
          <a:p>
            <a:r>
              <a:rPr lang="en-US" sz="2800" i="1" dirty="0">
                <a:solidFill>
                  <a:srgbClr val="C00000"/>
                </a:solidFill>
              </a:rPr>
              <a:t>{Bread, Milk} </a:t>
            </a:r>
            <a:r>
              <a:rPr lang="en-US" sz="2800" i="1" dirty="0"/>
              <a:t>is a 2-itemset</a:t>
            </a:r>
          </a:p>
          <a:p>
            <a:endParaRPr lang="en-US" sz="1400" i="1" dirty="0">
              <a:solidFill>
                <a:srgbClr val="C00000"/>
              </a:solidFill>
            </a:endParaRPr>
          </a:p>
          <a:p>
            <a:r>
              <a:rPr lang="en-US" sz="2800" i="1" dirty="0">
                <a:solidFill>
                  <a:srgbClr val="C00000"/>
                </a:solidFill>
              </a:rPr>
              <a:t>{Bread, Milk, Diaper} </a:t>
            </a:r>
            <a:r>
              <a:rPr lang="en-US" sz="2800" i="1" dirty="0"/>
              <a:t>is a 3-itemset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16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6" y="1227987"/>
            <a:ext cx="522364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Support Count (</a:t>
            </a:r>
            <a:r>
              <a:rPr lang="el-GR" sz="3200" dirty="0"/>
              <a:t>σ</a:t>
            </a:r>
            <a:r>
              <a:rPr lang="en-US" sz="3200" b="1" dirty="0"/>
              <a:t>):</a:t>
            </a:r>
          </a:p>
          <a:p>
            <a:endParaRPr lang="en-US" sz="1400" b="1" dirty="0"/>
          </a:p>
          <a:p>
            <a:r>
              <a:rPr lang="en-US" sz="2800" dirty="0"/>
              <a:t>The number of transactions that include a particular </a:t>
            </a:r>
            <a:r>
              <a:rPr lang="en-US" sz="2800" dirty="0" err="1"/>
              <a:t>itemset</a:t>
            </a:r>
            <a:r>
              <a:rPr lang="en-US" sz="2800" dirty="0"/>
              <a:t>. For example, if </a:t>
            </a:r>
            <a:r>
              <a:rPr lang="en-US" sz="2800" i="1" dirty="0">
                <a:solidFill>
                  <a:srgbClr val="C00000"/>
                </a:solidFill>
              </a:rPr>
              <a:t>{Bread, Milk} </a:t>
            </a:r>
            <a:r>
              <a:rPr lang="en-US" sz="2800" i="1" dirty="0"/>
              <a:t>appears in 3 out of 5 transactions, its </a:t>
            </a:r>
            <a:r>
              <a:rPr lang="en-US" sz="2800" b="1" i="1" dirty="0"/>
              <a:t>support count </a:t>
            </a:r>
            <a:r>
              <a:rPr lang="en-US" sz="2800" i="1" dirty="0"/>
              <a:t>is 3.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457200" y="1744717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457200" y="3221422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457200" y="3783241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8116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6" y="1227987"/>
            <a:ext cx="52236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Support (</a:t>
            </a:r>
            <a:r>
              <a:rPr lang="en-US" sz="3200" dirty="0"/>
              <a:t>s</a:t>
            </a:r>
            <a:r>
              <a:rPr lang="en-US" sz="3200" b="1" dirty="0"/>
              <a:t>):</a:t>
            </a:r>
          </a:p>
          <a:p>
            <a:endParaRPr lang="en-US" sz="1400" b="1" dirty="0"/>
          </a:p>
          <a:p>
            <a:r>
              <a:rPr lang="en-US" sz="2800" dirty="0"/>
              <a:t>The proportion of transactions containing </a:t>
            </a:r>
            <a:r>
              <a:rPr lang="en-US" sz="2800" dirty="0" err="1"/>
              <a:t>itemset</a:t>
            </a:r>
            <a:r>
              <a:rPr lang="en-US" sz="2800" dirty="0"/>
              <a:t>, calculated as support count / total transactions. </a:t>
            </a:r>
          </a:p>
          <a:p>
            <a:endParaRPr lang="en-US" sz="1400" dirty="0"/>
          </a:p>
          <a:p>
            <a:r>
              <a:rPr lang="en-US" sz="2800" dirty="0"/>
              <a:t>For </a:t>
            </a:r>
            <a:r>
              <a:rPr lang="en-US" sz="2800" i="1" dirty="0">
                <a:solidFill>
                  <a:srgbClr val="C00000"/>
                </a:solidFill>
              </a:rPr>
              <a:t>{Milk, Bread} </a:t>
            </a:r>
            <a:r>
              <a:rPr lang="en-US" sz="2800" dirty="0"/>
              <a:t>the </a:t>
            </a:r>
            <a:r>
              <a:rPr lang="en-US" sz="2800" b="1" dirty="0"/>
              <a:t>support </a:t>
            </a:r>
            <a:r>
              <a:rPr lang="en-US" sz="2800" dirty="0"/>
              <a:t>would be 3 / 5 = 0.6.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744717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457200" y="3221422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457200" y="3783241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287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6" y="1196457"/>
            <a:ext cx="52236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Frequent </a:t>
            </a:r>
            <a:r>
              <a:rPr lang="en-US" sz="3200" b="1" dirty="0" err="1"/>
              <a:t>Itemset</a:t>
            </a:r>
            <a:r>
              <a:rPr lang="en-US" sz="3200" b="1" dirty="0"/>
              <a:t>:</a:t>
            </a:r>
          </a:p>
          <a:p>
            <a:endParaRPr lang="en-US" sz="1400" b="1" dirty="0"/>
          </a:p>
          <a:p>
            <a:r>
              <a:rPr lang="en-US" sz="2800" dirty="0"/>
              <a:t>An </a:t>
            </a:r>
            <a:r>
              <a:rPr lang="en-US" sz="2800" dirty="0" err="1"/>
              <a:t>itemset</a:t>
            </a:r>
            <a:r>
              <a:rPr lang="en-US" sz="2800" dirty="0"/>
              <a:t> whose support meets or exceeds a user-defined minimum support threshold.</a:t>
            </a:r>
          </a:p>
          <a:p>
            <a:endParaRPr lang="en-US" sz="2800" dirty="0"/>
          </a:p>
          <a:p>
            <a:r>
              <a:rPr lang="en-US" sz="2800" dirty="0"/>
              <a:t>If minimum support threshold is set to </a:t>
            </a:r>
            <a:r>
              <a:rPr lang="en-US" sz="2800" b="1" dirty="0"/>
              <a:t>0.6</a:t>
            </a:r>
            <a:r>
              <a:rPr lang="en-US" sz="2800" dirty="0"/>
              <a:t>, then </a:t>
            </a:r>
            <a:r>
              <a:rPr lang="en-US" sz="2800" i="1" dirty="0">
                <a:solidFill>
                  <a:srgbClr val="C00000"/>
                </a:solidFill>
              </a:rPr>
              <a:t>{Milk, Bread} </a:t>
            </a:r>
            <a:r>
              <a:rPr lang="en-US" sz="2800" dirty="0"/>
              <a:t>is a frequent </a:t>
            </a:r>
            <a:r>
              <a:rPr lang="en-US" sz="2800" b="1" dirty="0" err="1"/>
              <a:t>itemset</a:t>
            </a:r>
            <a:r>
              <a:rPr lang="en-US" sz="2800" dirty="0"/>
              <a:t>.</a:t>
            </a:r>
          </a:p>
          <a:p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457200" y="1744717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457200" y="3221422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457200" y="3783241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097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31504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/>
              <a:t>Associaton</a:t>
            </a:r>
            <a:r>
              <a:rPr lang="en-US" sz="6000" b="1" dirty="0"/>
              <a:t> Rules</a:t>
            </a:r>
          </a:p>
        </p:txBody>
      </p:sp>
    </p:spTree>
    <p:extLst>
      <p:ext uri="{BB962C8B-B14F-4D97-AF65-F5344CB8AC3E}">
        <p14:creationId xmlns:p14="http://schemas.microsoft.com/office/powerpoint/2010/main" val="294894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An Association Rule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dirty="0"/>
              <a:t>It is an implication in the form of </a:t>
            </a:r>
            <a:r>
              <a:rPr lang="en-US" sz="2800" b="1" i="1" dirty="0"/>
              <a:t>X </a:t>
            </a:r>
            <a:r>
              <a:rPr lang="en-US" sz="2800" b="1" i="1" dirty="0">
                <a:sym typeface="Wingdings" pitchFamily="2" charset="2"/>
              </a:rPr>
              <a:t> Y</a:t>
            </a:r>
            <a:r>
              <a:rPr lang="en-US" sz="2800" dirty="0">
                <a:sym typeface="Wingdings" pitchFamily="2" charset="2"/>
              </a:rPr>
              <a:t>, where:</a:t>
            </a:r>
          </a:p>
          <a:p>
            <a:pPr marL="914400" lvl="1" indent="-457200">
              <a:buFontTx/>
              <a:buChar char="-"/>
            </a:pPr>
            <a:endParaRPr lang="en-US" sz="12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b="1" i="1" dirty="0">
                <a:sym typeface="Wingdings" pitchFamily="2" charset="2"/>
              </a:rPr>
              <a:t>X</a:t>
            </a:r>
            <a:r>
              <a:rPr lang="en-US" sz="2800" b="1" dirty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and </a:t>
            </a:r>
            <a:r>
              <a:rPr lang="en-US" sz="2800" b="1" i="1" dirty="0">
                <a:sym typeface="Wingdings" pitchFamily="2" charset="2"/>
              </a:rPr>
              <a:t>Y</a:t>
            </a:r>
            <a:r>
              <a:rPr lang="en-US" sz="2800" dirty="0">
                <a:sym typeface="Wingdings" pitchFamily="2" charset="2"/>
              </a:rPr>
              <a:t> are </a:t>
            </a:r>
            <a:r>
              <a:rPr lang="en-US" sz="2800" dirty="0" err="1">
                <a:sym typeface="Wingdings" pitchFamily="2" charset="2"/>
              </a:rPr>
              <a:t>itemsets</a:t>
            </a:r>
            <a:r>
              <a:rPr lang="en-US" sz="2800" dirty="0">
                <a:sym typeface="Wingdings" pitchFamily="2" charset="2"/>
              </a:rPr>
              <a:t>, with </a:t>
            </a:r>
            <a:r>
              <a:rPr lang="en-US" sz="2800" b="1" i="1" dirty="0">
                <a:sym typeface="Wingdings" pitchFamily="2" charset="2"/>
              </a:rPr>
              <a:t>X</a:t>
            </a:r>
            <a:r>
              <a:rPr lang="en-US" sz="2800" dirty="0">
                <a:sym typeface="Wingdings" pitchFamily="2" charset="2"/>
              </a:rPr>
              <a:t> as the “antecedent” (if – part) and</a:t>
            </a:r>
          </a:p>
          <a:p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b="1" i="1" dirty="0">
                <a:sym typeface="Wingdings" pitchFamily="2" charset="2"/>
              </a:rPr>
              <a:t>Y</a:t>
            </a:r>
            <a:r>
              <a:rPr lang="en-US" sz="2800" dirty="0">
                <a:sym typeface="Wingdings" pitchFamily="2" charset="2"/>
              </a:rPr>
              <a:t> as the “consequent” (then – part)</a:t>
            </a:r>
          </a:p>
          <a:p>
            <a:endParaRPr lang="en-US" sz="2800" b="1" i="1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800" dirty="0"/>
              <a:t>Example: </a:t>
            </a:r>
            <a:r>
              <a:rPr lang="en-US" sz="2800" i="1" dirty="0">
                <a:solidFill>
                  <a:srgbClr val="C00000"/>
                </a:solidFill>
              </a:rPr>
              <a:t>{Milk, Diaper}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i="1" dirty="0">
                <a:solidFill>
                  <a:srgbClr val="0070C0"/>
                </a:solidFill>
                <a:sym typeface="Wingdings" pitchFamily="2" charset="2"/>
              </a:rPr>
              <a:t>{Beer}</a:t>
            </a:r>
          </a:p>
          <a:p>
            <a:pPr marL="914400" lvl="1" indent="-457200">
              <a:buFontTx/>
              <a:buChar char="-"/>
            </a:pPr>
            <a:endParaRPr lang="en-US" sz="12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	meaning if </a:t>
            </a:r>
            <a:r>
              <a:rPr lang="en-US" sz="2800" i="1" dirty="0">
                <a:sym typeface="Wingdings" pitchFamily="2" charset="2"/>
              </a:rPr>
              <a:t>Milk</a:t>
            </a:r>
            <a:r>
              <a:rPr lang="en-US" sz="2800" dirty="0">
                <a:sym typeface="Wingdings" pitchFamily="2" charset="2"/>
              </a:rPr>
              <a:t> and </a:t>
            </a:r>
            <a:r>
              <a:rPr lang="en-US" sz="2800" i="1" dirty="0">
                <a:sym typeface="Wingdings" pitchFamily="2" charset="2"/>
              </a:rPr>
              <a:t>Diaper </a:t>
            </a:r>
            <a:r>
              <a:rPr lang="en-US" sz="2800" dirty="0">
                <a:sym typeface="Wingdings" pitchFamily="2" charset="2"/>
              </a:rPr>
              <a:t>are purchased, </a:t>
            </a:r>
            <a:r>
              <a:rPr lang="en-US" sz="2800" i="1" dirty="0">
                <a:sym typeface="Wingdings" pitchFamily="2" charset="2"/>
              </a:rPr>
              <a:t>Beer </a:t>
            </a:r>
            <a:r>
              <a:rPr lang="en-US" sz="2800" dirty="0">
                <a:sym typeface="Wingdings" pitchFamily="2" charset="2"/>
              </a:rPr>
              <a:t>is also likely to 	be purchased</a:t>
            </a:r>
            <a:endParaRPr lang="en-US" sz="28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81427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31504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Metrics for Rule Evaluation</a:t>
            </a:r>
          </a:p>
        </p:txBody>
      </p:sp>
    </p:spTree>
    <p:extLst>
      <p:ext uri="{BB962C8B-B14F-4D97-AF65-F5344CB8AC3E}">
        <p14:creationId xmlns:p14="http://schemas.microsoft.com/office/powerpoint/2010/main" val="4266685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20" y="3100126"/>
            <a:ext cx="4261594" cy="237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9520" y="1007202"/>
            <a:ext cx="105586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Support (s)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dirty="0"/>
              <a:t>How often </a:t>
            </a:r>
            <a:r>
              <a:rPr lang="en-US" sz="2800" b="1" i="1" dirty="0"/>
              <a:t>X</a:t>
            </a:r>
            <a:r>
              <a:rPr lang="en-US" sz="2800" dirty="0"/>
              <a:t> and </a:t>
            </a:r>
            <a:r>
              <a:rPr lang="en-US" sz="2800" b="1" i="1" dirty="0"/>
              <a:t>Y</a:t>
            </a:r>
            <a:r>
              <a:rPr lang="en-US" sz="2800" dirty="0"/>
              <a:t> occur together, the probability of both </a:t>
            </a:r>
            <a:r>
              <a:rPr lang="en-US" sz="2800" dirty="0" err="1"/>
              <a:t>itemsets</a:t>
            </a:r>
            <a:r>
              <a:rPr lang="en-US" sz="2800" dirty="0"/>
              <a:t> appearing in the same transactions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9120" y="3100126"/>
            <a:ext cx="6671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Support for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{Milk, Diaper, Beer}</a:t>
            </a:r>
          </a:p>
          <a:p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n-US" sz="2400" b="1" i="1" dirty="0">
                <a:sym typeface="Wingdings" pitchFamily="2" charset="2"/>
              </a:rPr>
              <a:t>Support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= {</a:t>
            </a:r>
            <a:r>
              <a:rPr lang="en-US" sz="2400" i="1" dirty="0">
                <a:sym typeface="Wingdings" pitchFamily="2" charset="2"/>
              </a:rPr>
              <a:t>Number of transactions containing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{Milk, Diaper, Beer} / (</a:t>
            </a:r>
            <a:r>
              <a:rPr lang="en-US" sz="2400" i="1" dirty="0">
                <a:sym typeface="Wingdings" pitchFamily="2" charset="2"/>
              </a:rPr>
              <a:t>Total Transactions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)</a:t>
            </a:r>
          </a:p>
          <a:p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n-US" sz="2400" i="1" dirty="0">
                <a:sym typeface="Wingdings" pitchFamily="2" charset="2"/>
              </a:rPr>
              <a:t>From the table, 2 / 5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2400" i="1" dirty="0">
                <a:sym typeface="Wingdings" pitchFamily="2" charset="2"/>
              </a:rPr>
              <a:t>=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2400" b="1" i="1" dirty="0">
                <a:sym typeface="Wingdings" pitchFamily="2" charset="2"/>
              </a:rPr>
              <a:t>0.4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519" y="4287901"/>
            <a:ext cx="2231335" cy="3576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1515598" y="4656082"/>
            <a:ext cx="2120981" cy="3576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093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Confidence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dirty="0"/>
              <a:t>Confidence for the rule </a:t>
            </a:r>
            <a:r>
              <a:rPr lang="en-US" sz="2800" i="1" dirty="0">
                <a:solidFill>
                  <a:srgbClr val="C00000"/>
                </a:solidFill>
              </a:rPr>
              <a:t>{Milk, Diaper}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i="1" dirty="0">
                <a:solidFill>
                  <a:srgbClr val="C00000"/>
                </a:solidFill>
                <a:sym typeface="Wingdings" pitchFamily="2" charset="2"/>
              </a:rPr>
              <a:t>{Beer}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5781" y="2836939"/>
                <a:ext cx="10912880" cy="87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𝐶𝑜𝑛𝑓𝑖𝑑𝑒𝑛𝑐𝑒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({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}→{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}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𝐵𝑒𝑒𝑟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=(0.4)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=(0.6)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81" y="2836939"/>
                <a:ext cx="10912880" cy="8745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88364" y="4179536"/>
            <a:ext cx="105586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Support</a:t>
            </a:r>
            <a:r>
              <a:rPr lang="en-US" sz="2000" i="1" dirty="0">
                <a:solidFill>
                  <a:srgbClr val="C00000"/>
                </a:solidFill>
              </a:rPr>
              <a:t>({Milk, Diaper}) </a:t>
            </a:r>
            <a:r>
              <a:rPr lang="en-US" sz="2000" dirty="0"/>
              <a:t>is the number of transactions containing both </a:t>
            </a:r>
            <a:r>
              <a:rPr lang="en-US" sz="2000" i="1" dirty="0">
                <a:solidFill>
                  <a:srgbClr val="C00000"/>
                </a:solidFill>
              </a:rPr>
              <a:t>Milk and Diaper</a:t>
            </a:r>
            <a:r>
              <a:rPr lang="en-US" sz="2000" dirty="0"/>
              <a:t>, which appears in 3 transactions (3, 4, 5), 3 / 5 = </a:t>
            </a:r>
            <a:r>
              <a:rPr lang="en-US" sz="2000" b="1" dirty="0"/>
              <a:t>0.6</a:t>
            </a:r>
          </a:p>
          <a:p>
            <a:endParaRPr lang="en-US" sz="2000" b="1" dirty="0"/>
          </a:p>
          <a:p>
            <a:r>
              <a:rPr lang="en-US" sz="2000" b="1" dirty="0"/>
              <a:t>Confidence = 0.4 / 0.6 = </a:t>
            </a:r>
            <a:r>
              <a:rPr lang="en-US" sz="2000" b="1" dirty="0">
                <a:solidFill>
                  <a:srgbClr val="C00000"/>
                </a:solidFill>
              </a:rPr>
              <a:t>0.67</a:t>
            </a:r>
          </a:p>
          <a:p>
            <a:endParaRPr lang="en-US" sz="2000" b="1" dirty="0"/>
          </a:p>
          <a:p>
            <a:endParaRPr lang="en-US" sz="1400" b="1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294774" y="2283711"/>
            <a:ext cx="1099957" cy="2788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9294774" y="2005187"/>
            <a:ext cx="1099956" cy="2743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/>
          <p:cNvSpPr/>
          <p:nvPr/>
        </p:nvSpPr>
        <p:spPr>
          <a:xfrm>
            <a:off x="8700993" y="1726999"/>
            <a:ext cx="1099956" cy="2781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682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CCFECE-82F8-4101-AED4-B27E70CF91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37" y="1651116"/>
            <a:ext cx="5333650" cy="35557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F5877B-815C-4C05-8674-52826E093560}"/>
              </a:ext>
            </a:extLst>
          </p:cNvPr>
          <p:cNvSpPr/>
          <p:nvPr/>
        </p:nvSpPr>
        <p:spPr>
          <a:xfrm>
            <a:off x="6487486" y="1562711"/>
            <a:ext cx="512287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42424"/>
                </a:solidFill>
                <a:latin typeface="source-serif-pro"/>
              </a:rPr>
              <a:t>In the 1990s, a major retail chain wanted to </a:t>
            </a:r>
            <a:r>
              <a:rPr lang="en-US" sz="2000" dirty="0">
                <a:solidFill>
                  <a:srgbClr val="FF0000"/>
                </a:solidFill>
                <a:latin typeface="source-serif-pro"/>
              </a:rPr>
              <a:t>better understand customer behavior </a:t>
            </a:r>
            <a:r>
              <a:rPr lang="en-US" sz="2000" dirty="0">
                <a:solidFill>
                  <a:srgbClr val="242424"/>
                </a:solidFill>
                <a:latin typeface="source-serif-pro"/>
              </a:rPr>
              <a:t>and optimize their store layouts. </a:t>
            </a:r>
          </a:p>
          <a:p>
            <a:endParaRPr lang="en-US" sz="2000" dirty="0">
              <a:solidFill>
                <a:srgbClr val="242424"/>
              </a:solidFill>
              <a:latin typeface="source-serif-pro"/>
            </a:endParaRPr>
          </a:p>
          <a:p>
            <a:r>
              <a:rPr lang="en-US" sz="2000" dirty="0">
                <a:solidFill>
                  <a:srgbClr val="242424"/>
                </a:solidFill>
                <a:latin typeface="source-serif-pro"/>
              </a:rPr>
              <a:t>They analyzed their sales data, hoping to </a:t>
            </a:r>
            <a:r>
              <a:rPr lang="en-US" sz="2000" dirty="0">
                <a:solidFill>
                  <a:srgbClr val="FF0000"/>
                </a:solidFill>
                <a:latin typeface="source-serif-pro"/>
              </a:rPr>
              <a:t>uncover patterns </a:t>
            </a:r>
            <a:r>
              <a:rPr lang="en-US" sz="2000" dirty="0">
                <a:solidFill>
                  <a:srgbClr val="242424"/>
                </a:solidFill>
                <a:latin typeface="source-serif-pro"/>
              </a:rPr>
              <a:t>that could lead to strategic improvements. </a:t>
            </a:r>
          </a:p>
          <a:p>
            <a:endParaRPr lang="en-US" sz="2000" dirty="0">
              <a:solidFill>
                <a:srgbClr val="242424"/>
              </a:solidFill>
              <a:latin typeface="source-serif-pro"/>
            </a:endParaRPr>
          </a:p>
          <a:p>
            <a:r>
              <a:rPr lang="en-US" sz="2000" dirty="0">
                <a:solidFill>
                  <a:srgbClr val="242424"/>
                </a:solidFill>
                <a:latin typeface="source-serif-pro"/>
              </a:rPr>
              <a:t>During this analysis, they made an </a:t>
            </a:r>
            <a:r>
              <a:rPr lang="en-US" sz="2000" dirty="0">
                <a:solidFill>
                  <a:srgbClr val="FF0000"/>
                </a:solidFill>
                <a:latin typeface="source-serif-pro"/>
              </a:rPr>
              <a:t>intriguing discovery</a:t>
            </a:r>
            <a:r>
              <a:rPr lang="en-US" sz="2000" dirty="0">
                <a:solidFill>
                  <a:srgbClr val="242424"/>
                </a:solidFill>
                <a:latin typeface="source-serif-pro"/>
              </a:rPr>
              <a:t>: there was a strong correlation between the purchase of two items.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132756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78753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Lift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400" dirty="0">
                <a:sym typeface="Wingdings" pitchFamily="2" charset="2"/>
              </a:rPr>
              <a:t>Measures how much likely it is to see:</a:t>
            </a:r>
          </a:p>
          <a:p>
            <a:pPr marL="914400" lvl="1" indent="-457200">
              <a:buFontTx/>
              <a:buChar char="-"/>
            </a:pPr>
            <a:endParaRPr lang="en-US" sz="1200" dirty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>
                <a:sym typeface="Wingdings" pitchFamily="2" charset="2"/>
              </a:rPr>
              <a:t>with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{Milk, Diaper} </a:t>
            </a:r>
            <a:r>
              <a:rPr lang="en-US" sz="2400" dirty="0">
                <a:sym typeface="Wingdings" pitchFamily="2" charset="2"/>
              </a:rPr>
              <a:t>than it would be to see</a:t>
            </a: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>
                <a:sym typeface="Wingdings" pitchFamily="2" charset="2"/>
              </a:rPr>
              <a:t>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𝐿𝑖𝑓𝑡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882361" y="3509595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 / 5 = 0.4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072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78753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Lift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400" dirty="0">
                <a:sym typeface="Wingdings" pitchFamily="2" charset="2"/>
              </a:rPr>
              <a:t>Measures how much likely it is to see:</a:t>
            </a:r>
          </a:p>
          <a:p>
            <a:pPr marL="914400" lvl="1" indent="-457200">
              <a:buFontTx/>
              <a:buChar char="-"/>
            </a:pPr>
            <a:endParaRPr lang="en-US" sz="1200" dirty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>
                <a:sym typeface="Wingdings" pitchFamily="2" charset="2"/>
              </a:rPr>
              <a:t>with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{Milk, Diaper} </a:t>
            </a:r>
            <a:r>
              <a:rPr lang="en-US" sz="2400" dirty="0">
                <a:sym typeface="Wingdings" pitchFamily="2" charset="2"/>
              </a:rPr>
              <a:t>than it would be to see</a:t>
            </a: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>
                <a:sym typeface="Wingdings" pitchFamily="2" charset="2"/>
              </a:rPr>
              <a:t>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𝐿𝑖𝑓𝑡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037407" y="4357140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 / 5 = 0.6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905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78753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Lift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400" dirty="0">
                <a:sym typeface="Wingdings" pitchFamily="2" charset="2"/>
              </a:rPr>
              <a:t>Measures how much likely it is to see:</a:t>
            </a:r>
          </a:p>
          <a:p>
            <a:pPr marL="914400" lvl="1" indent="-457200">
              <a:buFontTx/>
              <a:buChar char="-"/>
            </a:pPr>
            <a:endParaRPr lang="en-US" sz="1200" dirty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>
                <a:sym typeface="Wingdings" pitchFamily="2" charset="2"/>
              </a:rPr>
              <a:t>with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{Milk, Diaper} </a:t>
            </a:r>
            <a:r>
              <a:rPr lang="en-US" sz="2400" dirty="0">
                <a:sym typeface="Wingdings" pitchFamily="2" charset="2"/>
              </a:rPr>
              <a:t>than it would be to see</a:t>
            </a: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>
                <a:sym typeface="Wingdings" pitchFamily="2" charset="2"/>
              </a:rPr>
              <a:t>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𝐿𝑖𝑓𝑡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011834" y="4389875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 / 5 = 0.6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626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78753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Lift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400" dirty="0">
                <a:sym typeface="Wingdings" pitchFamily="2" charset="2"/>
              </a:rPr>
              <a:t>Measures how much likely it is to see:</a:t>
            </a:r>
          </a:p>
          <a:p>
            <a:pPr marL="914400" lvl="1" indent="-457200">
              <a:buFontTx/>
              <a:buChar char="-"/>
            </a:pPr>
            <a:endParaRPr lang="en-US" sz="1200" dirty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>
                <a:sym typeface="Wingdings" pitchFamily="2" charset="2"/>
              </a:rPr>
              <a:t>with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{Milk, Diaper} </a:t>
            </a:r>
            <a:r>
              <a:rPr lang="en-US" sz="2400" dirty="0">
                <a:sym typeface="Wingdings" pitchFamily="2" charset="2"/>
              </a:rPr>
              <a:t>than it would be to see</a:t>
            </a: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>
                <a:sym typeface="Wingdings" pitchFamily="2" charset="2"/>
              </a:rPr>
              <a:t>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𝐿𝑖𝑓𝑡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011834" y="4389875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 / 5 = 0.6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82361" y="3509595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 / 5 = 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7407" y="4357140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 / 5 = 0.6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8364" y="4911319"/>
            <a:ext cx="105586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Lift = 0.4 / (0.6) * (0.6) = </a:t>
            </a:r>
            <a:r>
              <a:rPr lang="en-US" sz="2400" b="1" dirty="0"/>
              <a:t>1.11</a:t>
            </a:r>
          </a:p>
          <a:p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3811607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19" y="1007202"/>
            <a:ext cx="1075522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Interpretation: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400" b="1" dirty="0">
                <a:sym typeface="Wingdings" pitchFamily="2" charset="2"/>
              </a:rPr>
              <a:t>Support</a:t>
            </a:r>
            <a:r>
              <a:rPr lang="en-US" sz="2400" dirty="0">
                <a:sym typeface="Wingdings" pitchFamily="2" charset="2"/>
              </a:rPr>
              <a:t> of 0.40 indicates that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{Milk, Diaper, Beer} </a:t>
            </a:r>
            <a:r>
              <a:rPr lang="en-US" sz="2400" dirty="0">
                <a:sym typeface="Wingdings" pitchFamily="2" charset="2"/>
              </a:rPr>
              <a:t>appears 40% of all transactions.</a:t>
            </a:r>
          </a:p>
          <a:p>
            <a:pPr marL="914400" lvl="1" indent="-457200">
              <a:buFontTx/>
              <a:buChar char="-"/>
            </a:pPr>
            <a:endParaRPr lang="en-US" sz="2400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400" b="1" dirty="0">
                <a:sym typeface="Wingdings" pitchFamily="2" charset="2"/>
              </a:rPr>
              <a:t>Confidence </a:t>
            </a:r>
            <a:r>
              <a:rPr lang="en-US" sz="2400" dirty="0">
                <a:sym typeface="Wingdings" pitchFamily="2" charset="2"/>
              </a:rPr>
              <a:t>of 0.67 suggests that 67% of transactions containing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{Milk, Diaper}</a:t>
            </a:r>
            <a:r>
              <a:rPr lang="en-US" sz="2400" dirty="0">
                <a:sym typeface="Wingdings" pitchFamily="2" charset="2"/>
              </a:rPr>
              <a:t> also contain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{Beer}</a:t>
            </a:r>
          </a:p>
          <a:p>
            <a:pPr marL="914400" lvl="1" indent="-457200">
              <a:buFontTx/>
              <a:buChar char="-"/>
            </a:pPr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400" b="1" dirty="0">
                <a:sym typeface="Wingdings" pitchFamily="2" charset="2"/>
              </a:rPr>
              <a:t>Lift </a:t>
            </a:r>
            <a:r>
              <a:rPr lang="en-US" sz="2400" dirty="0">
                <a:sym typeface="Wingdings" pitchFamily="2" charset="2"/>
              </a:rPr>
              <a:t>of 1.11 means that transactions with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{Milk, Diaper}</a:t>
            </a:r>
            <a:r>
              <a:rPr lang="en-US" sz="2400" i="1" dirty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are 1.11 times more likely to include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>
                <a:sym typeface="Wingdings" pitchFamily="2" charset="2"/>
              </a:rPr>
              <a:t>than by random chance.</a:t>
            </a:r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endParaRPr lang="en-US" sz="2400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endParaRPr lang="en-US" sz="12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7183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19" y="1007202"/>
            <a:ext cx="1075522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Interpreting Lift Values (L &gt; 1)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400" dirty="0">
                <a:sym typeface="Wingdings" pitchFamily="2" charset="2"/>
              </a:rPr>
              <a:t>A lift of </a:t>
            </a:r>
            <a:r>
              <a:rPr lang="en-US" sz="2400" b="1" dirty="0">
                <a:sym typeface="Wingdings" pitchFamily="2" charset="2"/>
              </a:rPr>
              <a:t>greater than 1 </a:t>
            </a:r>
            <a:r>
              <a:rPr lang="en-US" sz="2400" dirty="0">
                <a:sym typeface="Wingdings" pitchFamily="2" charset="2"/>
              </a:rPr>
              <a:t>indicates that items in the antecedent and consequent appear together more frequently than would be expected by random chance.</a:t>
            </a:r>
          </a:p>
          <a:p>
            <a:pPr marL="914400" lvl="1" indent="-457200">
              <a:buFontTx/>
              <a:buChar char="-"/>
            </a:pPr>
            <a:endParaRPr lang="en-US" sz="2400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400" b="1" dirty="0">
                <a:sym typeface="Wingdings" pitchFamily="2" charset="2"/>
              </a:rPr>
              <a:t>Higher values signify a stronger association:</a:t>
            </a:r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1.1 to 1.5: </a:t>
            </a:r>
            <a:r>
              <a:rPr lang="en-US" sz="2400" i="1" dirty="0">
                <a:sym typeface="Wingdings" pitchFamily="2" charset="2"/>
              </a:rPr>
              <a:t>Weak positive association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1.6 to 2.0: </a:t>
            </a:r>
            <a:r>
              <a:rPr lang="en-US" sz="2400" i="1" dirty="0">
                <a:sym typeface="Wingdings" pitchFamily="2" charset="2"/>
              </a:rPr>
              <a:t>Moderate positive association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&gt; 2.0: </a:t>
            </a:r>
            <a:r>
              <a:rPr lang="en-US" sz="2400" i="1" dirty="0">
                <a:sym typeface="Wingdings" pitchFamily="2" charset="2"/>
              </a:rPr>
              <a:t>Strong positive association</a:t>
            </a:r>
          </a:p>
        </p:txBody>
      </p:sp>
    </p:spTree>
    <p:extLst>
      <p:ext uri="{BB962C8B-B14F-4D97-AF65-F5344CB8AC3E}">
        <p14:creationId xmlns:p14="http://schemas.microsoft.com/office/powerpoint/2010/main" val="4006674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19" y="1007202"/>
            <a:ext cx="107552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Interpreting Lift Values (L = 1)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400" dirty="0">
                <a:sym typeface="Wingdings" pitchFamily="2" charset="2"/>
              </a:rPr>
              <a:t>A lift of </a:t>
            </a:r>
            <a:r>
              <a:rPr lang="en-US" sz="2400" b="1" dirty="0">
                <a:sym typeface="Wingdings" pitchFamily="2" charset="2"/>
              </a:rPr>
              <a:t>exactly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b="1" dirty="0">
                <a:sym typeface="Wingdings" pitchFamily="2" charset="2"/>
              </a:rPr>
              <a:t>1 </a:t>
            </a:r>
            <a:r>
              <a:rPr lang="en-US" sz="2400" dirty="0">
                <a:sym typeface="Wingdings" pitchFamily="2" charset="2"/>
              </a:rPr>
              <a:t>indicates that the antecedent and consequent are statistically independent. The presence of one item does not affect the likelihood of the other appearing.</a:t>
            </a:r>
          </a:p>
        </p:txBody>
      </p:sp>
    </p:spTree>
    <p:extLst>
      <p:ext uri="{BB962C8B-B14F-4D97-AF65-F5344CB8AC3E}">
        <p14:creationId xmlns:p14="http://schemas.microsoft.com/office/powerpoint/2010/main" val="3085708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19" y="1007202"/>
            <a:ext cx="1075522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Interpreting Lift Values (L &lt; 1)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400" dirty="0">
                <a:sym typeface="Wingdings" pitchFamily="2" charset="2"/>
              </a:rPr>
              <a:t>A lift of </a:t>
            </a:r>
            <a:r>
              <a:rPr lang="en-US" sz="2400" b="1" dirty="0">
                <a:sym typeface="Wingdings" pitchFamily="2" charset="2"/>
              </a:rPr>
              <a:t>less than 1 </a:t>
            </a:r>
            <a:r>
              <a:rPr lang="en-US" sz="2400" dirty="0">
                <a:sym typeface="Wingdings" pitchFamily="2" charset="2"/>
              </a:rPr>
              <a:t>indicates that the presence of the antecedent actually makes the consequent less likely to occur in the same transaction.</a:t>
            </a:r>
          </a:p>
          <a:p>
            <a:pPr marL="914400" lvl="1" indent="-457200">
              <a:buFontTx/>
              <a:buChar char="-"/>
            </a:pPr>
            <a:endParaRPr lang="en-US" sz="2400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400" b="1" dirty="0">
                <a:sym typeface="Wingdings" pitchFamily="2" charset="2"/>
              </a:rPr>
              <a:t>Values further below 1 imply a stronger negative association:</a:t>
            </a:r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0.75 to 1.0: </a:t>
            </a:r>
            <a:r>
              <a:rPr lang="en-US" sz="2400" i="1" dirty="0">
                <a:sym typeface="Wingdings" pitchFamily="2" charset="2"/>
              </a:rPr>
              <a:t>Weak negative association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0.5 to 0.74: </a:t>
            </a:r>
            <a:r>
              <a:rPr lang="en-US" sz="2400" i="1" dirty="0">
                <a:sym typeface="Wingdings" pitchFamily="2" charset="2"/>
              </a:rPr>
              <a:t>Moderate negative association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&gt; 0.5: </a:t>
            </a:r>
            <a:r>
              <a:rPr lang="en-US" sz="2400" i="1" dirty="0">
                <a:sym typeface="Wingdings" pitchFamily="2" charset="2"/>
              </a:rPr>
              <a:t>Strong negative association</a:t>
            </a:r>
          </a:p>
        </p:txBody>
      </p:sp>
    </p:spTree>
    <p:extLst>
      <p:ext uri="{BB962C8B-B14F-4D97-AF65-F5344CB8AC3E}">
        <p14:creationId xmlns:p14="http://schemas.microsoft.com/office/powerpoint/2010/main" val="1455890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31504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The </a:t>
            </a:r>
            <a:r>
              <a:rPr lang="en-US" sz="6000" b="1" dirty="0" err="1"/>
              <a:t>Apriori</a:t>
            </a:r>
            <a:r>
              <a:rPr lang="en-US" sz="6000" b="1" dirty="0"/>
              <a:t> Principle</a:t>
            </a:r>
          </a:p>
        </p:txBody>
      </p:sp>
    </p:spTree>
    <p:extLst>
      <p:ext uri="{BB962C8B-B14F-4D97-AF65-F5344CB8AC3E}">
        <p14:creationId xmlns:p14="http://schemas.microsoft.com/office/powerpoint/2010/main" val="2993573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To reduce </a:t>
            </a:r>
            <a:r>
              <a:rPr lang="en-US" sz="3600" b="1" dirty="0" err="1"/>
              <a:t>compuational</a:t>
            </a:r>
            <a:r>
              <a:rPr lang="en-US" sz="3600" b="1" dirty="0"/>
              <a:t> effort, the </a:t>
            </a:r>
            <a:r>
              <a:rPr lang="en-US" sz="3600" b="1" dirty="0" err="1"/>
              <a:t>Apriori</a:t>
            </a:r>
            <a:r>
              <a:rPr lang="en-US" sz="3600" b="1" dirty="0"/>
              <a:t> principle states: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dirty="0"/>
              <a:t>“If an </a:t>
            </a:r>
            <a:r>
              <a:rPr lang="en-US" sz="2800" dirty="0" err="1"/>
              <a:t>itemset</a:t>
            </a:r>
            <a:r>
              <a:rPr lang="en-US" sz="2800" dirty="0"/>
              <a:t> is frequent, all its subsets must also be frequent”</a:t>
            </a:r>
          </a:p>
          <a:p>
            <a:pPr lvl="1"/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dirty="0">
                <a:sym typeface="Wingdings" pitchFamily="2" charset="2"/>
              </a:rPr>
              <a:t>This allows us to prune (ignore) </a:t>
            </a:r>
            <a:r>
              <a:rPr lang="en-US" sz="2800" dirty="0" err="1">
                <a:sym typeface="Wingdings" pitchFamily="2" charset="2"/>
              </a:rPr>
              <a:t>itemsets</a:t>
            </a:r>
            <a:r>
              <a:rPr lang="en-US" sz="2800" dirty="0">
                <a:sym typeface="Wingdings" pitchFamily="2" charset="2"/>
              </a:rPr>
              <a:t> that have infrequent subsets, reducing thee number of </a:t>
            </a:r>
            <a:r>
              <a:rPr lang="en-US" sz="2800" dirty="0" err="1">
                <a:sym typeface="Wingdings" pitchFamily="2" charset="2"/>
              </a:rPr>
              <a:t>itemsets</a:t>
            </a:r>
            <a:r>
              <a:rPr lang="en-US" sz="2800" dirty="0">
                <a:sym typeface="Wingdings" pitchFamily="2" charset="2"/>
              </a:rPr>
              <a:t> we need to consider</a:t>
            </a:r>
          </a:p>
        </p:txBody>
      </p:sp>
    </p:spTree>
    <p:extLst>
      <p:ext uri="{BB962C8B-B14F-4D97-AF65-F5344CB8AC3E}">
        <p14:creationId xmlns:p14="http://schemas.microsoft.com/office/powerpoint/2010/main" val="280583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F0497D-DCB9-4DA6-BBC4-D5EB6D87DD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0" y="1523766"/>
            <a:ext cx="5333650" cy="35557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F5877B-815C-4C05-8674-52826E093560}"/>
              </a:ext>
            </a:extLst>
          </p:cNvPr>
          <p:cNvSpPr/>
          <p:nvPr/>
        </p:nvSpPr>
        <p:spPr>
          <a:xfrm>
            <a:off x="6398003" y="2401610"/>
            <a:ext cx="512287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42424"/>
                </a:solidFill>
                <a:latin typeface="source-serif-pro"/>
              </a:rPr>
              <a:t>Initially, this correlation seemed </a:t>
            </a:r>
            <a:r>
              <a:rPr lang="en-US" sz="2000" dirty="0">
                <a:solidFill>
                  <a:srgbClr val="FF0000"/>
                </a:solidFill>
                <a:latin typeface="source-serif-pro"/>
              </a:rPr>
              <a:t>puzzling. </a:t>
            </a:r>
          </a:p>
          <a:p>
            <a:endParaRPr lang="en-US" sz="2000" dirty="0">
              <a:solidFill>
                <a:srgbClr val="242424"/>
              </a:solidFill>
              <a:latin typeface="source-serif-pro"/>
            </a:endParaRPr>
          </a:p>
          <a:p>
            <a:r>
              <a:rPr lang="en-US" sz="2000" dirty="0">
                <a:solidFill>
                  <a:srgbClr val="242424"/>
                </a:solidFill>
                <a:latin typeface="source-serif-pro"/>
              </a:rPr>
              <a:t>These two items are </a:t>
            </a:r>
            <a:r>
              <a:rPr lang="en-US" sz="2000" dirty="0">
                <a:solidFill>
                  <a:srgbClr val="FF0000"/>
                </a:solidFill>
                <a:latin typeface="source-serif-pro"/>
              </a:rPr>
              <a:t>not typically associated </a:t>
            </a:r>
            <a:r>
              <a:rPr lang="en-US" sz="2000" dirty="0">
                <a:solidFill>
                  <a:srgbClr val="242424"/>
                </a:solidFill>
                <a:latin typeface="source-serif-pro"/>
              </a:rPr>
              <a:t>with each other, and their connection was not immediately obvious. </a:t>
            </a:r>
          </a:p>
        </p:txBody>
      </p:sp>
    </p:spTree>
    <p:extLst>
      <p:ext uri="{BB962C8B-B14F-4D97-AF65-F5344CB8AC3E}">
        <p14:creationId xmlns:p14="http://schemas.microsoft.com/office/powerpoint/2010/main" val="2884722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Rule Generation</a:t>
            </a:r>
          </a:p>
          <a:p>
            <a:endParaRPr lang="en-US" sz="1600" b="1" dirty="0"/>
          </a:p>
          <a:p>
            <a:pPr marL="0" lvl="1"/>
            <a:r>
              <a:rPr lang="en-US" sz="2800" dirty="0"/>
              <a:t>Once </a:t>
            </a:r>
            <a:r>
              <a:rPr lang="en-US" sz="2800" b="1" dirty="0"/>
              <a:t>frequent </a:t>
            </a:r>
            <a:r>
              <a:rPr lang="en-US" sz="2800" b="1" dirty="0" err="1"/>
              <a:t>itemsets</a:t>
            </a:r>
            <a:r>
              <a:rPr lang="en-US" sz="2800" b="1" dirty="0"/>
              <a:t> </a:t>
            </a:r>
            <a:r>
              <a:rPr lang="en-US" sz="2800" dirty="0"/>
              <a:t>are identified, rules are generated by partitioning the </a:t>
            </a:r>
            <a:r>
              <a:rPr lang="en-US" sz="2800" dirty="0" err="1"/>
              <a:t>itemset</a:t>
            </a:r>
            <a:r>
              <a:rPr lang="en-US" sz="2800" dirty="0"/>
              <a:t>:</a:t>
            </a:r>
          </a:p>
          <a:p>
            <a:pPr marL="0" lvl="1"/>
            <a:endParaRPr lang="en-US" sz="1600" dirty="0"/>
          </a:p>
          <a:p>
            <a:pPr marL="0" lvl="1"/>
            <a:r>
              <a:rPr lang="en-US" sz="2800" dirty="0"/>
              <a:t>For example, from the </a:t>
            </a:r>
            <a:r>
              <a:rPr lang="en-US" sz="2800" dirty="0" err="1"/>
              <a:t>itemset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C00000"/>
                </a:solidFill>
              </a:rPr>
              <a:t>{Milk, Diaper, Beer}, </a:t>
            </a:r>
            <a:r>
              <a:rPr lang="en-US" sz="2800" dirty="0"/>
              <a:t>possible rules include: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i="1" dirty="0">
                <a:solidFill>
                  <a:srgbClr val="C00000"/>
                </a:solidFill>
              </a:rPr>
              <a:t>{Milk, Diaper}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i="1" dirty="0">
                <a:solidFill>
                  <a:srgbClr val="0070C0"/>
                </a:solidFill>
                <a:sym typeface="Wingdings" pitchFamily="2" charset="2"/>
              </a:rPr>
              <a:t>{Beer}</a:t>
            </a:r>
            <a:endParaRPr lang="en-US" sz="2800" i="1" dirty="0">
              <a:solidFill>
                <a:srgbClr val="0070C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i="1" dirty="0">
                <a:solidFill>
                  <a:srgbClr val="C00000"/>
                </a:solidFill>
                <a:sym typeface="Wingdings" pitchFamily="2" charset="2"/>
              </a:rPr>
              <a:t>{Diaper, Beer}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i="1" dirty="0">
                <a:solidFill>
                  <a:srgbClr val="0070C0"/>
                </a:solidFill>
                <a:sym typeface="Wingdings" pitchFamily="2" charset="2"/>
              </a:rPr>
              <a:t>{Milk}</a:t>
            </a:r>
          </a:p>
          <a:p>
            <a:pPr marL="914400" lvl="1" indent="-457200">
              <a:buFontTx/>
              <a:buChar char="-"/>
            </a:pPr>
            <a:endParaRPr lang="en-US" sz="2800" b="1" i="1" dirty="0">
              <a:solidFill>
                <a:srgbClr val="0070C0"/>
              </a:solidFill>
              <a:sym typeface="Wingdings" pitchFamily="2" charset="2"/>
            </a:endParaRPr>
          </a:p>
          <a:p>
            <a:pPr lvl="1"/>
            <a:r>
              <a:rPr lang="en-US" sz="2800" b="1" i="1" dirty="0">
                <a:sym typeface="Wingdings" pitchFamily="2" charset="2"/>
              </a:rPr>
              <a:t>* Only rules that meet the confidence threshold are retained</a:t>
            </a:r>
          </a:p>
        </p:txBody>
      </p:sp>
    </p:spTree>
    <p:extLst>
      <p:ext uri="{BB962C8B-B14F-4D97-AF65-F5344CB8AC3E}">
        <p14:creationId xmlns:p14="http://schemas.microsoft.com/office/powerpoint/2010/main" val="2621853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1055866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Apriori</a:t>
            </a:r>
            <a:r>
              <a:rPr lang="en-US" sz="3600" b="1" dirty="0"/>
              <a:t> Principle in Action</a:t>
            </a:r>
          </a:p>
          <a:p>
            <a:r>
              <a:rPr lang="en-US" sz="2000" dirty="0"/>
              <a:t>Suppose we have a transaction database with five transactions and a </a:t>
            </a:r>
            <a:r>
              <a:rPr lang="en-US" sz="2000" dirty="0">
                <a:solidFill>
                  <a:srgbClr val="FF0000"/>
                </a:solidFill>
              </a:rPr>
              <a:t>minimum support threshold of </a:t>
            </a:r>
            <a:r>
              <a:rPr lang="en-US" sz="2000" b="1" dirty="0">
                <a:solidFill>
                  <a:srgbClr val="FF0000"/>
                </a:solidFill>
              </a:rPr>
              <a:t>3</a:t>
            </a:r>
            <a:r>
              <a:rPr lang="en-US" sz="2000" dirty="0"/>
              <a:t> (i.e., an </a:t>
            </a:r>
            <a:r>
              <a:rPr lang="en-US" sz="2000" dirty="0" err="1"/>
              <a:t>itemset</a:t>
            </a:r>
            <a:r>
              <a:rPr lang="en-US" sz="2000" dirty="0"/>
              <a:t> needs to appear in at least 3 transactions to be considered </a:t>
            </a:r>
            <a:r>
              <a:rPr lang="en-US" sz="2000" b="1" dirty="0"/>
              <a:t>frequent</a:t>
            </a:r>
            <a:r>
              <a:rPr lang="en-US" sz="2000" dirty="0"/>
              <a:t>).</a:t>
            </a:r>
            <a:endParaRPr lang="en-US" sz="2000" b="1" dirty="0"/>
          </a:p>
          <a:p>
            <a:endParaRPr lang="en-US" sz="1600" b="1" dirty="0"/>
          </a:p>
          <a:p>
            <a:pPr marL="0" lvl="1"/>
            <a:r>
              <a:rPr lang="en-US" sz="2400" b="1" dirty="0"/>
              <a:t>Step 1: Identify Frequent 1-Itemsets</a:t>
            </a:r>
          </a:p>
          <a:p>
            <a:pPr marL="0" lvl="1"/>
            <a:r>
              <a:rPr lang="en-US" sz="2400" dirty="0"/>
              <a:t>Count each item individually across transactions</a:t>
            </a:r>
          </a:p>
          <a:p>
            <a:pPr marL="0" lvl="1"/>
            <a:endParaRPr lang="en-US" sz="1600" dirty="0"/>
          </a:p>
          <a:p>
            <a:pPr marL="0" lvl="1"/>
            <a:r>
              <a:rPr lang="en-PH" sz="2000" b="1" dirty="0"/>
              <a:t>Bread</a:t>
            </a:r>
            <a:r>
              <a:rPr lang="en-PH" sz="2000" dirty="0"/>
              <a:t> appears in 4 transactions (1, 2, 4, 5) ➔ </a:t>
            </a:r>
            <a:r>
              <a:rPr lang="en-PH" sz="2000" b="1" dirty="0"/>
              <a:t>frequent</a:t>
            </a:r>
          </a:p>
          <a:p>
            <a:pPr marL="0" lvl="1"/>
            <a:r>
              <a:rPr lang="en-PH" sz="2000" b="1" dirty="0"/>
              <a:t>Milk</a:t>
            </a:r>
            <a:r>
              <a:rPr lang="en-PH" sz="2000" dirty="0"/>
              <a:t> appears in 4 transactions (1, 3, 4, 5) ➔ </a:t>
            </a:r>
            <a:r>
              <a:rPr lang="en-PH" sz="2000" b="1" dirty="0"/>
              <a:t>frequent</a:t>
            </a:r>
          </a:p>
          <a:p>
            <a:pPr marL="0" lvl="1"/>
            <a:r>
              <a:rPr lang="en-PH" sz="2000" b="1" dirty="0"/>
              <a:t>Diaper</a:t>
            </a:r>
            <a:r>
              <a:rPr lang="en-PH" sz="2000" dirty="0"/>
              <a:t> appears in 4 transactions (2, 3, 4, 5) ➔ </a:t>
            </a:r>
            <a:r>
              <a:rPr lang="en-PH" sz="2000" b="1" dirty="0"/>
              <a:t>frequent</a:t>
            </a:r>
          </a:p>
          <a:p>
            <a:pPr marL="0" lvl="1"/>
            <a:r>
              <a:rPr lang="en-PH" sz="2000" b="1" dirty="0"/>
              <a:t>Beer</a:t>
            </a:r>
            <a:r>
              <a:rPr lang="en-PH" sz="2000" dirty="0"/>
              <a:t> appears in 3 transactions (2, 3, 4) ➔ </a:t>
            </a:r>
            <a:r>
              <a:rPr lang="en-PH" sz="2000" b="1" dirty="0"/>
              <a:t>frequent</a:t>
            </a:r>
          </a:p>
          <a:p>
            <a:pPr marL="0" lvl="1"/>
            <a:r>
              <a:rPr lang="en-PH" sz="2000" b="1" dirty="0"/>
              <a:t>Coke</a:t>
            </a:r>
            <a:r>
              <a:rPr lang="en-PH" sz="2000" dirty="0"/>
              <a:t> appears in 2 transactions (3, 5) ➔ </a:t>
            </a:r>
            <a:r>
              <a:rPr lang="en-PH" sz="2000" b="1" dirty="0">
                <a:solidFill>
                  <a:srgbClr val="FF0000"/>
                </a:solidFill>
              </a:rPr>
              <a:t>not frequent</a:t>
            </a:r>
          </a:p>
          <a:p>
            <a:pPr marL="0" lvl="1"/>
            <a:r>
              <a:rPr lang="en-PH" sz="2000" b="1" dirty="0"/>
              <a:t>Eggs</a:t>
            </a:r>
            <a:r>
              <a:rPr lang="en-PH" sz="2000" dirty="0"/>
              <a:t> appears in 1 transaction (2) ➔ </a:t>
            </a:r>
            <a:r>
              <a:rPr lang="en-PH" sz="2000" b="1" dirty="0">
                <a:solidFill>
                  <a:srgbClr val="FF0000"/>
                </a:solidFill>
              </a:rPr>
              <a:t>not frequent</a:t>
            </a:r>
          </a:p>
          <a:p>
            <a:pPr marL="0" lvl="1"/>
            <a:endParaRPr lang="en-US" dirty="0">
              <a:solidFill>
                <a:srgbClr val="FF0000"/>
              </a:solidFill>
            </a:endParaRPr>
          </a:p>
          <a:p>
            <a:pPr marL="0" lvl="1"/>
            <a:r>
              <a:rPr lang="en-US" sz="2000" dirty="0"/>
              <a:t>Based on the minimum support threshold, only </a:t>
            </a:r>
            <a:r>
              <a:rPr lang="en-US" sz="2000" i="1" dirty="0">
                <a:solidFill>
                  <a:srgbClr val="FF0000"/>
                </a:solidFill>
              </a:rPr>
              <a:t>{Bread, Milk, Diaper, Beer} </a:t>
            </a:r>
            <a:r>
              <a:rPr lang="en-US" sz="2000" dirty="0"/>
              <a:t>are frequent 1-itemsets. </a:t>
            </a:r>
            <a:r>
              <a:rPr lang="en-US" sz="2000" dirty="0">
                <a:solidFill>
                  <a:srgbClr val="FF0000"/>
                </a:solidFill>
              </a:rPr>
              <a:t>We discard </a:t>
            </a:r>
            <a:r>
              <a:rPr lang="en-US" sz="2000" dirty="0"/>
              <a:t>{Coke} and {Eggs} from further consideration.11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42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1055866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/>
              <a:t>Step 2: Identify Frequent 2-Itemsets</a:t>
            </a:r>
          </a:p>
          <a:p>
            <a:pPr marL="0" lvl="1"/>
            <a:r>
              <a:rPr lang="en-US" sz="2400" dirty="0"/>
              <a:t>Form 2-itemsets using only the frequent 1-itemsets: {Bread, Milk, Diaper, Beer}.</a:t>
            </a:r>
          </a:p>
          <a:p>
            <a:pPr marL="0" lvl="1"/>
            <a:endParaRPr lang="en-US" sz="1600" dirty="0"/>
          </a:p>
          <a:p>
            <a:pPr marL="0" lvl="1"/>
            <a:r>
              <a:rPr lang="en-PH" sz="2400" b="1" dirty="0"/>
              <a:t>{Bread, Milk}</a:t>
            </a:r>
            <a:r>
              <a:rPr lang="en-PH" sz="2400" dirty="0"/>
              <a:t> appears in 3 transactions (1, 4, 5) ➔ </a:t>
            </a:r>
            <a:r>
              <a:rPr lang="en-PH" sz="2400" b="1" dirty="0"/>
              <a:t>frequent</a:t>
            </a:r>
          </a:p>
          <a:p>
            <a:pPr marL="0" lvl="1"/>
            <a:r>
              <a:rPr lang="en-PH" sz="2400" b="1" dirty="0"/>
              <a:t>{Bread, Diaper}</a:t>
            </a:r>
            <a:r>
              <a:rPr lang="en-PH" sz="2400" dirty="0"/>
              <a:t> appears in 3 transactions (2, 4, 5) ➔ </a:t>
            </a:r>
            <a:r>
              <a:rPr lang="en-PH" sz="2400" b="1" dirty="0"/>
              <a:t>frequent</a:t>
            </a:r>
          </a:p>
          <a:p>
            <a:pPr marL="0" lvl="1"/>
            <a:r>
              <a:rPr lang="en-PH" sz="2400" b="1" dirty="0"/>
              <a:t>{Bread, Beer}</a:t>
            </a:r>
            <a:r>
              <a:rPr lang="en-PH" sz="2400" dirty="0"/>
              <a:t> appears in 2 transactions (2, 4) ➔ </a:t>
            </a:r>
            <a:r>
              <a:rPr lang="en-PH" sz="2400" b="1" dirty="0">
                <a:solidFill>
                  <a:srgbClr val="FF0000"/>
                </a:solidFill>
              </a:rPr>
              <a:t>not frequent</a:t>
            </a:r>
            <a:r>
              <a:rPr lang="en-PH" sz="2400" dirty="0">
                <a:solidFill>
                  <a:srgbClr val="FF0000"/>
                </a:solidFill>
              </a:rPr>
              <a:t> (pruned)</a:t>
            </a:r>
          </a:p>
          <a:p>
            <a:pPr marL="0" lvl="1"/>
            <a:r>
              <a:rPr lang="en-PH" sz="2400" b="1" dirty="0"/>
              <a:t>{Milk, Diaper}</a:t>
            </a:r>
            <a:r>
              <a:rPr lang="en-PH" sz="2400" dirty="0"/>
              <a:t> appears in 3 transactions (3, 4, 5) ➔ </a:t>
            </a:r>
            <a:r>
              <a:rPr lang="en-PH" sz="2400" b="1" dirty="0"/>
              <a:t>frequent</a:t>
            </a:r>
          </a:p>
          <a:p>
            <a:pPr marL="0" lvl="1"/>
            <a:r>
              <a:rPr lang="en-PH" sz="2400" b="1" dirty="0"/>
              <a:t>{Milk, Beer}</a:t>
            </a:r>
            <a:r>
              <a:rPr lang="en-PH" sz="2400" dirty="0"/>
              <a:t> appears in 2 transactions (3, 4) ➔ </a:t>
            </a:r>
            <a:r>
              <a:rPr lang="en-PH" sz="2400" b="1" dirty="0">
                <a:solidFill>
                  <a:srgbClr val="FF0000"/>
                </a:solidFill>
              </a:rPr>
              <a:t>not frequent</a:t>
            </a:r>
            <a:r>
              <a:rPr lang="en-PH" sz="2400" dirty="0">
                <a:solidFill>
                  <a:srgbClr val="FF0000"/>
                </a:solidFill>
              </a:rPr>
              <a:t> (pruned)</a:t>
            </a:r>
          </a:p>
          <a:p>
            <a:pPr marL="0" lvl="1"/>
            <a:r>
              <a:rPr lang="en-PH" sz="2400" b="1" dirty="0"/>
              <a:t>{Diaper, Beer}</a:t>
            </a:r>
            <a:r>
              <a:rPr lang="en-PH" sz="2400" dirty="0"/>
              <a:t> appears in 3 transactions (2, 3, 4) ➔ </a:t>
            </a:r>
            <a:r>
              <a:rPr lang="en-PH" sz="2400" b="1" dirty="0"/>
              <a:t>frequent</a:t>
            </a:r>
          </a:p>
          <a:p>
            <a:pPr marL="0" lvl="1"/>
            <a:endParaRPr lang="en-US" dirty="0">
              <a:solidFill>
                <a:srgbClr val="FF0000"/>
              </a:solidFill>
            </a:endParaRPr>
          </a:p>
          <a:p>
            <a:pPr marL="0" lvl="1"/>
            <a:r>
              <a:rPr lang="en-US" sz="2400" dirty="0"/>
              <a:t>Using the </a:t>
            </a:r>
            <a:r>
              <a:rPr lang="en-US" sz="2400" dirty="0" err="1"/>
              <a:t>Apriori</a:t>
            </a:r>
            <a:r>
              <a:rPr lang="en-US" sz="2400" dirty="0"/>
              <a:t> Principle, </a:t>
            </a:r>
            <a:r>
              <a:rPr lang="en-US" sz="2400" dirty="0">
                <a:solidFill>
                  <a:srgbClr val="FF0000"/>
                </a:solidFill>
              </a:rPr>
              <a:t>we ignore any 3-itemsets </a:t>
            </a:r>
            <a:r>
              <a:rPr lang="en-US" sz="2400" dirty="0"/>
              <a:t>that include pruned 2-itemsets </a:t>
            </a:r>
            <a:r>
              <a:rPr lang="en-US" sz="2400" i="1" dirty="0">
                <a:solidFill>
                  <a:srgbClr val="FF0000"/>
                </a:solidFill>
              </a:rPr>
              <a:t>{Bread, Beer}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FF0000"/>
                </a:solidFill>
              </a:rPr>
              <a:t>{Milk, Beer} </a:t>
            </a:r>
            <a:r>
              <a:rPr lang="en-US" sz="2400" dirty="0"/>
              <a:t>because they contain infrequent subsets.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47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105586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/>
              <a:t>Step 3: Generate Candidate 3-Itemsets</a:t>
            </a:r>
          </a:p>
          <a:p>
            <a:pPr marL="0" lvl="1"/>
            <a:r>
              <a:rPr lang="en-US" sz="2400" dirty="0"/>
              <a:t>We form 3-itemsets only from combinations of the </a:t>
            </a:r>
            <a:r>
              <a:rPr lang="en-US" sz="2400" b="1" dirty="0"/>
              <a:t>frequent 2-itemsets</a:t>
            </a:r>
            <a:r>
              <a:rPr lang="en-US" sz="2400" dirty="0"/>
              <a:t>.</a:t>
            </a:r>
          </a:p>
          <a:p>
            <a:pPr marL="0" lvl="1"/>
            <a:endParaRPr lang="en-US" sz="1600" dirty="0"/>
          </a:p>
          <a:p>
            <a:pPr marL="0" lvl="1"/>
            <a:r>
              <a:rPr lang="en-PH" sz="2400" b="1" dirty="0"/>
              <a:t>{Bread, Milk, Diaper}</a:t>
            </a:r>
            <a:r>
              <a:rPr lang="en-PH" sz="2400" dirty="0"/>
              <a:t> appears in 3 transactions (4, 5) ➔ </a:t>
            </a:r>
            <a:r>
              <a:rPr lang="en-PH" sz="2400" b="1" dirty="0"/>
              <a:t>frequent</a:t>
            </a:r>
          </a:p>
          <a:p>
            <a:pPr marL="0" lvl="1"/>
            <a:r>
              <a:rPr lang="en-PH" sz="2400" b="1" dirty="0"/>
              <a:t>{Milk, Diaper, Beer}</a:t>
            </a:r>
            <a:r>
              <a:rPr lang="en-PH" sz="2400" dirty="0"/>
              <a:t> appears in 2 transactions (3, 4) ➔ </a:t>
            </a:r>
            <a:r>
              <a:rPr lang="en-PH" sz="2400" b="1" dirty="0">
                <a:solidFill>
                  <a:srgbClr val="FF0000"/>
                </a:solidFill>
              </a:rPr>
              <a:t>not frequent</a:t>
            </a:r>
            <a:r>
              <a:rPr lang="en-PH" sz="2400" dirty="0">
                <a:solidFill>
                  <a:srgbClr val="FF0000"/>
                </a:solidFill>
              </a:rPr>
              <a:t> (pruned)</a:t>
            </a:r>
          </a:p>
          <a:p>
            <a:pPr marL="0" lvl="1"/>
            <a:r>
              <a:rPr lang="en-PH" sz="2400" b="1" dirty="0"/>
              <a:t>{Bread, Diaper, Beer}</a:t>
            </a:r>
            <a:r>
              <a:rPr lang="en-PH" sz="2400" dirty="0"/>
              <a:t> appears in 2 transactions (2, 4) ➔ </a:t>
            </a:r>
            <a:r>
              <a:rPr lang="en-PH" sz="2400" b="1" dirty="0">
                <a:solidFill>
                  <a:srgbClr val="FF0000"/>
                </a:solidFill>
              </a:rPr>
              <a:t>not frequent</a:t>
            </a:r>
            <a:r>
              <a:rPr lang="en-PH" sz="2400" dirty="0">
                <a:solidFill>
                  <a:srgbClr val="FF0000"/>
                </a:solidFill>
              </a:rPr>
              <a:t> (pruned)</a:t>
            </a:r>
            <a:endParaRPr lang="en-US" dirty="0">
              <a:solidFill>
                <a:srgbClr val="FF0000"/>
              </a:solidFill>
            </a:endParaRPr>
          </a:p>
          <a:p>
            <a:pPr marL="0" lvl="1"/>
            <a:endParaRPr lang="en-US" sz="2400" dirty="0"/>
          </a:p>
          <a:p>
            <a:pPr marL="0" lvl="1"/>
            <a:r>
              <a:rPr lang="en-US" sz="2400" dirty="0"/>
              <a:t>Because </a:t>
            </a:r>
            <a:r>
              <a:rPr lang="en-US" sz="2400" i="1" dirty="0">
                <a:solidFill>
                  <a:srgbClr val="FF0000"/>
                </a:solidFill>
              </a:rPr>
              <a:t>{Milk, Diaper, Beer}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FF0000"/>
                </a:solidFill>
              </a:rPr>
              <a:t>{Bread, Diaper, Beer} </a:t>
            </a:r>
            <a:r>
              <a:rPr lang="en-US" sz="2400" dirty="0"/>
              <a:t>are infrequent, we don’t consider any further supersets of these </a:t>
            </a:r>
            <a:r>
              <a:rPr lang="en-US" sz="2400" dirty="0" err="1"/>
              <a:t>itemsets</a:t>
            </a:r>
            <a:r>
              <a:rPr lang="en-US" sz="2400" dirty="0"/>
              <a:t>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35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10558668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600" b="1" dirty="0"/>
              <a:t>Pruning Summary</a:t>
            </a:r>
          </a:p>
          <a:p>
            <a:pPr marL="0" lvl="1"/>
            <a:endParaRPr lang="en-US" b="1" dirty="0"/>
          </a:p>
          <a:p>
            <a:pPr marL="0" lvl="1"/>
            <a:r>
              <a:rPr lang="en-US" sz="2400" b="1" dirty="0" err="1"/>
              <a:t>Apriori</a:t>
            </a:r>
            <a:r>
              <a:rPr lang="en-US" sz="2400" b="1" dirty="0"/>
              <a:t> Principle</a:t>
            </a:r>
            <a:r>
              <a:rPr lang="en-US" sz="2400" dirty="0"/>
              <a:t> allows us to skip evaluating </a:t>
            </a:r>
            <a:r>
              <a:rPr lang="en-US" sz="2400" dirty="0" err="1"/>
              <a:t>itemsets</a:t>
            </a:r>
            <a:r>
              <a:rPr lang="en-US" sz="2400" dirty="0"/>
              <a:t> with infrequent subsets. </a:t>
            </a:r>
          </a:p>
          <a:p>
            <a:pPr marL="0" lvl="1"/>
            <a:r>
              <a:rPr lang="en-US" sz="2400" dirty="0"/>
              <a:t>For example, we didn’t evaluate </a:t>
            </a:r>
            <a:r>
              <a:rPr lang="en-US" sz="2400" i="1" dirty="0">
                <a:solidFill>
                  <a:srgbClr val="FF0000"/>
                </a:solidFill>
              </a:rPr>
              <a:t>{Bread, Beer} </a:t>
            </a:r>
            <a:r>
              <a:rPr lang="en-US" sz="2400" dirty="0"/>
              <a:t>further because </a:t>
            </a:r>
            <a:r>
              <a:rPr lang="en-US" sz="2400" i="1" dirty="0">
                <a:solidFill>
                  <a:srgbClr val="FF0000"/>
                </a:solidFill>
              </a:rPr>
              <a:t>{Bread, Beer} </a:t>
            </a:r>
            <a:r>
              <a:rPr lang="en-US" sz="2400" dirty="0"/>
              <a:t>itself was infrequent.</a:t>
            </a:r>
          </a:p>
          <a:p>
            <a:pPr marL="0" lvl="1"/>
            <a:endParaRPr lang="en-US" sz="1600" dirty="0"/>
          </a:p>
          <a:p>
            <a:pPr marL="0" lvl="1"/>
            <a:r>
              <a:rPr lang="en-US" sz="2400" b="1" dirty="0"/>
              <a:t>Resulting Frequent </a:t>
            </a:r>
            <a:r>
              <a:rPr lang="en-US" sz="2400" b="1" dirty="0" err="1"/>
              <a:t>Itemsets</a:t>
            </a:r>
            <a:r>
              <a:rPr lang="en-US" sz="2400" b="1" dirty="0"/>
              <a:t>:</a:t>
            </a:r>
          </a:p>
          <a:p>
            <a:pPr marL="0" lvl="1"/>
            <a:endParaRPr lang="en-US" sz="1100" dirty="0"/>
          </a:p>
          <a:p>
            <a:pPr marL="0" lvl="1"/>
            <a:r>
              <a:rPr lang="en-PH" sz="2400" dirty="0"/>
              <a:t>1-itemsets: </a:t>
            </a:r>
            <a:r>
              <a:rPr lang="en-PH" sz="2400" i="1" dirty="0">
                <a:solidFill>
                  <a:srgbClr val="FF0000"/>
                </a:solidFill>
              </a:rPr>
              <a:t>{Bread}, {Milk}, {Diaper}, {Beer}</a:t>
            </a:r>
          </a:p>
          <a:p>
            <a:pPr marL="0" lvl="1"/>
            <a:r>
              <a:rPr lang="en-PH" sz="2400" dirty="0"/>
              <a:t>2-itemsets:</a:t>
            </a:r>
            <a:r>
              <a:rPr lang="en-PH" sz="2400" i="1" dirty="0">
                <a:solidFill>
                  <a:srgbClr val="FF0000"/>
                </a:solidFill>
              </a:rPr>
              <a:t> {Bread, Milk}, {Bread, Diaper}, {Milk, Diaper}, {Diaper, Beer}</a:t>
            </a:r>
          </a:p>
          <a:p>
            <a:pPr marL="0" lvl="1"/>
            <a:r>
              <a:rPr lang="en-PH" sz="2400" dirty="0"/>
              <a:t>3-itemsets: </a:t>
            </a:r>
            <a:r>
              <a:rPr lang="en-PH" sz="2400" i="1" dirty="0">
                <a:solidFill>
                  <a:srgbClr val="FF0000"/>
                </a:solidFill>
              </a:rPr>
              <a:t>{Bread, Milk, Diaper}</a:t>
            </a:r>
          </a:p>
          <a:p>
            <a:pPr marL="0" lvl="1"/>
            <a:endParaRPr lang="en-US" sz="1100" b="1" i="1" dirty="0">
              <a:solidFill>
                <a:srgbClr val="FF0000"/>
              </a:solidFill>
            </a:endParaRPr>
          </a:p>
          <a:p>
            <a:pPr marL="0" lvl="1"/>
            <a:r>
              <a:rPr lang="en-US" sz="2400" dirty="0"/>
              <a:t>This example clearly shows how the </a:t>
            </a:r>
            <a:r>
              <a:rPr lang="en-US" sz="2400" dirty="0" err="1"/>
              <a:t>Apriori</a:t>
            </a:r>
            <a:r>
              <a:rPr lang="en-US" sz="2400" dirty="0"/>
              <a:t> Principle helps reduce the number of calculations by </a:t>
            </a:r>
            <a:r>
              <a:rPr lang="en-US" sz="2400" b="1" dirty="0"/>
              <a:t>eliminating candidates with infrequent subsets</a:t>
            </a:r>
            <a:r>
              <a:rPr lang="en-US" sz="2400" dirty="0"/>
              <a:t> early, making the algorithm more efficient.</a:t>
            </a:r>
            <a:endParaRPr lang="en-PH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02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7909" y="828532"/>
            <a:ext cx="4162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Given the following dataset:</a:t>
            </a:r>
            <a:br>
              <a:rPr lang="en-US" sz="3000" b="1" dirty="0"/>
            </a:br>
            <a:br>
              <a:rPr lang="en-US" sz="3000" b="1" dirty="0"/>
            </a:br>
            <a:r>
              <a:rPr lang="en-PH" sz="3000" dirty="0"/>
              <a:t>T1: {A, B, C}</a:t>
            </a:r>
            <a:br>
              <a:rPr lang="en-PH" sz="3000" dirty="0"/>
            </a:br>
            <a:r>
              <a:rPr lang="en-PH" sz="3000" dirty="0"/>
              <a:t>T2: {A, B}</a:t>
            </a:r>
            <a:br>
              <a:rPr lang="en-PH" sz="3000" dirty="0"/>
            </a:br>
            <a:r>
              <a:rPr lang="en-PH" sz="3000" dirty="0"/>
              <a:t>T3: {A, C}</a:t>
            </a:r>
            <a:br>
              <a:rPr lang="en-PH" sz="3000" dirty="0"/>
            </a:br>
            <a:r>
              <a:rPr lang="en-PH" sz="3000" dirty="0"/>
              <a:t>T4: {B, C}</a:t>
            </a:r>
            <a:br>
              <a:rPr lang="en-PH" sz="3000" dirty="0"/>
            </a:br>
            <a:r>
              <a:rPr lang="en-PH" sz="3000" dirty="0"/>
              <a:t>T5: {A, B, C}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51A97-26D1-469E-815A-8E32ACDDC9CD}"/>
              </a:ext>
            </a:extLst>
          </p:cNvPr>
          <p:cNvSpPr txBox="1"/>
          <p:nvPr/>
        </p:nvSpPr>
        <p:spPr>
          <a:xfrm>
            <a:off x="5343586" y="828532"/>
            <a:ext cx="62751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01. What is the support of itemset </a:t>
            </a:r>
          </a:p>
          <a:p>
            <a:pPr marL="0" lvl="1"/>
            <a:r>
              <a:rPr lang="en-US" sz="3000" b="1" dirty="0"/>
              <a:t>{A, B}?</a:t>
            </a:r>
          </a:p>
          <a:p>
            <a:pPr marL="0" lvl="1"/>
            <a:endParaRPr lang="en-US" sz="3000" b="1" dirty="0"/>
          </a:p>
          <a:p>
            <a:pPr marL="514350" lvl="1" indent="-514350">
              <a:buAutoNum type="alphaUcPeriod"/>
            </a:pPr>
            <a:r>
              <a:rPr lang="en-US" sz="3000" b="1" dirty="0"/>
              <a:t>2/5 = 40%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3/5 = 60%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4/5 = 80%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5/5 = 100%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64879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4162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Given the following dataset:</a:t>
            </a:r>
            <a:br>
              <a:rPr lang="en-US" sz="3000" b="1" dirty="0"/>
            </a:br>
            <a:br>
              <a:rPr lang="en-US" sz="3000" b="1" dirty="0"/>
            </a:br>
            <a:r>
              <a:rPr lang="en-PH" sz="3000" dirty="0"/>
              <a:t>T1: {A, B, C}</a:t>
            </a:r>
            <a:br>
              <a:rPr lang="en-PH" sz="3000" dirty="0"/>
            </a:br>
            <a:r>
              <a:rPr lang="en-PH" sz="3000" dirty="0"/>
              <a:t>T2: {A, B}</a:t>
            </a:r>
            <a:br>
              <a:rPr lang="en-PH" sz="3000" dirty="0"/>
            </a:br>
            <a:r>
              <a:rPr lang="en-PH" sz="3000" dirty="0"/>
              <a:t>T3: {A, C}</a:t>
            </a:r>
            <a:br>
              <a:rPr lang="en-PH" sz="3000" dirty="0"/>
            </a:br>
            <a:r>
              <a:rPr lang="en-PH" sz="3000" dirty="0"/>
              <a:t>T4: {B, C}</a:t>
            </a:r>
            <a:br>
              <a:rPr lang="en-PH" sz="3000" dirty="0"/>
            </a:br>
            <a:r>
              <a:rPr lang="en-PH" sz="3000" dirty="0"/>
              <a:t>T5: {A, B, C}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51A97-26D1-469E-815A-8E32ACDDC9CD}"/>
              </a:ext>
            </a:extLst>
          </p:cNvPr>
          <p:cNvSpPr txBox="1"/>
          <p:nvPr/>
        </p:nvSpPr>
        <p:spPr>
          <a:xfrm>
            <a:off x="5343586" y="828532"/>
            <a:ext cx="62751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01. What is the support of itemset </a:t>
            </a:r>
          </a:p>
          <a:p>
            <a:pPr marL="0" lvl="1"/>
            <a:r>
              <a:rPr lang="en-US" sz="3000" b="1" dirty="0"/>
              <a:t>{A, B}?</a:t>
            </a:r>
          </a:p>
          <a:p>
            <a:pPr marL="0" lvl="1"/>
            <a:endParaRPr lang="en-US" sz="3000" b="1" dirty="0"/>
          </a:p>
          <a:p>
            <a:pPr marL="514350" lvl="1" indent="-514350">
              <a:buAutoNum type="alphaUcPeriod"/>
            </a:pPr>
            <a:r>
              <a:rPr lang="en-US" sz="3000" b="1" dirty="0"/>
              <a:t>2/5 = 40%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3/5 = 60%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4/5 = 80%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5/5 = 100%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94389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4162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Given the following dataset:</a:t>
            </a:r>
            <a:br>
              <a:rPr lang="en-US" sz="3000" b="1" dirty="0"/>
            </a:br>
            <a:br>
              <a:rPr lang="en-US" sz="3000" b="1" dirty="0"/>
            </a:br>
            <a:r>
              <a:rPr lang="en-PH" sz="3000" dirty="0"/>
              <a:t>T1: {A, B, C}</a:t>
            </a:r>
            <a:br>
              <a:rPr lang="en-PH" sz="3000" dirty="0"/>
            </a:br>
            <a:r>
              <a:rPr lang="en-PH" sz="3000" dirty="0"/>
              <a:t>T2: {A, B}</a:t>
            </a:r>
            <a:br>
              <a:rPr lang="en-PH" sz="3000" dirty="0"/>
            </a:br>
            <a:r>
              <a:rPr lang="en-PH" sz="3000" dirty="0"/>
              <a:t>T3: {A, C}</a:t>
            </a:r>
            <a:br>
              <a:rPr lang="en-PH" sz="3000" dirty="0"/>
            </a:br>
            <a:r>
              <a:rPr lang="en-PH" sz="3000" dirty="0"/>
              <a:t>T4: {B, C}</a:t>
            </a:r>
            <a:br>
              <a:rPr lang="en-PH" sz="3000" dirty="0"/>
            </a:br>
            <a:r>
              <a:rPr lang="en-PH" sz="3000" dirty="0"/>
              <a:t>T5: {A, B, C}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51A97-26D1-469E-815A-8E32ACDDC9CD}"/>
              </a:ext>
            </a:extLst>
          </p:cNvPr>
          <p:cNvSpPr txBox="1"/>
          <p:nvPr/>
        </p:nvSpPr>
        <p:spPr>
          <a:xfrm>
            <a:off x="5343586" y="828532"/>
            <a:ext cx="62751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buAutoNum type="arabicPeriod"/>
            </a:pPr>
            <a:r>
              <a:rPr lang="en-US" sz="3000" b="1" dirty="0"/>
              <a:t>What is the support of itemset </a:t>
            </a:r>
          </a:p>
          <a:p>
            <a:pPr marL="0" lvl="1"/>
            <a:r>
              <a:rPr lang="en-US" sz="3000" b="1" dirty="0"/>
              <a:t>{A, B}?</a:t>
            </a:r>
          </a:p>
          <a:p>
            <a:pPr marL="0" lvl="1"/>
            <a:endParaRPr lang="en-US" sz="3000" b="1" dirty="0"/>
          </a:p>
          <a:p>
            <a:pPr marL="514350" lvl="1" indent="-514350">
              <a:buAutoNum type="alphaUcPeriod"/>
            </a:pPr>
            <a:r>
              <a:rPr lang="en-US" sz="3000" b="1" dirty="0"/>
              <a:t>2/5 = 40%</a:t>
            </a:r>
          </a:p>
          <a:p>
            <a:pPr marL="514350" lvl="1" indent="-514350">
              <a:buAutoNum type="alphaUcPeriod"/>
            </a:pPr>
            <a:r>
              <a:rPr lang="en-US" sz="3000" b="1" dirty="0">
                <a:solidFill>
                  <a:srgbClr val="FF0000"/>
                </a:solidFill>
              </a:rPr>
              <a:t>3/5 = 60%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4/5 = 80%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5/5 = 100%</a:t>
            </a:r>
          </a:p>
          <a:p>
            <a:pPr marL="514350" lvl="1" indent="-514350">
              <a:buAutoNum type="alphaUcPeriod"/>
            </a:pPr>
            <a:endParaRPr lang="en-US" sz="3000" b="1" dirty="0"/>
          </a:p>
          <a:p>
            <a:pPr marL="0" lvl="1"/>
            <a:r>
              <a:rPr lang="en-US" sz="3000" b="1" dirty="0"/>
              <a:t>* {A, B} appears in T1, T2, T5 </a:t>
            </a:r>
            <a:r>
              <a:rPr lang="en-US" sz="3000" b="1" dirty="0">
                <a:sym typeface="Wingdings" panose="05000000000000000000" pitchFamily="2" charset="2"/>
              </a:rPr>
              <a:t> 3 occurrences; support = </a:t>
            </a:r>
            <a:r>
              <a:rPr lang="en-US" sz="3000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3/5 = 60%</a:t>
            </a:r>
            <a:endParaRPr lang="en-US" sz="3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0076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4162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Given the following dataset:</a:t>
            </a:r>
            <a:br>
              <a:rPr lang="en-US" sz="3000" b="1" dirty="0"/>
            </a:br>
            <a:br>
              <a:rPr lang="en-US" sz="3000" b="1" dirty="0"/>
            </a:br>
            <a:r>
              <a:rPr lang="en-PH" sz="3000" dirty="0"/>
              <a:t>T1: {A, B, C}</a:t>
            </a:r>
            <a:br>
              <a:rPr lang="en-PH" sz="3000" dirty="0"/>
            </a:br>
            <a:r>
              <a:rPr lang="en-PH" sz="3000" dirty="0"/>
              <a:t>T2: {A, B}</a:t>
            </a:r>
            <a:br>
              <a:rPr lang="en-PH" sz="3000" dirty="0"/>
            </a:br>
            <a:r>
              <a:rPr lang="en-PH" sz="3000" dirty="0"/>
              <a:t>T3: {A, C}</a:t>
            </a:r>
            <a:br>
              <a:rPr lang="en-PH" sz="3000" dirty="0"/>
            </a:br>
            <a:r>
              <a:rPr lang="en-PH" sz="3000" dirty="0"/>
              <a:t>T4: {B, C}</a:t>
            </a:r>
            <a:br>
              <a:rPr lang="en-PH" sz="3000" dirty="0"/>
            </a:br>
            <a:r>
              <a:rPr lang="en-PH" sz="3000" dirty="0"/>
              <a:t>T5: {A, B, C}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51A97-26D1-469E-815A-8E32ACDDC9CD}"/>
              </a:ext>
            </a:extLst>
          </p:cNvPr>
          <p:cNvSpPr txBox="1"/>
          <p:nvPr/>
        </p:nvSpPr>
        <p:spPr>
          <a:xfrm>
            <a:off x="5033394" y="828532"/>
            <a:ext cx="658535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02. What is the confidence of rule </a:t>
            </a:r>
          </a:p>
          <a:p>
            <a:pPr marL="0" lvl="1"/>
            <a:r>
              <a:rPr lang="en-US" sz="3000" b="1" dirty="0"/>
              <a:t>{A} </a:t>
            </a:r>
            <a:r>
              <a:rPr lang="en-US" sz="3000" b="1" dirty="0">
                <a:sym typeface="Wingdings" panose="05000000000000000000" pitchFamily="2" charset="2"/>
              </a:rPr>
              <a:t> {C}</a:t>
            </a:r>
          </a:p>
          <a:p>
            <a:pPr marL="0" lvl="1"/>
            <a:endParaRPr lang="en-US" sz="3000" b="1" dirty="0"/>
          </a:p>
          <a:p>
            <a:pPr marL="514350" lvl="1" indent="-514350">
              <a:buAutoNum type="alphaUcPeriod"/>
            </a:pPr>
            <a:r>
              <a:rPr lang="en-US" sz="3000" b="1" dirty="0"/>
              <a:t>50%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60%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70%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75%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036484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41625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Given the following dataset:</a:t>
            </a:r>
            <a:br>
              <a:rPr lang="en-US" sz="2400" b="1" dirty="0"/>
            </a:br>
            <a:br>
              <a:rPr lang="en-US" sz="2400" b="1" dirty="0"/>
            </a:br>
            <a:r>
              <a:rPr lang="en-PH" sz="2400" dirty="0"/>
              <a:t>T1: {A, B, C}</a:t>
            </a:r>
            <a:br>
              <a:rPr lang="en-PH" sz="2400" dirty="0"/>
            </a:br>
            <a:r>
              <a:rPr lang="en-PH" sz="2400" dirty="0"/>
              <a:t>T2: {A, B}</a:t>
            </a:r>
            <a:br>
              <a:rPr lang="en-PH" sz="2400" dirty="0"/>
            </a:br>
            <a:r>
              <a:rPr lang="en-PH" sz="2400" dirty="0"/>
              <a:t>T3: {A, C}</a:t>
            </a:r>
            <a:br>
              <a:rPr lang="en-PH" sz="2400" dirty="0"/>
            </a:br>
            <a:r>
              <a:rPr lang="en-PH" sz="2400" dirty="0"/>
              <a:t>T4: {B, C}</a:t>
            </a:r>
            <a:br>
              <a:rPr lang="en-PH" sz="2400" dirty="0"/>
            </a:br>
            <a:r>
              <a:rPr lang="en-PH" sz="2400" dirty="0"/>
              <a:t>T5: {A, B, C}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51A97-26D1-469E-815A-8E32ACDDC9CD}"/>
              </a:ext>
            </a:extLst>
          </p:cNvPr>
          <p:cNvSpPr txBox="1"/>
          <p:nvPr/>
        </p:nvSpPr>
        <p:spPr>
          <a:xfrm>
            <a:off x="5033394" y="828532"/>
            <a:ext cx="658535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02. What is the confidence of rule </a:t>
            </a:r>
          </a:p>
          <a:p>
            <a:pPr marL="0" lvl="1"/>
            <a:r>
              <a:rPr lang="en-US" sz="3000" b="1" dirty="0"/>
              <a:t>{A} </a:t>
            </a:r>
            <a:r>
              <a:rPr lang="en-US" sz="3000" b="1" dirty="0">
                <a:sym typeface="Wingdings" panose="05000000000000000000" pitchFamily="2" charset="2"/>
              </a:rPr>
              <a:t> {C}</a:t>
            </a:r>
          </a:p>
          <a:p>
            <a:pPr marL="0" lvl="1"/>
            <a:endParaRPr lang="en-US" sz="3000" b="1" dirty="0"/>
          </a:p>
          <a:p>
            <a:pPr marL="514350" lvl="1" indent="-514350">
              <a:buAutoNum type="alphaUcPeriod"/>
            </a:pPr>
            <a:r>
              <a:rPr lang="en-US" sz="3000" b="1" dirty="0"/>
              <a:t>50%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60%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70%</a:t>
            </a:r>
          </a:p>
          <a:p>
            <a:pPr marL="514350" lvl="1" indent="-514350">
              <a:buAutoNum type="alphaUcPeriod"/>
            </a:pPr>
            <a:r>
              <a:rPr lang="en-US" sz="3000" b="1" dirty="0">
                <a:solidFill>
                  <a:srgbClr val="FF0000"/>
                </a:solidFill>
              </a:rPr>
              <a:t>75%</a:t>
            </a:r>
          </a:p>
          <a:p>
            <a:pPr marL="514350" lvl="1" indent="-514350">
              <a:buAutoNum type="alphaUcPeriod"/>
            </a:pPr>
            <a:endParaRPr lang="en-US" sz="3000" b="1" dirty="0"/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000" b="1" dirty="0"/>
              <a:t>Support(A, C) = 3 (T1, T3, T5)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000" b="1" dirty="0"/>
              <a:t>Support(A) = 4 (T1, T2, T3, T5)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3000" b="1" dirty="0"/>
              <a:t>Confidence = </a:t>
            </a:r>
            <a:r>
              <a:rPr lang="en-US" sz="3000" b="1" dirty="0">
                <a:solidFill>
                  <a:srgbClr val="FF0000"/>
                </a:solidFill>
                <a:highlight>
                  <a:srgbClr val="FFFF00"/>
                </a:highlight>
              </a:rPr>
              <a:t>¾ = 75%</a:t>
            </a:r>
            <a:endParaRPr lang="en-US" sz="30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22870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23CFEB-22DF-4B65-BCB7-CF09B34B03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0" y="1523763"/>
            <a:ext cx="5333650" cy="35557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F5877B-815C-4C05-8674-52826E093560}"/>
              </a:ext>
            </a:extLst>
          </p:cNvPr>
          <p:cNvSpPr/>
          <p:nvPr/>
        </p:nvSpPr>
        <p:spPr>
          <a:xfrm>
            <a:off x="6398003" y="2178263"/>
            <a:ext cx="51228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source-serif-pro"/>
              </a:rPr>
              <a:t>Beer and diapers </a:t>
            </a:r>
            <a:r>
              <a:rPr lang="en-US" sz="2000" dirty="0">
                <a:solidFill>
                  <a:srgbClr val="242424"/>
                </a:solidFill>
                <a:latin typeface="source-serif-pro"/>
              </a:rPr>
              <a:t>are not typically associated with each other, and their connection was not immediately obvious. </a:t>
            </a:r>
          </a:p>
          <a:p>
            <a:endParaRPr lang="en-US" sz="2000" dirty="0">
              <a:solidFill>
                <a:srgbClr val="242424"/>
              </a:solidFill>
              <a:latin typeface="source-serif-pro"/>
            </a:endParaRPr>
          </a:p>
          <a:p>
            <a:r>
              <a:rPr lang="en-US" sz="2000" dirty="0">
                <a:solidFill>
                  <a:srgbClr val="242424"/>
                </a:solidFill>
                <a:latin typeface="source-serif-pro"/>
              </a:rPr>
              <a:t>However, upon further investigation and analysis, the retailer found a </a:t>
            </a:r>
            <a:r>
              <a:rPr lang="en-US" sz="2000" dirty="0">
                <a:solidFill>
                  <a:srgbClr val="FF0000"/>
                </a:solidFill>
                <a:latin typeface="source-serif-pro"/>
              </a:rPr>
              <a:t>compelling explanation.</a:t>
            </a:r>
          </a:p>
        </p:txBody>
      </p:sp>
    </p:spTree>
    <p:extLst>
      <p:ext uri="{BB962C8B-B14F-4D97-AF65-F5344CB8AC3E}">
        <p14:creationId xmlns:p14="http://schemas.microsoft.com/office/powerpoint/2010/main" val="4119194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4162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Given the following dataset:</a:t>
            </a:r>
            <a:br>
              <a:rPr lang="en-US" sz="3000" b="1" dirty="0"/>
            </a:br>
            <a:br>
              <a:rPr lang="en-US" sz="3000" b="1" dirty="0"/>
            </a:br>
            <a:r>
              <a:rPr lang="en-PH" sz="3000" dirty="0"/>
              <a:t>T1: {A, B, C}</a:t>
            </a:r>
            <a:br>
              <a:rPr lang="en-PH" sz="3000" dirty="0"/>
            </a:br>
            <a:r>
              <a:rPr lang="en-PH" sz="3000" dirty="0"/>
              <a:t>T2: {A, B}</a:t>
            </a:r>
            <a:br>
              <a:rPr lang="en-PH" sz="3000" dirty="0"/>
            </a:br>
            <a:r>
              <a:rPr lang="en-PH" sz="3000" dirty="0"/>
              <a:t>T3: {A, C}</a:t>
            </a:r>
            <a:br>
              <a:rPr lang="en-PH" sz="3000" dirty="0"/>
            </a:br>
            <a:r>
              <a:rPr lang="en-PH" sz="3000" dirty="0"/>
              <a:t>T4: {B, C}</a:t>
            </a:r>
            <a:br>
              <a:rPr lang="en-PH" sz="3000" dirty="0"/>
            </a:br>
            <a:r>
              <a:rPr lang="en-PH" sz="3000" dirty="0"/>
              <a:t>T5: {A, B, C}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51A97-26D1-469E-815A-8E32ACDDC9CD}"/>
              </a:ext>
            </a:extLst>
          </p:cNvPr>
          <p:cNvSpPr txBox="1"/>
          <p:nvPr/>
        </p:nvSpPr>
        <p:spPr>
          <a:xfrm>
            <a:off x="5033394" y="828532"/>
            <a:ext cx="65853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03. What is the lift of rule {A} </a:t>
            </a:r>
            <a:r>
              <a:rPr lang="en-US" sz="3000" b="1" dirty="0">
                <a:sym typeface="Wingdings" panose="05000000000000000000" pitchFamily="2" charset="2"/>
              </a:rPr>
              <a:t> {C}</a:t>
            </a:r>
          </a:p>
          <a:p>
            <a:pPr marL="0" lvl="1"/>
            <a:endParaRPr lang="en-US" sz="3000" b="1" dirty="0"/>
          </a:p>
          <a:p>
            <a:pPr marL="514350" lvl="1" indent="-514350">
              <a:buAutoNum type="alphaUcPeriod"/>
            </a:pPr>
            <a:r>
              <a:rPr lang="en-US" sz="3000" b="1" dirty="0"/>
              <a:t>0.75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0.80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0.94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1.20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8546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4162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Given the following dataset:</a:t>
            </a:r>
            <a:br>
              <a:rPr lang="en-US" sz="3000" b="1" dirty="0"/>
            </a:br>
            <a:br>
              <a:rPr lang="en-US" sz="3000" b="1" dirty="0"/>
            </a:br>
            <a:r>
              <a:rPr lang="en-PH" sz="3000" dirty="0"/>
              <a:t>T1: {A, B, C}</a:t>
            </a:r>
            <a:br>
              <a:rPr lang="en-PH" sz="3000" dirty="0"/>
            </a:br>
            <a:r>
              <a:rPr lang="en-PH" sz="3000" dirty="0"/>
              <a:t>T2: {A, B}</a:t>
            </a:r>
            <a:br>
              <a:rPr lang="en-PH" sz="3000" dirty="0"/>
            </a:br>
            <a:r>
              <a:rPr lang="en-PH" sz="3000" dirty="0"/>
              <a:t>T3: {A, C}</a:t>
            </a:r>
            <a:br>
              <a:rPr lang="en-PH" sz="3000" dirty="0"/>
            </a:br>
            <a:r>
              <a:rPr lang="en-PH" sz="3000" dirty="0"/>
              <a:t>T4: {B, C}</a:t>
            </a:r>
            <a:br>
              <a:rPr lang="en-PH" sz="3000" dirty="0"/>
            </a:br>
            <a:r>
              <a:rPr lang="en-PH" sz="3000" dirty="0"/>
              <a:t>T5: {A, B, C}</a:t>
            </a: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51A97-26D1-469E-815A-8E32ACDDC9CD}"/>
              </a:ext>
            </a:extLst>
          </p:cNvPr>
          <p:cNvSpPr txBox="1"/>
          <p:nvPr/>
        </p:nvSpPr>
        <p:spPr>
          <a:xfrm>
            <a:off x="5033394" y="828532"/>
            <a:ext cx="65853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03. What is the lift of rule {A} </a:t>
            </a:r>
            <a:r>
              <a:rPr lang="en-US" sz="3000" b="1" dirty="0">
                <a:sym typeface="Wingdings" panose="05000000000000000000" pitchFamily="2" charset="2"/>
              </a:rPr>
              <a:t> {C}</a:t>
            </a:r>
          </a:p>
          <a:p>
            <a:pPr marL="0" lvl="1"/>
            <a:endParaRPr lang="en-US" sz="3000" b="1" dirty="0"/>
          </a:p>
          <a:p>
            <a:pPr marL="514350" lvl="1" indent="-514350">
              <a:buAutoNum type="alphaUcPeriod"/>
            </a:pPr>
            <a:r>
              <a:rPr lang="en-US" sz="3000" b="1" dirty="0"/>
              <a:t>0.75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0.80</a:t>
            </a:r>
          </a:p>
          <a:p>
            <a:pPr marL="514350" lvl="1" indent="-514350">
              <a:buAutoNum type="alphaUcPeriod"/>
            </a:pPr>
            <a:r>
              <a:rPr lang="en-US" sz="3000" b="1" dirty="0">
                <a:solidFill>
                  <a:srgbClr val="0070C0"/>
                </a:solidFill>
              </a:rPr>
              <a:t>0.94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1.20</a:t>
            </a:r>
          </a:p>
          <a:p>
            <a:pPr marL="514350" lvl="1" indent="-514350">
              <a:buAutoNum type="alphaUcPeriod"/>
            </a:pPr>
            <a:endParaRPr lang="en-US" sz="3000" b="1" dirty="0"/>
          </a:p>
          <a:p>
            <a:pPr marL="514350" lvl="1" indent="-514350">
              <a:buAutoNum type="alphaUcPeriod"/>
            </a:pP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AC1F27-6E42-4FDA-B605-5EBD580C9E76}"/>
                  </a:ext>
                </a:extLst>
              </p:cNvPr>
              <p:cNvSpPr txBox="1"/>
              <p:nvPr/>
            </p:nvSpPr>
            <p:spPr>
              <a:xfrm>
                <a:off x="705872" y="4337185"/>
                <a:ext cx="10912880" cy="10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𝐿𝑖𝑓𝑡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𝐴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0.6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)∗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AC1F27-6E42-4FDA-B605-5EBD580C9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72" y="4337185"/>
                <a:ext cx="10912880" cy="10956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0EBF25B-8BD2-45F4-8F00-417D1A30F42A}"/>
              </a:ext>
            </a:extLst>
          </p:cNvPr>
          <p:cNvSpPr txBox="1"/>
          <p:nvPr/>
        </p:nvSpPr>
        <p:spPr>
          <a:xfrm>
            <a:off x="6017501" y="5432806"/>
            <a:ext cx="64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0.8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4544D-431F-4518-BA81-82D11F0C26FA}"/>
              </a:ext>
            </a:extLst>
          </p:cNvPr>
          <p:cNvSpPr txBox="1"/>
          <p:nvPr/>
        </p:nvSpPr>
        <p:spPr>
          <a:xfrm>
            <a:off x="7864477" y="5432805"/>
            <a:ext cx="64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0.8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FA34E-B1BF-48F4-BDDE-785DA421D18E}"/>
              </a:ext>
            </a:extLst>
          </p:cNvPr>
          <p:cNvSpPr txBox="1"/>
          <p:nvPr/>
        </p:nvSpPr>
        <p:spPr>
          <a:xfrm>
            <a:off x="9224891" y="4792662"/>
            <a:ext cx="1202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highlight>
                  <a:srgbClr val="FFFF00"/>
                </a:highlight>
                <a:sym typeface="Wingdings" pitchFamily="2" charset="2"/>
              </a:rPr>
              <a:t>0.9375</a:t>
            </a:r>
          </a:p>
        </p:txBody>
      </p:sp>
    </p:spTree>
    <p:extLst>
      <p:ext uri="{BB962C8B-B14F-4D97-AF65-F5344CB8AC3E}">
        <p14:creationId xmlns:p14="http://schemas.microsoft.com/office/powerpoint/2010/main" val="10246321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351A97-26D1-469E-815A-8E32ACDDC9CD}"/>
              </a:ext>
            </a:extLst>
          </p:cNvPr>
          <p:cNvSpPr txBox="1"/>
          <p:nvPr/>
        </p:nvSpPr>
        <p:spPr>
          <a:xfrm>
            <a:off x="629174" y="766732"/>
            <a:ext cx="658535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04. Given supports:</a:t>
            </a:r>
          </a:p>
          <a:p>
            <a:pPr marL="0" lvl="1"/>
            <a:r>
              <a:rPr lang="en-US" sz="2400" b="1" dirty="0"/>
              <a:t>s(A,B) = 0.50</a:t>
            </a:r>
          </a:p>
          <a:p>
            <a:pPr marL="0" lvl="1"/>
            <a:r>
              <a:rPr lang="en-US" sz="2400" b="1" dirty="0"/>
              <a:t>s(A,C) = 0.40</a:t>
            </a:r>
          </a:p>
          <a:p>
            <a:pPr marL="0" lvl="1"/>
            <a:r>
              <a:rPr lang="en-US" sz="2400" b="1" dirty="0"/>
              <a:t>s(B,C) = 0.45</a:t>
            </a:r>
          </a:p>
          <a:p>
            <a:pPr marL="0" lvl="1"/>
            <a:r>
              <a:rPr lang="en-US" sz="2400" b="1" dirty="0"/>
              <a:t>s(A,B,C) = 0.35</a:t>
            </a:r>
          </a:p>
          <a:p>
            <a:pPr marL="0" lvl="1"/>
            <a:r>
              <a:rPr lang="en-US" sz="2400" b="1" dirty="0"/>
              <a:t>With </a:t>
            </a:r>
            <a:r>
              <a:rPr lang="en-US" sz="2400" b="1" dirty="0" err="1"/>
              <a:t>min_conf</a:t>
            </a:r>
            <a:r>
              <a:rPr lang="en-US" sz="2400" b="1" dirty="0"/>
              <a:t> = 0.80, which rule(s) from {A, B, C} pass?</a:t>
            </a:r>
          </a:p>
          <a:p>
            <a:pPr marL="0" lvl="1"/>
            <a:endParaRPr lang="en-US" sz="1000" b="1" dirty="0"/>
          </a:p>
          <a:p>
            <a:pPr marL="514350" lvl="1" indent="-514350">
              <a:buAutoNum type="alphaUcPeriod"/>
            </a:pPr>
            <a:r>
              <a:rPr lang="en-US" sz="2800" b="1" dirty="0"/>
              <a:t>Only {A,B} </a:t>
            </a:r>
            <a:r>
              <a:rPr lang="en-US" sz="2800" b="1" dirty="0">
                <a:sym typeface="Wingdings" panose="05000000000000000000" pitchFamily="2" charset="2"/>
              </a:rPr>
              <a:t> C</a:t>
            </a:r>
            <a:endParaRPr lang="en-US" sz="2800" b="1" dirty="0"/>
          </a:p>
          <a:p>
            <a:pPr marL="514350" lvl="1" indent="-514350">
              <a:buAutoNum type="alphaUcPeriod"/>
            </a:pPr>
            <a:r>
              <a:rPr lang="en-US" sz="2800" b="1" dirty="0"/>
              <a:t>Only {A,C} </a:t>
            </a:r>
            <a:r>
              <a:rPr lang="en-US" sz="2800" b="1" dirty="0">
                <a:sym typeface="Wingdings" panose="05000000000000000000" pitchFamily="2" charset="2"/>
              </a:rPr>
              <a:t> B</a:t>
            </a:r>
            <a:endParaRPr lang="en-US" sz="2800" b="1" dirty="0"/>
          </a:p>
          <a:p>
            <a:pPr marL="514350" lvl="1" indent="-514350">
              <a:buAutoNum type="alphaUcPeriod"/>
            </a:pPr>
            <a:r>
              <a:rPr lang="en-US" sz="2800" b="1" dirty="0"/>
              <a:t>Only {B,C} </a:t>
            </a:r>
            <a:r>
              <a:rPr lang="en-US" sz="2800" b="1" dirty="0">
                <a:sym typeface="Wingdings" panose="05000000000000000000" pitchFamily="2" charset="2"/>
              </a:rPr>
              <a:t> A</a:t>
            </a:r>
            <a:endParaRPr lang="en-US" sz="2800" b="1" dirty="0"/>
          </a:p>
          <a:p>
            <a:pPr marL="514350" lvl="1" indent="-514350">
              <a:buAutoNum type="alphaUcPeriod"/>
            </a:pPr>
            <a:r>
              <a:rPr lang="en-US" sz="2800" b="1" dirty="0"/>
              <a:t>All three</a:t>
            </a:r>
          </a:p>
        </p:txBody>
      </p:sp>
    </p:spTree>
    <p:extLst>
      <p:ext uri="{BB962C8B-B14F-4D97-AF65-F5344CB8AC3E}">
        <p14:creationId xmlns:p14="http://schemas.microsoft.com/office/powerpoint/2010/main" val="2163448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351A97-26D1-469E-815A-8E32ACDDC9CD}"/>
              </a:ext>
            </a:extLst>
          </p:cNvPr>
          <p:cNvSpPr txBox="1"/>
          <p:nvPr/>
        </p:nvSpPr>
        <p:spPr>
          <a:xfrm>
            <a:off x="503340" y="3132428"/>
            <a:ext cx="1087213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Compute each confidence:</a:t>
            </a:r>
          </a:p>
          <a:p>
            <a:pPr marL="0" lvl="1"/>
            <a:endParaRPr lang="en-US" sz="3000" b="1" dirty="0"/>
          </a:p>
          <a:p>
            <a:pPr marL="0" lvl="1"/>
            <a:r>
              <a:rPr lang="en-US" sz="3000" b="1" dirty="0"/>
              <a:t>1. {A, B} </a:t>
            </a:r>
            <a:r>
              <a:rPr lang="en-US" sz="3000" b="1" dirty="0">
                <a:sym typeface="Wingdings" panose="05000000000000000000" pitchFamily="2" charset="2"/>
              </a:rPr>
              <a:t> C = conf({A,B}  {C}) = s(A,B,C) =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0.35</a:t>
            </a:r>
            <a:r>
              <a:rPr lang="en-US" sz="3000" b="1" dirty="0">
                <a:sym typeface="Wingdings" panose="05000000000000000000" pitchFamily="2" charset="2"/>
              </a:rPr>
              <a:t> / </a:t>
            </a:r>
            <a:r>
              <a:rPr lang="en-US" sz="3000" b="1" dirty="0">
                <a:solidFill>
                  <a:srgbClr val="00B050"/>
                </a:solidFill>
                <a:sym typeface="Wingdings" panose="05000000000000000000" pitchFamily="2" charset="2"/>
              </a:rPr>
              <a:t>0.50</a:t>
            </a:r>
            <a:r>
              <a:rPr lang="en-US" sz="3000" b="1" dirty="0">
                <a:sym typeface="Wingdings" panose="05000000000000000000" pitchFamily="2" charset="2"/>
              </a:rPr>
              <a:t> = 0.70</a:t>
            </a:r>
          </a:p>
          <a:p>
            <a:pPr marL="0" lvl="1"/>
            <a:r>
              <a:rPr lang="en-US" sz="3000" b="1" dirty="0">
                <a:sym typeface="Wingdings" panose="05000000000000000000" pitchFamily="2" charset="2"/>
              </a:rPr>
              <a:t>2. {A,C}  B = conf({A,C}  {B}) = s(A,B,C) =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0.35</a:t>
            </a:r>
            <a:r>
              <a:rPr lang="en-US" sz="3000" b="1" dirty="0">
                <a:sym typeface="Wingdings" panose="05000000000000000000" pitchFamily="2" charset="2"/>
              </a:rPr>
              <a:t> /  </a:t>
            </a:r>
            <a:r>
              <a:rPr lang="en-US" sz="3000" b="1" dirty="0">
                <a:solidFill>
                  <a:srgbClr val="FF0000"/>
                </a:solidFill>
                <a:sym typeface="Wingdings" panose="05000000000000000000" pitchFamily="2" charset="2"/>
              </a:rPr>
              <a:t>0.40</a:t>
            </a:r>
            <a:r>
              <a:rPr lang="en-US" sz="3000" b="1" dirty="0">
                <a:sym typeface="Wingdings" panose="05000000000000000000" pitchFamily="2" charset="2"/>
              </a:rPr>
              <a:t> = </a:t>
            </a:r>
            <a:r>
              <a:rPr lang="en-US" sz="3000" b="1" dirty="0">
                <a:highlight>
                  <a:srgbClr val="FFFF00"/>
                </a:highlight>
                <a:sym typeface="Wingdings" panose="05000000000000000000" pitchFamily="2" charset="2"/>
              </a:rPr>
              <a:t>0.875</a:t>
            </a:r>
          </a:p>
          <a:p>
            <a:pPr marL="0" lvl="1"/>
            <a:r>
              <a:rPr lang="en-US" sz="3000" b="1" dirty="0">
                <a:sym typeface="Wingdings" panose="05000000000000000000" pitchFamily="2" charset="2"/>
              </a:rPr>
              <a:t>3. {B,C}  A = conf({B,C}  {A}) = s(A,B,C) =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0.35</a:t>
            </a:r>
            <a:r>
              <a:rPr lang="en-US" sz="3000" b="1" dirty="0">
                <a:sym typeface="Wingdings" panose="05000000000000000000" pitchFamily="2" charset="2"/>
              </a:rPr>
              <a:t> /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0.45 </a:t>
            </a:r>
            <a:r>
              <a:rPr lang="en-US" sz="3000" b="1" dirty="0">
                <a:sym typeface="Wingdings" panose="05000000000000000000" pitchFamily="2" charset="2"/>
              </a:rPr>
              <a:t>= 0.77 </a:t>
            </a:r>
            <a:endParaRPr lang="en-US" sz="3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F587BA-D01C-4F1A-8DD9-61BE8403DBBE}"/>
              </a:ext>
            </a:extLst>
          </p:cNvPr>
          <p:cNvSpPr/>
          <p:nvPr/>
        </p:nvSpPr>
        <p:spPr>
          <a:xfrm>
            <a:off x="528507" y="752210"/>
            <a:ext cx="6096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1"/>
            <a:r>
              <a:rPr lang="en-US" sz="3000" b="1" dirty="0"/>
              <a:t>04. Given supports:</a:t>
            </a:r>
          </a:p>
          <a:p>
            <a:pPr marL="0" lvl="1"/>
            <a:r>
              <a:rPr lang="en-US" sz="3000" b="1" dirty="0"/>
              <a:t>s(A,B) = </a:t>
            </a:r>
            <a:r>
              <a:rPr lang="en-US" sz="3000" b="1" dirty="0">
                <a:solidFill>
                  <a:srgbClr val="00B050"/>
                </a:solidFill>
              </a:rPr>
              <a:t>0.50</a:t>
            </a:r>
          </a:p>
          <a:p>
            <a:pPr marL="0" lvl="1"/>
            <a:r>
              <a:rPr lang="en-US" sz="3000" b="1" dirty="0"/>
              <a:t>s(A,C) = </a:t>
            </a:r>
            <a:r>
              <a:rPr lang="en-US" sz="3000" b="1" dirty="0">
                <a:solidFill>
                  <a:srgbClr val="FF0000"/>
                </a:solidFill>
              </a:rPr>
              <a:t>0.40</a:t>
            </a:r>
          </a:p>
          <a:p>
            <a:pPr marL="0" lvl="1"/>
            <a:r>
              <a:rPr lang="en-US" sz="3000" b="1" dirty="0"/>
              <a:t>s(B,C) =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0.45</a:t>
            </a:r>
          </a:p>
          <a:p>
            <a:pPr marL="0" lvl="1"/>
            <a:r>
              <a:rPr lang="en-US" sz="3000" b="1" dirty="0"/>
              <a:t>s(A,B,C) =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0.35</a:t>
            </a:r>
          </a:p>
        </p:txBody>
      </p:sp>
    </p:spTree>
    <p:extLst>
      <p:ext uri="{BB962C8B-B14F-4D97-AF65-F5344CB8AC3E}">
        <p14:creationId xmlns:p14="http://schemas.microsoft.com/office/powerpoint/2010/main" val="32860369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351A97-26D1-469E-815A-8E32ACDDC9CD}"/>
              </a:ext>
            </a:extLst>
          </p:cNvPr>
          <p:cNvSpPr txBox="1"/>
          <p:nvPr/>
        </p:nvSpPr>
        <p:spPr>
          <a:xfrm>
            <a:off x="629173" y="766732"/>
            <a:ext cx="11048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05. What is the primary goal of the </a:t>
            </a:r>
            <a:r>
              <a:rPr lang="en-US" sz="3000" b="1" dirty="0" err="1"/>
              <a:t>Apriori</a:t>
            </a:r>
            <a:r>
              <a:rPr lang="en-US" sz="3000" b="1" dirty="0"/>
              <a:t> algorithm</a:t>
            </a:r>
          </a:p>
          <a:p>
            <a:pPr marL="0" lvl="1"/>
            <a:endParaRPr lang="en-US" sz="3000" b="1" dirty="0"/>
          </a:p>
          <a:p>
            <a:pPr marL="514350" lvl="1" indent="-514350">
              <a:buAutoNum type="alphaUcPeriod"/>
            </a:pPr>
            <a:r>
              <a:rPr lang="en-US" sz="3000" b="1" dirty="0"/>
              <a:t>To cluster data points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To calculate the distances between data points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To find frequent item sets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To find associated items based on preset labels</a:t>
            </a:r>
          </a:p>
        </p:txBody>
      </p:sp>
    </p:spTree>
    <p:extLst>
      <p:ext uri="{BB962C8B-B14F-4D97-AF65-F5344CB8AC3E}">
        <p14:creationId xmlns:p14="http://schemas.microsoft.com/office/powerpoint/2010/main" val="4104720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351A97-26D1-469E-815A-8E32ACDDC9CD}"/>
              </a:ext>
            </a:extLst>
          </p:cNvPr>
          <p:cNvSpPr txBox="1"/>
          <p:nvPr/>
        </p:nvSpPr>
        <p:spPr>
          <a:xfrm>
            <a:off x="629173" y="766732"/>
            <a:ext cx="11048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05. What is the primary goal of the </a:t>
            </a:r>
            <a:r>
              <a:rPr lang="en-US" sz="3000" b="1" dirty="0" err="1"/>
              <a:t>Apriori</a:t>
            </a:r>
            <a:r>
              <a:rPr lang="en-US" sz="3000" b="1" dirty="0"/>
              <a:t> algorithm</a:t>
            </a:r>
          </a:p>
          <a:p>
            <a:pPr marL="0" lvl="1"/>
            <a:endParaRPr lang="en-US" sz="3000" b="1" dirty="0"/>
          </a:p>
          <a:p>
            <a:pPr marL="514350" lvl="1" indent="-514350">
              <a:buAutoNum type="alphaUcPeriod"/>
            </a:pPr>
            <a:r>
              <a:rPr lang="en-US" sz="3000" b="1" dirty="0"/>
              <a:t>To cluster data points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To calculate the distances between data points</a:t>
            </a:r>
          </a:p>
          <a:p>
            <a:pPr marL="514350" lvl="1" indent="-514350">
              <a:buAutoNum type="alphaUcPeriod"/>
            </a:pPr>
            <a:r>
              <a:rPr lang="en-US" sz="3000" b="1" dirty="0">
                <a:highlight>
                  <a:srgbClr val="FFFF00"/>
                </a:highlight>
              </a:rPr>
              <a:t>To find frequent item sets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To find associated items based on preset labels</a:t>
            </a:r>
          </a:p>
        </p:txBody>
      </p:sp>
    </p:spTree>
    <p:extLst>
      <p:ext uri="{BB962C8B-B14F-4D97-AF65-F5344CB8AC3E}">
        <p14:creationId xmlns:p14="http://schemas.microsoft.com/office/powerpoint/2010/main" val="2481153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351A97-26D1-469E-815A-8E32ACDDC9CD}"/>
              </a:ext>
            </a:extLst>
          </p:cNvPr>
          <p:cNvSpPr txBox="1"/>
          <p:nvPr/>
        </p:nvSpPr>
        <p:spPr>
          <a:xfrm>
            <a:off x="629173" y="766732"/>
            <a:ext cx="11048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07. What is the main input required for the </a:t>
            </a:r>
            <a:r>
              <a:rPr lang="en-US" sz="3000" b="1" dirty="0" err="1"/>
              <a:t>Apriori</a:t>
            </a:r>
            <a:r>
              <a:rPr lang="en-US" sz="3000" b="1" dirty="0"/>
              <a:t> algorithm</a:t>
            </a:r>
          </a:p>
          <a:p>
            <a:pPr marL="0" lvl="1"/>
            <a:endParaRPr lang="en-US" sz="3000" b="1" dirty="0"/>
          </a:p>
          <a:p>
            <a:pPr marL="514350" lvl="1" indent="-514350">
              <a:buAutoNum type="alphaUcPeriod"/>
            </a:pPr>
            <a:r>
              <a:rPr lang="en-US" sz="3000" b="1" dirty="0"/>
              <a:t>Boolean data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Transactional dataset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Matrix data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Predefined data</a:t>
            </a:r>
          </a:p>
        </p:txBody>
      </p:sp>
    </p:spTree>
    <p:extLst>
      <p:ext uri="{BB962C8B-B14F-4D97-AF65-F5344CB8AC3E}">
        <p14:creationId xmlns:p14="http://schemas.microsoft.com/office/powerpoint/2010/main" val="5408533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351A97-26D1-469E-815A-8E32ACDDC9CD}"/>
              </a:ext>
            </a:extLst>
          </p:cNvPr>
          <p:cNvSpPr txBox="1"/>
          <p:nvPr/>
        </p:nvSpPr>
        <p:spPr>
          <a:xfrm>
            <a:off x="629173" y="766732"/>
            <a:ext cx="11048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07. What is the main input required for the </a:t>
            </a:r>
            <a:r>
              <a:rPr lang="en-US" sz="3000" b="1" dirty="0" err="1"/>
              <a:t>Apriori</a:t>
            </a:r>
            <a:r>
              <a:rPr lang="en-US" sz="3000" b="1" dirty="0"/>
              <a:t> algorithm</a:t>
            </a:r>
          </a:p>
          <a:p>
            <a:pPr marL="0" lvl="1"/>
            <a:endParaRPr lang="en-US" sz="3000" b="1" dirty="0"/>
          </a:p>
          <a:p>
            <a:pPr marL="514350" lvl="1" indent="-514350">
              <a:buAutoNum type="alphaUcPeriod"/>
            </a:pPr>
            <a:r>
              <a:rPr lang="en-US" sz="3000" b="1" dirty="0"/>
              <a:t>Boolean data</a:t>
            </a:r>
          </a:p>
          <a:p>
            <a:pPr marL="514350" lvl="1" indent="-514350">
              <a:buAutoNum type="alphaUcPeriod"/>
            </a:pPr>
            <a:r>
              <a:rPr lang="en-US" sz="3000" b="1" dirty="0">
                <a:highlight>
                  <a:srgbClr val="FFFF00"/>
                </a:highlight>
              </a:rPr>
              <a:t>Transactional dataset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Matrix data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Predefined data</a:t>
            </a:r>
          </a:p>
        </p:txBody>
      </p:sp>
    </p:spTree>
    <p:extLst>
      <p:ext uri="{BB962C8B-B14F-4D97-AF65-F5344CB8AC3E}">
        <p14:creationId xmlns:p14="http://schemas.microsoft.com/office/powerpoint/2010/main" val="3156109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351A97-26D1-469E-815A-8E32ACDDC9CD}"/>
              </a:ext>
            </a:extLst>
          </p:cNvPr>
          <p:cNvSpPr txBox="1"/>
          <p:nvPr/>
        </p:nvSpPr>
        <p:spPr>
          <a:xfrm>
            <a:off x="629173" y="766732"/>
            <a:ext cx="11048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08. What is the confidence metric in </a:t>
            </a:r>
            <a:r>
              <a:rPr lang="en-US" sz="3000" b="1" dirty="0" err="1"/>
              <a:t>Apriori</a:t>
            </a:r>
            <a:endParaRPr lang="en-US" sz="3000" b="1" dirty="0"/>
          </a:p>
          <a:p>
            <a:pPr marL="0" lvl="1"/>
            <a:endParaRPr lang="en-US" sz="3000" b="1" dirty="0"/>
          </a:p>
          <a:p>
            <a:pPr marL="514350" lvl="1" indent="-514350">
              <a:buAutoNum type="alphaUcPeriod"/>
            </a:pPr>
            <a:r>
              <a:rPr lang="en-US" sz="3000" b="1" dirty="0"/>
              <a:t>The probability that an item appears in the dataset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The difference between support and lift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The overall quality of association in the dataset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The likelihood of B item occurring given that A has </a:t>
            </a:r>
            <a:r>
              <a:rPr lang="en-US" sz="3000" b="1" dirty="0" err="1"/>
              <a:t>occured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866162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351A97-26D1-469E-815A-8E32ACDDC9CD}"/>
              </a:ext>
            </a:extLst>
          </p:cNvPr>
          <p:cNvSpPr txBox="1"/>
          <p:nvPr/>
        </p:nvSpPr>
        <p:spPr>
          <a:xfrm>
            <a:off x="629173" y="766732"/>
            <a:ext cx="11048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08. What is the confidence metric in </a:t>
            </a:r>
            <a:r>
              <a:rPr lang="en-US" sz="3000" b="1" dirty="0" err="1"/>
              <a:t>Apriori</a:t>
            </a:r>
            <a:endParaRPr lang="en-US" sz="3000" b="1" dirty="0"/>
          </a:p>
          <a:p>
            <a:pPr marL="0" lvl="1"/>
            <a:endParaRPr lang="en-US" sz="3000" b="1" dirty="0"/>
          </a:p>
          <a:p>
            <a:pPr marL="514350" lvl="1" indent="-514350">
              <a:buAutoNum type="alphaUcPeriod"/>
            </a:pPr>
            <a:r>
              <a:rPr lang="en-US" sz="3000" b="1" dirty="0"/>
              <a:t>The probability that an item appears in the dataset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The difference between support and lift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The overall quality of association in the dataset</a:t>
            </a:r>
          </a:p>
          <a:p>
            <a:pPr marL="514350" lvl="1" indent="-514350">
              <a:buAutoNum type="alphaUcPeriod"/>
            </a:pPr>
            <a:r>
              <a:rPr lang="en-US" sz="3000" b="1" dirty="0">
                <a:highlight>
                  <a:srgbClr val="FFFF00"/>
                </a:highlight>
              </a:rPr>
              <a:t>The likelihood of B item occurring given that A has occurred</a:t>
            </a:r>
          </a:p>
        </p:txBody>
      </p:sp>
    </p:spTree>
    <p:extLst>
      <p:ext uri="{BB962C8B-B14F-4D97-AF65-F5344CB8AC3E}">
        <p14:creationId xmlns:p14="http://schemas.microsoft.com/office/powerpoint/2010/main" val="171521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F5877B-815C-4C05-8674-52826E093560}"/>
              </a:ext>
            </a:extLst>
          </p:cNvPr>
          <p:cNvSpPr/>
          <p:nvPr/>
        </p:nvSpPr>
        <p:spPr>
          <a:xfrm>
            <a:off x="6398003" y="1903661"/>
            <a:ext cx="512287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ource-serif-pro"/>
              </a:rPr>
              <a:t>They examined the shopping patterns of their customers and identified a specific demographic that was responsible for this correlation: </a:t>
            </a:r>
            <a:r>
              <a:rPr lang="en-US" sz="2000" dirty="0">
                <a:solidFill>
                  <a:srgbClr val="FF0000"/>
                </a:solidFill>
                <a:latin typeface="source-serif-pro"/>
              </a:rPr>
              <a:t>young fathers. </a:t>
            </a:r>
          </a:p>
          <a:p>
            <a:endParaRPr lang="en-US" sz="2000" dirty="0">
              <a:latin typeface="source-serif-pro"/>
            </a:endParaRPr>
          </a:p>
          <a:p>
            <a:r>
              <a:rPr lang="en-US" sz="2000" dirty="0">
                <a:latin typeface="source-serif-pro"/>
              </a:rPr>
              <a:t>These fathers were </a:t>
            </a:r>
            <a:r>
              <a:rPr lang="en-US" sz="2000" dirty="0">
                <a:solidFill>
                  <a:srgbClr val="FF0000"/>
                </a:solidFill>
                <a:latin typeface="source-serif-pro"/>
              </a:rPr>
              <a:t>often responsible for picking up diapers on their way home </a:t>
            </a:r>
            <a:r>
              <a:rPr lang="en-US" sz="2000" dirty="0">
                <a:latin typeface="source-serif-pro"/>
              </a:rPr>
              <a:t>from work.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B1C8D-8D42-4C2E-9185-8B905A546A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20" y="1576188"/>
            <a:ext cx="5290657" cy="352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806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351A97-26D1-469E-815A-8E32ACDDC9CD}"/>
              </a:ext>
            </a:extLst>
          </p:cNvPr>
          <p:cNvSpPr txBox="1"/>
          <p:nvPr/>
        </p:nvSpPr>
        <p:spPr>
          <a:xfrm>
            <a:off x="629173" y="766732"/>
            <a:ext cx="11048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09. In which area is the </a:t>
            </a:r>
            <a:r>
              <a:rPr lang="en-US" sz="3000" b="1" dirty="0" err="1"/>
              <a:t>Apriori</a:t>
            </a:r>
            <a:r>
              <a:rPr lang="en-US" sz="3000" b="1" dirty="0"/>
              <a:t> algorithm most commonly applied</a:t>
            </a:r>
          </a:p>
          <a:p>
            <a:pPr marL="0" lvl="1"/>
            <a:endParaRPr lang="en-US" sz="3000" b="1" dirty="0"/>
          </a:p>
          <a:p>
            <a:pPr marL="514350" lvl="1" indent="-514350">
              <a:buAutoNum type="alphaUcPeriod"/>
            </a:pPr>
            <a:r>
              <a:rPr lang="en-US" sz="3000" b="1" dirty="0"/>
              <a:t>Natural language processing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Image processing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Cluster processing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Market basket analysis</a:t>
            </a:r>
          </a:p>
        </p:txBody>
      </p:sp>
    </p:spTree>
    <p:extLst>
      <p:ext uri="{BB962C8B-B14F-4D97-AF65-F5344CB8AC3E}">
        <p14:creationId xmlns:p14="http://schemas.microsoft.com/office/powerpoint/2010/main" val="41780605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351A97-26D1-469E-815A-8E32ACDDC9CD}"/>
              </a:ext>
            </a:extLst>
          </p:cNvPr>
          <p:cNvSpPr txBox="1"/>
          <p:nvPr/>
        </p:nvSpPr>
        <p:spPr>
          <a:xfrm>
            <a:off x="629173" y="766732"/>
            <a:ext cx="11048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09. In which area is the </a:t>
            </a:r>
            <a:r>
              <a:rPr lang="en-US" sz="3000" b="1" dirty="0" err="1"/>
              <a:t>Apriori</a:t>
            </a:r>
            <a:r>
              <a:rPr lang="en-US" sz="3000" b="1" dirty="0"/>
              <a:t> algorithm most commonly applied</a:t>
            </a:r>
          </a:p>
          <a:p>
            <a:pPr marL="0" lvl="1"/>
            <a:endParaRPr lang="en-US" sz="3000" b="1" dirty="0"/>
          </a:p>
          <a:p>
            <a:pPr marL="514350" lvl="1" indent="-514350">
              <a:buAutoNum type="alphaUcPeriod"/>
            </a:pPr>
            <a:r>
              <a:rPr lang="en-US" sz="3000" b="1" dirty="0"/>
              <a:t>Natural language processing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Image processing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Cluster processing</a:t>
            </a:r>
          </a:p>
          <a:p>
            <a:pPr marL="514350" lvl="1" indent="-514350">
              <a:buAutoNum type="alphaUcPeriod"/>
            </a:pPr>
            <a:r>
              <a:rPr lang="en-US" sz="3000" b="1" dirty="0">
                <a:highlight>
                  <a:srgbClr val="FFFF00"/>
                </a:highlight>
              </a:rPr>
              <a:t>Market basket analysis</a:t>
            </a:r>
          </a:p>
        </p:txBody>
      </p:sp>
    </p:spTree>
    <p:extLst>
      <p:ext uri="{BB962C8B-B14F-4D97-AF65-F5344CB8AC3E}">
        <p14:creationId xmlns:p14="http://schemas.microsoft.com/office/powerpoint/2010/main" val="30431597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351A97-26D1-469E-815A-8E32ACDDC9CD}"/>
              </a:ext>
            </a:extLst>
          </p:cNvPr>
          <p:cNvSpPr txBox="1"/>
          <p:nvPr/>
        </p:nvSpPr>
        <p:spPr>
          <a:xfrm>
            <a:off x="629173" y="766732"/>
            <a:ext cx="110483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10. If the minimum support threshold is set too high, what is likely to happen?</a:t>
            </a:r>
          </a:p>
          <a:p>
            <a:pPr marL="0" lvl="1"/>
            <a:endParaRPr lang="en-US" sz="3000" b="1" dirty="0"/>
          </a:p>
          <a:p>
            <a:pPr marL="514350" lvl="1" indent="-514350">
              <a:buAutoNum type="alphaUcPeriod"/>
            </a:pPr>
            <a:r>
              <a:rPr lang="en-US" sz="3000" b="1" dirty="0"/>
              <a:t>Too many frequent itemset will be generated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No frequent </a:t>
            </a:r>
            <a:r>
              <a:rPr lang="en-US" sz="3000" b="1" dirty="0" err="1"/>
              <a:t>itemsets</a:t>
            </a:r>
            <a:r>
              <a:rPr lang="en-US" sz="3000" b="1" dirty="0"/>
              <a:t> will be generated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Only high frequent </a:t>
            </a:r>
            <a:r>
              <a:rPr lang="en-US" sz="3000" b="1" dirty="0" err="1"/>
              <a:t>itemsets</a:t>
            </a:r>
            <a:r>
              <a:rPr lang="en-US" sz="3000" b="1" dirty="0"/>
              <a:t> will be identified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The algorithm will stop working</a:t>
            </a:r>
          </a:p>
        </p:txBody>
      </p:sp>
    </p:spTree>
    <p:extLst>
      <p:ext uri="{BB962C8B-B14F-4D97-AF65-F5344CB8AC3E}">
        <p14:creationId xmlns:p14="http://schemas.microsoft.com/office/powerpoint/2010/main" val="37897090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351A97-26D1-469E-815A-8E32ACDDC9CD}"/>
              </a:ext>
            </a:extLst>
          </p:cNvPr>
          <p:cNvSpPr txBox="1"/>
          <p:nvPr/>
        </p:nvSpPr>
        <p:spPr>
          <a:xfrm>
            <a:off x="629173" y="766732"/>
            <a:ext cx="110483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000" b="1" dirty="0"/>
              <a:t>10. If the minimum support threshold is set too high, what is likely to happen?</a:t>
            </a:r>
          </a:p>
          <a:p>
            <a:pPr marL="0" lvl="1"/>
            <a:endParaRPr lang="en-US" sz="3000" b="1" dirty="0"/>
          </a:p>
          <a:p>
            <a:pPr marL="514350" lvl="1" indent="-514350">
              <a:buAutoNum type="alphaUcPeriod"/>
            </a:pPr>
            <a:r>
              <a:rPr lang="en-US" sz="3000" b="1" dirty="0"/>
              <a:t>Too many frequent itemset will be generated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No frequent </a:t>
            </a:r>
            <a:r>
              <a:rPr lang="en-US" sz="3000" b="1" dirty="0" err="1"/>
              <a:t>itemsets</a:t>
            </a:r>
            <a:r>
              <a:rPr lang="en-US" sz="3000" b="1" dirty="0"/>
              <a:t> will be generated</a:t>
            </a:r>
          </a:p>
          <a:p>
            <a:pPr marL="514350" lvl="1" indent="-514350">
              <a:buAutoNum type="alphaUcPeriod"/>
            </a:pPr>
            <a:r>
              <a:rPr lang="en-US" sz="3000" b="1" dirty="0">
                <a:highlight>
                  <a:srgbClr val="FFFF00"/>
                </a:highlight>
              </a:rPr>
              <a:t>Only high frequent </a:t>
            </a:r>
            <a:r>
              <a:rPr lang="en-US" sz="3000" b="1" dirty="0" err="1">
                <a:highlight>
                  <a:srgbClr val="FFFF00"/>
                </a:highlight>
              </a:rPr>
              <a:t>itemsets</a:t>
            </a:r>
            <a:r>
              <a:rPr lang="en-US" sz="3000" b="1" dirty="0">
                <a:highlight>
                  <a:srgbClr val="FFFF00"/>
                </a:highlight>
              </a:rPr>
              <a:t> will be identified</a:t>
            </a:r>
          </a:p>
          <a:p>
            <a:pPr marL="514350" lvl="1" indent="-514350">
              <a:buAutoNum type="alphaUcPeriod"/>
            </a:pPr>
            <a:r>
              <a:rPr lang="en-US" sz="3000" b="1" dirty="0"/>
              <a:t>The algorithm will stop working</a:t>
            </a:r>
          </a:p>
        </p:txBody>
      </p:sp>
    </p:spTree>
    <p:extLst>
      <p:ext uri="{BB962C8B-B14F-4D97-AF65-F5344CB8AC3E}">
        <p14:creationId xmlns:p14="http://schemas.microsoft.com/office/powerpoint/2010/main" val="40176600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F5877B-815C-4C05-8674-52826E093560}"/>
              </a:ext>
            </a:extLst>
          </p:cNvPr>
          <p:cNvSpPr/>
          <p:nvPr/>
        </p:nvSpPr>
        <p:spPr>
          <a:xfrm>
            <a:off x="6398003" y="1408822"/>
            <a:ext cx="512287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ource-serif-pro"/>
              </a:rPr>
              <a:t>Armed with this newfound insight, the retailer recognized a </a:t>
            </a:r>
            <a:r>
              <a:rPr lang="en-US" sz="2000" dirty="0">
                <a:solidFill>
                  <a:srgbClr val="FF0000"/>
                </a:solidFill>
                <a:latin typeface="source-serif-pro"/>
              </a:rPr>
              <a:t>significant business opportunity. </a:t>
            </a:r>
          </a:p>
          <a:p>
            <a:endParaRPr lang="en-US" sz="2000" dirty="0">
              <a:latin typeface="source-serif-pro"/>
            </a:endParaRPr>
          </a:p>
          <a:p>
            <a:r>
              <a:rPr lang="en-US" sz="2000" dirty="0">
                <a:latin typeface="source-serif-pro"/>
              </a:rPr>
              <a:t>They decided to leverage the correlation between </a:t>
            </a:r>
            <a:r>
              <a:rPr lang="en-US" sz="2000" dirty="0">
                <a:solidFill>
                  <a:srgbClr val="FF0000"/>
                </a:solidFill>
                <a:latin typeface="source-serif-pro"/>
              </a:rPr>
              <a:t>beer and diapers </a:t>
            </a:r>
            <a:r>
              <a:rPr lang="en-US" sz="2000" dirty="0">
                <a:latin typeface="source-serif-pro"/>
              </a:rPr>
              <a:t>by strategically placing the products in proximity to each other within their stores. </a:t>
            </a:r>
          </a:p>
          <a:p>
            <a:endParaRPr lang="en-US" sz="2000" dirty="0">
              <a:latin typeface="source-serif-pro"/>
            </a:endParaRPr>
          </a:p>
          <a:p>
            <a:r>
              <a:rPr lang="en-US" sz="2000" dirty="0">
                <a:latin typeface="source-serif-pro"/>
              </a:rPr>
              <a:t>Beer displays were positioned near the diaper section, making it </a:t>
            </a:r>
            <a:r>
              <a:rPr lang="en-US" sz="2000" dirty="0">
                <a:solidFill>
                  <a:srgbClr val="FF0000"/>
                </a:solidFill>
                <a:latin typeface="source-serif-pro"/>
              </a:rPr>
              <a:t>more convenient for customers</a:t>
            </a:r>
            <a:r>
              <a:rPr lang="en-US" sz="2000" dirty="0">
                <a:latin typeface="source-serif-pro"/>
              </a:rPr>
              <a:t> to find and purchase both items together.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383F33-CD07-4CB1-98FA-BA26317C89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60" y="1208245"/>
            <a:ext cx="4186806" cy="418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Association Rule Mining (ARM)</a:t>
            </a:r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/>
              <a:t>A technique used to uncover interesting </a:t>
            </a:r>
            <a:r>
              <a:rPr lang="en-US" sz="2800" dirty="0">
                <a:solidFill>
                  <a:srgbClr val="FF0000"/>
                </a:solidFill>
              </a:rPr>
              <a:t>relationships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patterns</a:t>
            </a:r>
            <a:r>
              <a:rPr lang="en-US" sz="2800" dirty="0"/>
              <a:t>, or </a:t>
            </a:r>
            <a:r>
              <a:rPr lang="en-US" sz="2800" dirty="0">
                <a:solidFill>
                  <a:srgbClr val="FF0000"/>
                </a:solidFill>
              </a:rPr>
              <a:t>associations</a:t>
            </a:r>
            <a:r>
              <a:rPr lang="en-US" sz="2800" dirty="0"/>
              <a:t> within large datasets.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Applied in fields such as retail and e-commerce to help understand customer purchasing patterns, detecting anomalies, and making </a:t>
            </a:r>
            <a:r>
              <a:rPr lang="en-US" sz="2800" dirty="0">
                <a:solidFill>
                  <a:srgbClr val="FF0000"/>
                </a:solidFill>
              </a:rPr>
              <a:t>strategic business decisions</a:t>
            </a:r>
            <a:r>
              <a:rPr lang="en-US" sz="2800" dirty="0"/>
              <a:t>.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Basic Concepts of ARM</a:t>
            </a:r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/>
              <a:t>For instance, in a supermarket, ARM might reveal that “</a:t>
            </a:r>
            <a:r>
              <a:rPr lang="en-US" sz="2800" dirty="0">
                <a:solidFill>
                  <a:srgbClr val="C00000"/>
                </a:solidFill>
              </a:rPr>
              <a:t>customers who buy bread and butter often also buy milk</a:t>
            </a:r>
            <a:r>
              <a:rPr lang="en-US" sz="2800" dirty="0"/>
              <a:t>”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If </a:t>
            </a:r>
            <a:r>
              <a:rPr lang="en-US" sz="2800" b="1" dirty="0"/>
              <a:t>{bread, butter}</a:t>
            </a:r>
            <a:r>
              <a:rPr lang="en-US" sz="2800" dirty="0"/>
              <a:t> then </a:t>
            </a:r>
            <a:r>
              <a:rPr lang="en-US" sz="2800" b="1" dirty="0"/>
              <a:t>{milk}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These rules reveal dependencies and correlations among items, often helping organizations in cross-selling, recommendation systems, and inventory management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893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31504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Key Terminologies</a:t>
            </a:r>
          </a:p>
        </p:txBody>
      </p:sp>
    </p:spTree>
    <p:extLst>
      <p:ext uri="{BB962C8B-B14F-4D97-AF65-F5344CB8AC3E}">
        <p14:creationId xmlns:p14="http://schemas.microsoft.com/office/powerpoint/2010/main" val="206053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1546</TotalTime>
  <Words>2473</Words>
  <Application>Microsoft Office PowerPoint</Application>
  <PresentationFormat>Widescreen</PresentationFormat>
  <Paragraphs>361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Arial Black</vt:lpstr>
      <vt:lpstr>Calibri</vt:lpstr>
      <vt:lpstr>Cambria Math</vt:lpstr>
      <vt:lpstr>source-serif-pro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Acer</cp:lastModifiedBy>
  <cp:revision>320</cp:revision>
  <dcterms:created xsi:type="dcterms:W3CDTF">2018-09-30T06:22:05Z</dcterms:created>
  <dcterms:modified xsi:type="dcterms:W3CDTF">2025-08-20T04:40:20Z</dcterms:modified>
</cp:coreProperties>
</file>