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7"/>
  </p:notesMasterIdLst>
  <p:handoutMasterIdLst>
    <p:handoutMasterId r:id="rId18"/>
  </p:handoutMasterIdLst>
  <p:sldIdLst>
    <p:sldId id="258" r:id="rId2"/>
    <p:sldId id="395" r:id="rId3"/>
    <p:sldId id="428" r:id="rId4"/>
    <p:sldId id="467" r:id="rId5"/>
    <p:sldId id="429" r:id="rId6"/>
    <p:sldId id="468" r:id="rId7"/>
    <p:sldId id="469" r:id="rId8"/>
    <p:sldId id="430" r:id="rId9"/>
    <p:sldId id="470" r:id="rId10"/>
    <p:sldId id="471" r:id="rId11"/>
    <p:sldId id="472" r:id="rId12"/>
    <p:sldId id="473" r:id="rId13"/>
    <p:sldId id="474" r:id="rId14"/>
    <p:sldId id="392" r:id="rId15"/>
    <p:sldId id="31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87" autoAdjust="0"/>
    <p:restoredTop sz="94632" autoAdjust="0"/>
  </p:normalViewPr>
  <p:slideViewPr>
    <p:cSldViewPr snapToGrid="0">
      <p:cViewPr>
        <p:scale>
          <a:sx n="100" d="100"/>
          <a:sy n="100" d="100"/>
        </p:scale>
        <p:origin x="130"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67"/>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14 Mar 2025</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3/14/2025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dirty="0"/>
              <a:t>Click to edit Master title style</a:t>
            </a:r>
            <a:endParaRPr lang="en-PH" dirty="0"/>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402833"/>
            <a:ext cx="12192000" cy="455167"/>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451773"/>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MEASURING TIME SERIES FORECASTING ERRORS</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80374"/>
            <a:ext cx="11452196" cy="1569660"/>
          </a:xfrm>
          <a:prstGeom prst="rect">
            <a:avLst/>
          </a:prstGeom>
          <a:noFill/>
        </p:spPr>
        <p:txBody>
          <a:bodyPr wrap="square" rtlCol="0">
            <a:spAutoFit/>
          </a:bodyPr>
          <a:lstStyle/>
          <a:p>
            <a:pPr algn="ctr"/>
            <a:r>
              <a:rPr lang="en-US" sz="4800" b="1" dirty="0"/>
              <a:t>Measuring Time Series </a:t>
            </a:r>
          </a:p>
          <a:p>
            <a:pPr algn="ctr"/>
            <a:r>
              <a:rPr lang="en-US" sz="4800" b="1" dirty="0"/>
              <a:t>Forecasting Errors</a:t>
            </a:r>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a:t>Renato R. </a:t>
            </a:r>
            <a:r>
              <a:rPr lang="en-US" sz="2000" b="1" dirty="0" err="1"/>
              <a:t>Maaliw</a:t>
            </a:r>
            <a:r>
              <a:rPr lang="en-US" sz="2000" b="1" dirty="0"/>
              <a:t> III, </a:t>
            </a:r>
            <a:r>
              <a:rPr lang="en-US" sz="2000" b="1" i="1" dirty="0"/>
              <a:t>DIT</a:t>
            </a:r>
          </a:p>
          <a:p>
            <a:pPr algn="ctr"/>
            <a:r>
              <a:rPr lang="en-US" sz="2000" i="1" dirty="0"/>
              <a:t>Professor 1, College 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901714" y="891402"/>
                <a:ext cx="10558668" cy="5079467"/>
              </a:xfrm>
              <a:prstGeom prst="rect">
                <a:avLst/>
              </a:prstGeom>
              <a:noFill/>
            </p:spPr>
            <p:txBody>
              <a:bodyPr wrap="square" rtlCol="0">
                <a:spAutoFit/>
              </a:bodyPr>
              <a:lstStyle/>
              <a:p>
                <a:r>
                  <a:rPr lang="en-US" sz="4400" b="1" dirty="0"/>
                  <a:t>Mean Absolute Percentage Error (MAPE)</a:t>
                </a:r>
              </a:p>
              <a:p>
                <a:pPr marL="571500" indent="-571500">
                  <a:buFontTx/>
                  <a:buChar char="-"/>
                </a:pPr>
                <a:r>
                  <a:rPr lang="en-US" sz="3600" dirty="0"/>
                  <a:t>It expresses the forecast error as a percentage of the actual values, making it useful for comparing accuracy across different scales.</a:t>
                </a:r>
                <a:endParaRPr lang="en-US" sz="1600" dirty="0"/>
              </a:p>
              <a:p>
                <a:pPr marL="571500" indent="-571500">
                  <a:buFontTx/>
                  <a:buChar char="-"/>
                </a:pPr>
                <a:r>
                  <a:rPr lang="en-US" sz="3600" dirty="0"/>
                  <a:t>It is intuitive for understanding the error in relative terms but can be sensitive when actual values are very close to zero.</a:t>
                </a:r>
              </a:p>
              <a:p>
                <a:pPr marL="571500" indent="-571500">
                  <a:buFontTx/>
                  <a:buChar char="-"/>
                </a:pPr>
                <a14:m>
                  <m:oMath xmlns:m="http://schemas.openxmlformats.org/officeDocument/2006/math">
                    <m:r>
                      <a:rPr lang="en-US" sz="3600" b="0" i="1" smtClean="0">
                        <a:latin typeface="Cambria Math" panose="02040503050406030204" pitchFamily="18" charset="0"/>
                      </a:rPr>
                      <m:t>𝑀𝐴𝑃𝐸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100%</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panose="02040503050406030204" pitchFamily="18" charset="0"/>
                              </a:rPr>
                            </m:ctrlPr>
                          </m:dPr>
                          <m:e>
                            <m:f>
                              <m:fPr>
                                <m:ctrlPr>
                                  <a:rPr lang="en-US" sz="3600" i="1" smtClean="0">
                                    <a:latin typeface="Cambria Math" panose="02040503050406030204" pitchFamily="18" charset="0"/>
                                  </a:rPr>
                                </m:ctrlPr>
                              </m:fPr>
                              <m:num>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b="0" i="1" smtClean="0">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num>
                              <m:den>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den>
                            </m:f>
                          </m:e>
                        </m:d>
                      </m:e>
                    </m:nary>
                  </m:oMath>
                </a14:m>
                <a:endParaRPr lang="en-US" sz="3600" dirty="0"/>
              </a:p>
            </p:txBody>
          </p:sp>
        </mc:Choice>
        <mc:Fallback>
          <p:sp>
            <p:nvSpPr>
              <p:cNvPr id="4" name="TextBox 3"/>
              <p:cNvSpPr txBox="1">
                <a:spLocks noRot="1" noChangeAspect="1" noMove="1" noResize="1" noEditPoints="1" noAdjustHandles="1" noChangeArrowheads="1" noChangeShapeType="1" noTextEdit="1"/>
              </p:cNvSpPr>
              <p:nvPr/>
            </p:nvSpPr>
            <p:spPr>
              <a:xfrm>
                <a:off x="901714" y="891402"/>
                <a:ext cx="10558668" cy="5079467"/>
              </a:xfrm>
              <a:prstGeom prst="rect">
                <a:avLst/>
              </a:prstGeom>
              <a:blipFill>
                <a:blip r:embed="rId2"/>
                <a:stretch>
                  <a:fillRect l="-2367" t="-2401" r="-2136"/>
                </a:stretch>
              </a:blipFill>
            </p:spPr>
            <p:txBody>
              <a:bodyPr/>
              <a:lstStyle/>
              <a:p>
                <a:r>
                  <a:rPr lang="en-PH">
                    <a:noFill/>
                  </a:rPr>
                  <a:t> </a:t>
                </a:r>
              </a:p>
            </p:txBody>
          </p:sp>
        </mc:Fallback>
      </mc:AlternateContent>
    </p:spTree>
    <p:extLst>
      <p:ext uri="{BB962C8B-B14F-4D97-AF65-F5344CB8AC3E}">
        <p14:creationId xmlns:p14="http://schemas.microsoft.com/office/powerpoint/2010/main" val="2818732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901714" y="966050"/>
                <a:ext cx="10558668" cy="4913012"/>
              </a:xfrm>
              <a:prstGeom prst="rect">
                <a:avLst/>
              </a:prstGeom>
              <a:noFill/>
            </p:spPr>
            <p:txBody>
              <a:bodyPr wrap="square" rtlCol="0">
                <a:spAutoFit/>
              </a:bodyPr>
              <a:lstStyle/>
              <a:p>
                <a:r>
                  <a:rPr lang="en-US" sz="4400" b="1" dirty="0"/>
                  <a:t>Root Mean Squared Error (RMSE)</a:t>
                </a:r>
              </a:p>
              <a:p>
                <a:pPr marL="571500" indent="-571500">
                  <a:buFontTx/>
                  <a:buChar char="-"/>
                </a:pPr>
                <a:r>
                  <a:rPr lang="en-US" sz="3600" dirty="0"/>
                  <a:t>It is the square root of the MSE, which brings the error metric back to the original units of the data.</a:t>
                </a:r>
              </a:p>
              <a:p>
                <a:endParaRPr lang="en-US" sz="1600" dirty="0"/>
              </a:p>
              <a:p>
                <a:pPr marL="571500" indent="-571500">
                  <a:buFontTx/>
                  <a:buChar char="-"/>
                </a:pPr>
                <a:r>
                  <a:rPr lang="en-US" sz="3600" dirty="0"/>
                  <a:t>It is particularly popular because it maintains the benefits of MSE (penalizing larger errors) while remaining interpretable.</a:t>
                </a:r>
              </a:p>
              <a:p>
                <a:pPr marL="571500" indent="-571500">
                  <a:buFontTx/>
                  <a:buChar char="-"/>
                </a:pPr>
                <a14:m>
                  <m:oMath xmlns:m="http://schemas.openxmlformats.org/officeDocument/2006/math">
                    <m:r>
                      <a:rPr lang="en-US" sz="3600" b="0" i="1" smtClean="0">
                        <a:latin typeface="Cambria Math" panose="02040503050406030204" pitchFamily="18" charset="0"/>
                      </a:rPr>
                      <m:t>𝑅𝑀𝑆𝐸</m:t>
                    </m:r>
                    <m:r>
                      <a:rPr lang="en-US" sz="3600" i="1" smtClean="0">
                        <a:latin typeface="Cambria Math" panose="02040503050406030204" pitchFamily="18" charset="0"/>
                      </a:rPr>
                      <m:t>=</m:t>
                    </m:r>
                    <m:r>
                      <a:rPr lang="en-US" sz="3600" b="0" i="1" smtClean="0">
                        <a:latin typeface="Cambria Math" panose="02040503050406030204" pitchFamily="18" charset="0"/>
                      </a:rPr>
                      <m:t> </m:t>
                    </m:r>
                    <m:rad>
                      <m:radPr>
                        <m:degHide m:val="on"/>
                        <m:ctrlPr>
                          <a:rPr lang="en-US" sz="3600" b="0" i="1" smtClean="0">
                            <a:latin typeface="Cambria Math" panose="02040503050406030204" pitchFamily="18" charset="0"/>
                          </a:rPr>
                        </m:ctrlPr>
                      </m:radPr>
                      <m:deg/>
                      <m:e>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sSup>
                              <m:sSupPr>
                                <m:ctrlPr>
                                  <a:rPr lang="en-US" sz="3600" i="1">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i="1">
                                    <a:latin typeface="Cambria Math" panose="02040503050406030204" pitchFamily="18" charset="0"/>
                                  </a:rPr>
                                  <m:t>2</m:t>
                                </m:r>
                              </m:sup>
                            </m:sSup>
                          </m:e>
                        </m:nary>
                      </m:e>
                    </m:rad>
                  </m:oMath>
                </a14:m>
                <a:endParaRPr lang="en-US" sz="3600" dirty="0"/>
              </a:p>
            </p:txBody>
          </p:sp>
        </mc:Choice>
        <mc:Fallback>
          <p:sp>
            <p:nvSpPr>
              <p:cNvPr id="4" name="TextBox 3"/>
              <p:cNvSpPr txBox="1">
                <a:spLocks noRot="1" noChangeAspect="1" noMove="1" noResize="1" noEditPoints="1" noAdjustHandles="1" noChangeArrowheads="1" noChangeShapeType="1" noTextEdit="1"/>
              </p:cNvSpPr>
              <p:nvPr/>
            </p:nvSpPr>
            <p:spPr>
              <a:xfrm>
                <a:off x="901714" y="966050"/>
                <a:ext cx="10558668" cy="4913012"/>
              </a:xfrm>
              <a:prstGeom prst="rect">
                <a:avLst/>
              </a:prstGeom>
              <a:blipFill>
                <a:blip r:embed="rId2"/>
                <a:stretch>
                  <a:fillRect l="-2367" t="-2481"/>
                </a:stretch>
              </a:blipFill>
            </p:spPr>
            <p:txBody>
              <a:bodyPr/>
              <a:lstStyle/>
              <a:p>
                <a:r>
                  <a:rPr lang="en-PH">
                    <a:noFill/>
                  </a:rPr>
                  <a:t> </a:t>
                </a:r>
              </a:p>
            </p:txBody>
          </p:sp>
        </mc:Fallback>
      </mc:AlternateContent>
    </p:spTree>
    <p:extLst>
      <p:ext uri="{BB962C8B-B14F-4D97-AF65-F5344CB8AC3E}">
        <p14:creationId xmlns:p14="http://schemas.microsoft.com/office/powerpoint/2010/main" val="243472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12</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413337"/>
            <a:ext cx="11452196" cy="1015663"/>
          </a:xfrm>
          <a:prstGeom prst="rect">
            <a:avLst/>
          </a:prstGeom>
          <a:noFill/>
        </p:spPr>
        <p:txBody>
          <a:bodyPr wrap="square" rtlCol="0">
            <a:spAutoFit/>
          </a:bodyPr>
          <a:lstStyle/>
          <a:p>
            <a:pPr algn="ctr"/>
            <a:r>
              <a:rPr lang="en-US" sz="6000" b="1" dirty="0"/>
              <a:t>Examples</a:t>
            </a:r>
          </a:p>
        </p:txBody>
      </p:sp>
    </p:spTree>
    <p:extLst>
      <p:ext uri="{BB962C8B-B14F-4D97-AF65-F5344CB8AC3E}">
        <p14:creationId xmlns:p14="http://schemas.microsoft.com/office/powerpoint/2010/main" val="2818239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334539130"/>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370840">
                    <a:tc>
                      <a:txBody>
                        <a:bodyPr/>
                        <a:lstStyle/>
                        <a:p>
                          <a:pPr algn="ctr"/>
                          <a:r>
                            <a:rPr lang="en-US" sz="2400" b="1" dirty="0"/>
                            <a:t>Month</a:t>
                          </a:r>
                          <a:endParaRPr lang="en-PH" sz="2400" b="1" dirty="0"/>
                        </a:p>
                      </a:txBody>
                      <a:tcPr/>
                    </a:tc>
                    <a:tc>
                      <a:txBody>
                        <a:bodyPr/>
                        <a:lstStyle/>
                        <a:p>
                          <a:pPr algn="ctr"/>
                          <a:r>
                            <a:rPr lang="en-US" sz="2400" b="1" dirty="0"/>
                            <a:t>Actual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𝒚</m:t>
                                  </m:r>
                                </m:e>
                                <m:sub>
                                  <m:r>
                                    <a:rPr lang="en-US" sz="2400" b="1" i="1" smtClean="0">
                                      <a:latin typeface="Cambria Math" panose="02040503050406030204" pitchFamily="18" charset="0"/>
                                    </a:rPr>
                                    <m:t>𝒊</m:t>
                                  </m:r>
                                </m:sub>
                              </m:sSub>
                            </m:oMath>
                          </a14:m>
                          <a:r>
                            <a:rPr lang="en-US" sz="2400" b="1" dirty="0"/>
                            <a:t>)</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Forecast (</a:t>
                          </a:r>
                          <a14:m>
                            <m:oMath xmlns:m="http://schemas.openxmlformats.org/officeDocument/2006/math">
                              <m:sSub>
                                <m:sSubPr>
                                  <m:ctrlPr>
                                    <a:rPr lang="en-US" sz="2400" b="1" i="1" smtClean="0">
                                      <a:latin typeface="Cambria Math" panose="02040503050406030204" pitchFamily="18" charset="0"/>
                                    </a:rPr>
                                  </m:ctrlPr>
                                </m:sSubPr>
                                <m:e>
                                  <m:acc>
                                    <m:accPr>
                                      <m:chr m:val="̂"/>
                                      <m:ctrlPr>
                                        <a:rPr lang="en-US" sz="2400" b="1" i="1" smtClean="0">
                                          <a:latin typeface="Cambria Math" panose="02040503050406030204" pitchFamily="18" charset="0"/>
                                        </a:rPr>
                                      </m:ctrlPr>
                                    </m:accPr>
                                    <m:e>
                                      <m:r>
                                        <a:rPr lang="en-US" sz="2400" b="1" i="1" smtClean="0">
                                          <a:latin typeface="Cambria Math" panose="02040503050406030204" pitchFamily="18" charset="0"/>
                                        </a:rPr>
                                        <m:t>𝒚</m:t>
                                      </m:r>
                                    </m:e>
                                  </m:acc>
                                </m:e>
                                <m:sub>
                                  <m:r>
                                    <a:rPr lang="en-US" sz="2400" b="1" i="1" smtClean="0">
                                      <a:latin typeface="Cambria Math" panose="02040503050406030204" pitchFamily="18" charset="0"/>
                                    </a:rPr>
                                    <m:t>𝒊</m:t>
                                  </m:r>
                                </m:sub>
                              </m:sSub>
                            </m:oMath>
                          </a14:m>
                          <a:r>
                            <a:rPr lang="en-US" sz="2400" b="1" dirty="0"/>
                            <a:t>)</a:t>
                          </a:r>
                          <a:endParaRPr lang="en-PH" sz="2400" b="1" dirty="0"/>
                        </a:p>
                      </a:txBody>
                      <a:tcPr/>
                    </a:tc>
                    <a:extLst>
                      <a:ext uri="{0D108BD9-81ED-4DB2-BD59-A6C34878D82A}">
                        <a16:rowId xmlns:a16="http://schemas.microsoft.com/office/drawing/2014/main" val="1798310828"/>
                      </a:ext>
                    </a:extLst>
                  </a:tr>
                  <a:tr h="370840">
                    <a:tc>
                      <a:txBody>
                        <a:bodyPr/>
                        <a:lstStyle/>
                        <a:p>
                          <a:pPr algn="ctr"/>
                          <a:r>
                            <a:rPr lang="en-US" sz="2400" b="1" dirty="0"/>
                            <a:t>1</a:t>
                          </a:r>
                          <a:endParaRPr lang="en-PH" sz="2400" b="1" dirty="0"/>
                        </a:p>
                      </a:txBody>
                      <a:tcPr/>
                    </a:tc>
                    <a:tc>
                      <a:txBody>
                        <a:bodyPr/>
                        <a:lstStyle/>
                        <a:p>
                          <a:pPr algn="ctr"/>
                          <a:r>
                            <a:rPr lang="en-US" sz="2400" b="1" dirty="0"/>
                            <a:t>100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110</a:t>
                          </a:r>
                          <a:endParaRPr lang="en-PH" sz="2400" b="1" dirty="0"/>
                        </a:p>
                      </a:txBody>
                      <a:tcPr/>
                    </a:tc>
                    <a:extLst>
                      <a:ext uri="{0D108BD9-81ED-4DB2-BD59-A6C34878D82A}">
                        <a16:rowId xmlns:a16="http://schemas.microsoft.com/office/drawing/2014/main" val="1404954822"/>
                      </a:ext>
                    </a:extLst>
                  </a:tr>
                  <a:tr h="370840">
                    <a:tc>
                      <a:txBody>
                        <a:bodyPr/>
                        <a:lstStyle/>
                        <a:p>
                          <a:pPr algn="ctr"/>
                          <a:r>
                            <a:rPr lang="en-US" sz="2400" b="1" dirty="0"/>
                            <a:t>2</a:t>
                          </a:r>
                          <a:endParaRPr lang="en-PH" sz="2400" b="1" dirty="0"/>
                        </a:p>
                      </a:txBody>
                      <a:tcPr/>
                    </a:tc>
                    <a:tc>
                      <a:txBody>
                        <a:bodyPr/>
                        <a:lstStyle/>
                        <a:p>
                          <a:pPr algn="ctr"/>
                          <a:r>
                            <a:rPr lang="en-US" sz="2400" b="1" dirty="0"/>
                            <a:t>150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140</a:t>
                          </a:r>
                          <a:endParaRPr lang="en-PH" sz="2400" b="1" dirty="0"/>
                        </a:p>
                      </a:txBody>
                      <a:tcPr/>
                    </a:tc>
                    <a:extLst>
                      <a:ext uri="{0D108BD9-81ED-4DB2-BD59-A6C34878D82A}">
                        <a16:rowId xmlns:a16="http://schemas.microsoft.com/office/drawing/2014/main" val="3148427475"/>
                      </a:ext>
                    </a:extLst>
                  </a:tr>
                  <a:tr h="370840">
                    <a:tc>
                      <a:txBody>
                        <a:bodyPr/>
                        <a:lstStyle/>
                        <a:p>
                          <a:pPr algn="ctr"/>
                          <a:r>
                            <a:rPr lang="en-US" sz="2400" b="1" dirty="0"/>
                            <a:t>3</a:t>
                          </a:r>
                          <a:endParaRPr lang="en-PH" sz="2400" b="1" dirty="0"/>
                        </a:p>
                      </a:txBody>
                      <a:tcPr/>
                    </a:tc>
                    <a:tc>
                      <a:txBody>
                        <a:bodyPr/>
                        <a:lstStyle/>
                        <a:p>
                          <a:pPr algn="ctr"/>
                          <a:r>
                            <a:rPr lang="en-US" sz="2400" b="1" dirty="0"/>
                            <a:t>200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210</a:t>
                          </a:r>
                          <a:endParaRPr lang="en-PH" sz="2400" b="1" dirty="0"/>
                        </a:p>
                      </a:txBody>
                      <a:tcPr/>
                    </a:tc>
                    <a:extLst>
                      <a:ext uri="{0D108BD9-81ED-4DB2-BD59-A6C34878D82A}">
                        <a16:rowId xmlns:a16="http://schemas.microsoft.com/office/drawing/2014/main" val="1935952499"/>
                      </a:ext>
                    </a:extLst>
                  </a:tr>
                  <a:tr h="370840">
                    <a:tc>
                      <a:txBody>
                        <a:bodyPr/>
                        <a:lstStyle/>
                        <a:p>
                          <a:pPr algn="ctr"/>
                          <a:r>
                            <a:rPr lang="en-US" sz="2400" b="1" dirty="0"/>
                            <a:t>4</a:t>
                          </a:r>
                          <a:endParaRPr lang="en-PH" sz="2400" b="1" dirty="0"/>
                        </a:p>
                      </a:txBody>
                      <a:tcPr/>
                    </a:tc>
                    <a:tc>
                      <a:txBody>
                        <a:bodyPr/>
                        <a:lstStyle/>
                        <a:p>
                          <a:pPr algn="ctr"/>
                          <a:r>
                            <a:rPr lang="en-US" sz="2400" b="1" dirty="0"/>
                            <a:t>250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240</a:t>
                          </a:r>
                          <a:endParaRPr lang="en-PH" sz="2400" b="1" dirty="0"/>
                        </a:p>
                      </a:txBody>
                      <a:tcPr/>
                    </a:tc>
                    <a:extLst>
                      <a:ext uri="{0D108BD9-81ED-4DB2-BD59-A6C34878D82A}">
                        <a16:rowId xmlns:a16="http://schemas.microsoft.com/office/drawing/2014/main" val="1310842188"/>
                      </a:ext>
                    </a:extLst>
                  </a:tr>
                </a:tbl>
              </a:graphicData>
            </a:graphic>
          </p:graphicFrame>
        </mc:Choice>
        <mc:Fallback>
          <p:graphicFrame>
            <p:nvGraphicFramePr>
              <p:cNvPr id="2" name="Table 2">
                <a:extLst>
                  <a:ext uri="{FF2B5EF4-FFF2-40B4-BE49-F238E27FC236}">
                    <a16:creationId xmlns:a16="http://schemas.microsoft.com/office/drawing/2014/main" id="{D5550273-5528-43BD-8412-7F8D06306A14}"/>
                  </a:ext>
                </a:extLst>
              </p:cNvPr>
              <p:cNvGraphicFramePr>
                <a:graphicFrameLocks noGrp="1"/>
              </p:cNvGraphicFramePr>
              <p:nvPr>
                <p:extLst>
                  <p:ext uri="{D42A27DB-BD31-4B8C-83A1-F6EECF244321}">
                    <p14:modId xmlns:p14="http://schemas.microsoft.com/office/powerpoint/2010/main" val="1334539130"/>
                  </p:ext>
                </p:extLst>
              </p:nvPr>
            </p:nvGraphicFramePr>
            <p:xfrm>
              <a:off x="2032001" y="980923"/>
              <a:ext cx="8127999" cy="2286000"/>
            </p:xfrm>
            <a:graphic>
              <a:graphicData uri="http://schemas.openxmlformats.org/drawingml/2006/table">
                <a:tbl>
                  <a:tblPr firstRow="1" bandRow="1">
                    <a:tableStyleId>{5940675A-B579-460E-94D1-54222C63F5DA}</a:tableStyleId>
                  </a:tblPr>
                  <a:tblGrid>
                    <a:gridCol w="1075093">
                      <a:extLst>
                        <a:ext uri="{9D8B030D-6E8A-4147-A177-3AD203B41FA5}">
                          <a16:colId xmlns:a16="http://schemas.microsoft.com/office/drawing/2014/main" val="2590844336"/>
                        </a:ext>
                      </a:extLst>
                    </a:gridCol>
                    <a:gridCol w="3331028">
                      <a:extLst>
                        <a:ext uri="{9D8B030D-6E8A-4147-A177-3AD203B41FA5}">
                          <a16:colId xmlns:a16="http://schemas.microsoft.com/office/drawing/2014/main" val="2133703778"/>
                        </a:ext>
                      </a:extLst>
                    </a:gridCol>
                    <a:gridCol w="3721878">
                      <a:extLst>
                        <a:ext uri="{9D8B030D-6E8A-4147-A177-3AD203B41FA5}">
                          <a16:colId xmlns:a16="http://schemas.microsoft.com/office/drawing/2014/main" val="4072587226"/>
                        </a:ext>
                      </a:extLst>
                    </a:gridCol>
                  </a:tblGrid>
                  <a:tr h="457200">
                    <a:tc>
                      <a:txBody>
                        <a:bodyPr/>
                        <a:lstStyle/>
                        <a:p>
                          <a:pPr algn="ctr"/>
                          <a:r>
                            <a:rPr lang="en-US" sz="2400" b="1" dirty="0"/>
                            <a:t>Month</a:t>
                          </a:r>
                          <a:endParaRPr lang="en-PH" sz="2400" b="1" dirty="0"/>
                        </a:p>
                      </a:txBody>
                      <a:tcPr/>
                    </a:tc>
                    <a:tc>
                      <a:txBody>
                        <a:bodyPr/>
                        <a:lstStyle/>
                        <a:p>
                          <a:endParaRPr lang="en-US"/>
                        </a:p>
                      </a:txBody>
                      <a:tcPr>
                        <a:blipFill>
                          <a:blip r:embed="rId2"/>
                          <a:stretch>
                            <a:fillRect l="-32358" t="-9333" r="-112066" b="-432000"/>
                          </a:stretch>
                        </a:blipFill>
                      </a:tcPr>
                    </a:tc>
                    <a:tc>
                      <a:txBody>
                        <a:bodyPr/>
                        <a:lstStyle/>
                        <a:p>
                          <a:endParaRPr lang="en-US"/>
                        </a:p>
                      </a:txBody>
                      <a:tcPr>
                        <a:blipFill>
                          <a:blip r:embed="rId2"/>
                          <a:stretch>
                            <a:fillRect l="-118494" t="-9333" r="-327" b="-432000"/>
                          </a:stretch>
                        </a:blipFill>
                      </a:tcPr>
                    </a:tc>
                    <a:extLst>
                      <a:ext uri="{0D108BD9-81ED-4DB2-BD59-A6C34878D82A}">
                        <a16:rowId xmlns:a16="http://schemas.microsoft.com/office/drawing/2014/main" val="1798310828"/>
                      </a:ext>
                    </a:extLst>
                  </a:tr>
                  <a:tr h="457200">
                    <a:tc>
                      <a:txBody>
                        <a:bodyPr/>
                        <a:lstStyle/>
                        <a:p>
                          <a:pPr algn="ctr"/>
                          <a:r>
                            <a:rPr lang="en-US" sz="2400" b="1" dirty="0"/>
                            <a:t>1</a:t>
                          </a:r>
                          <a:endParaRPr lang="en-PH" sz="2400" b="1" dirty="0"/>
                        </a:p>
                      </a:txBody>
                      <a:tcPr/>
                    </a:tc>
                    <a:tc>
                      <a:txBody>
                        <a:bodyPr/>
                        <a:lstStyle/>
                        <a:p>
                          <a:pPr algn="ctr"/>
                          <a:r>
                            <a:rPr lang="en-US" sz="2400" b="1" dirty="0"/>
                            <a:t>100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110</a:t>
                          </a:r>
                          <a:endParaRPr lang="en-PH" sz="2400" b="1" dirty="0"/>
                        </a:p>
                      </a:txBody>
                      <a:tcPr/>
                    </a:tc>
                    <a:extLst>
                      <a:ext uri="{0D108BD9-81ED-4DB2-BD59-A6C34878D82A}">
                        <a16:rowId xmlns:a16="http://schemas.microsoft.com/office/drawing/2014/main" val="1404954822"/>
                      </a:ext>
                    </a:extLst>
                  </a:tr>
                  <a:tr h="457200">
                    <a:tc>
                      <a:txBody>
                        <a:bodyPr/>
                        <a:lstStyle/>
                        <a:p>
                          <a:pPr algn="ctr"/>
                          <a:r>
                            <a:rPr lang="en-US" sz="2400" b="1" dirty="0"/>
                            <a:t>2</a:t>
                          </a:r>
                          <a:endParaRPr lang="en-PH" sz="2400" b="1" dirty="0"/>
                        </a:p>
                      </a:txBody>
                      <a:tcPr/>
                    </a:tc>
                    <a:tc>
                      <a:txBody>
                        <a:bodyPr/>
                        <a:lstStyle/>
                        <a:p>
                          <a:pPr algn="ctr"/>
                          <a:r>
                            <a:rPr lang="en-US" sz="2400" b="1" dirty="0"/>
                            <a:t>150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140</a:t>
                          </a:r>
                          <a:endParaRPr lang="en-PH" sz="2400" b="1" dirty="0"/>
                        </a:p>
                      </a:txBody>
                      <a:tcPr/>
                    </a:tc>
                    <a:extLst>
                      <a:ext uri="{0D108BD9-81ED-4DB2-BD59-A6C34878D82A}">
                        <a16:rowId xmlns:a16="http://schemas.microsoft.com/office/drawing/2014/main" val="3148427475"/>
                      </a:ext>
                    </a:extLst>
                  </a:tr>
                  <a:tr h="457200">
                    <a:tc>
                      <a:txBody>
                        <a:bodyPr/>
                        <a:lstStyle/>
                        <a:p>
                          <a:pPr algn="ctr"/>
                          <a:r>
                            <a:rPr lang="en-US" sz="2400" b="1" dirty="0"/>
                            <a:t>3</a:t>
                          </a:r>
                          <a:endParaRPr lang="en-PH" sz="2400" b="1" dirty="0"/>
                        </a:p>
                      </a:txBody>
                      <a:tcPr/>
                    </a:tc>
                    <a:tc>
                      <a:txBody>
                        <a:bodyPr/>
                        <a:lstStyle/>
                        <a:p>
                          <a:pPr algn="ctr"/>
                          <a:r>
                            <a:rPr lang="en-US" sz="2400" b="1" dirty="0"/>
                            <a:t>200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210</a:t>
                          </a:r>
                          <a:endParaRPr lang="en-PH" sz="2400" b="1" dirty="0"/>
                        </a:p>
                      </a:txBody>
                      <a:tcPr/>
                    </a:tc>
                    <a:extLst>
                      <a:ext uri="{0D108BD9-81ED-4DB2-BD59-A6C34878D82A}">
                        <a16:rowId xmlns:a16="http://schemas.microsoft.com/office/drawing/2014/main" val="1935952499"/>
                      </a:ext>
                    </a:extLst>
                  </a:tr>
                  <a:tr h="457200">
                    <a:tc>
                      <a:txBody>
                        <a:bodyPr/>
                        <a:lstStyle/>
                        <a:p>
                          <a:pPr algn="ctr"/>
                          <a:r>
                            <a:rPr lang="en-US" sz="2400" b="1" dirty="0"/>
                            <a:t>4</a:t>
                          </a:r>
                          <a:endParaRPr lang="en-PH" sz="2400" b="1" dirty="0"/>
                        </a:p>
                      </a:txBody>
                      <a:tcPr/>
                    </a:tc>
                    <a:tc>
                      <a:txBody>
                        <a:bodyPr/>
                        <a:lstStyle/>
                        <a:p>
                          <a:pPr algn="ctr"/>
                          <a:r>
                            <a:rPr lang="en-US" sz="2400" b="1" dirty="0"/>
                            <a:t>250</a:t>
                          </a:r>
                          <a:endParaRPr lang="en-PH" sz="24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b="1" dirty="0"/>
                            <a:t>240</a:t>
                          </a:r>
                          <a:endParaRPr lang="en-PH" sz="2400" b="1" dirty="0"/>
                        </a:p>
                      </a:txBody>
                      <a:tcPr/>
                    </a:tc>
                    <a:extLst>
                      <a:ext uri="{0D108BD9-81ED-4DB2-BD59-A6C34878D82A}">
                        <a16:rowId xmlns:a16="http://schemas.microsoft.com/office/drawing/2014/main" val="1310842188"/>
                      </a:ext>
                    </a:extLst>
                  </a:tr>
                </a:tbl>
              </a:graphicData>
            </a:graphic>
          </p:graphicFrame>
        </mc:Fallback>
      </mc:AlternateContent>
      <p:sp>
        <p:nvSpPr>
          <p:cNvPr id="6" name="Rectangle 5">
            <a:extLst>
              <a:ext uri="{FF2B5EF4-FFF2-40B4-BE49-F238E27FC236}">
                <a16:creationId xmlns:a16="http://schemas.microsoft.com/office/drawing/2014/main" id="{42C03F5E-E3ED-4350-9B3B-87690671BF01}"/>
              </a:ext>
            </a:extLst>
          </p:cNvPr>
          <p:cNvSpPr/>
          <p:nvPr/>
        </p:nvSpPr>
        <p:spPr>
          <a:xfrm>
            <a:off x="503853" y="3482340"/>
            <a:ext cx="6727371" cy="1569660"/>
          </a:xfrm>
          <a:prstGeom prst="rect">
            <a:avLst/>
          </a:prstGeom>
        </p:spPr>
        <p:txBody>
          <a:bodyPr wrap="square">
            <a:spAutoFit/>
          </a:bodyPr>
          <a:lstStyle/>
          <a:p>
            <a:r>
              <a:rPr lang="en-PH" sz="2400" i="1" dirty="0"/>
              <a:t>Month 1: </a:t>
            </a:r>
            <a:r>
              <a:rPr lang="en-PH" sz="2400" dirty="0"/>
              <a:t>100 − 110 =  </a:t>
            </a:r>
            <a:r>
              <a:rPr lang="en-PH" sz="2400" dirty="0">
                <a:solidFill>
                  <a:srgbClr val="0070C0"/>
                </a:solidFill>
              </a:rPr>
              <a:t>10</a:t>
            </a:r>
            <a:r>
              <a:rPr lang="en-PH" sz="2400" dirty="0"/>
              <a:t> (absolute)</a:t>
            </a:r>
          </a:p>
          <a:p>
            <a:r>
              <a:rPr lang="en-PH" sz="2400" i="1" dirty="0"/>
              <a:t>Month 2: </a:t>
            </a:r>
            <a:r>
              <a:rPr lang="en-PH" sz="2400" dirty="0"/>
              <a:t>150 − 140 =  </a:t>
            </a:r>
            <a:r>
              <a:rPr lang="en-PH" sz="2400" dirty="0">
                <a:solidFill>
                  <a:srgbClr val="0070C0"/>
                </a:solidFill>
              </a:rPr>
              <a:t>10</a:t>
            </a:r>
            <a:r>
              <a:rPr lang="en-PH" sz="2400" dirty="0"/>
              <a:t> (absolute)</a:t>
            </a:r>
          </a:p>
          <a:p>
            <a:r>
              <a:rPr lang="en-PH" sz="2400" i="1" dirty="0"/>
              <a:t>Month 3: </a:t>
            </a:r>
            <a:r>
              <a:rPr lang="en-PH" sz="2400" dirty="0"/>
              <a:t>200 − 210 = </a:t>
            </a:r>
            <a:r>
              <a:rPr lang="en-PH" sz="2400" dirty="0">
                <a:solidFill>
                  <a:srgbClr val="0070C0"/>
                </a:solidFill>
              </a:rPr>
              <a:t>10</a:t>
            </a:r>
            <a:r>
              <a:rPr lang="en-PH" sz="2400" dirty="0"/>
              <a:t> (absolute)</a:t>
            </a:r>
          </a:p>
          <a:p>
            <a:r>
              <a:rPr lang="en-PH" sz="2400" i="1" dirty="0"/>
              <a:t>Month 4: </a:t>
            </a:r>
            <a:r>
              <a:rPr lang="en-PH" sz="2400" dirty="0"/>
              <a:t>250 − 240 = </a:t>
            </a:r>
            <a:r>
              <a:rPr lang="en-PH" sz="2400" dirty="0">
                <a:solidFill>
                  <a:srgbClr val="0070C0"/>
                </a:solidFill>
              </a:rPr>
              <a:t>10</a:t>
            </a:r>
            <a:r>
              <a:rPr lang="en-PH" sz="2400" dirty="0"/>
              <a:t> (absolute)</a:t>
            </a:r>
          </a:p>
        </p:txBody>
      </p:sp>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CA0A9E09-F04C-4419-ACA0-624D88A33C16}"/>
                  </a:ext>
                </a:extLst>
              </p:cNvPr>
              <p:cNvSpPr/>
              <p:nvPr/>
            </p:nvSpPr>
            <p:spPr>
              <a:xfrm>
                <a:off x="5578563" y="3872799"/>
                <a:ext cx="5691417" cy="801310"/>
              </a:xfrm>
              <a:prstGeom prst="rect">
                <a:avLst/>
              </a:prstGeom>
            </p:spPr>
            <p:txBody>
              <a:bodyPr wrap="square">
                <a:spAutoFit/>
              </a:bodyPr>
              <a:lstStyle/>
              <a:p>
                <a:pPr/>
                <a14:m>
                  <m:oMath xmlns:m="http://schemas.openxmlformats.org/officeDocument/2006/math">
                    <m:r>
                      <a:rPr lang="en-US" sz="3200" i="1" smtClean="0">
                        <a:latin typeface="Cambria Math" panose="02040503050406030204" pitchFamily="18" charset="0"/>
                      </a:rPr>
                      <m:t>𝑀𝐴𝐸</m:t>
                    </m:r>
                    <m:r>
                      <a:rPr lang="en-US" sz="3200" i="1" smtClean="0">
                        <a:latin typeface="Cambria Math" panose="02040503050406030204" pitchFamily="18" charset="0"/>
                      </a:rPr>
                      <m:t>= </m:t>
                    </m:r>
                    <m:f>
                      <m:fPr>
                        <m:ctrlPr>
                          <a:rPr lang="en-US" sz="3200" i="1" smtClean="0">
                            <a:latin typeface="Cambria Math" panose="02040503050406030204" pitchFamily="18" charset="0"/>
                          </a:rPr>
                        </m:ctrlPr>
                      </m:fPr>
                      <m:num>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r>
                          <a:rPr lang="en-US" sz="3200" b="1" i="1" smtClean="0">
                            <a:solidFill>
                              <a:srgbClr val="0070C0"/>
                            </a:solidFill>
                            <a:latin typeface="Cambria Math" panose="02040503050406030204" pitchFamily="18" charset="0"/>
                          </a:rPr>
                          <m:t>+</m:t>
                        </m:r>
                        <m:r>
                          <a:rPr lang="en-US" sz="3200" b="1" i="1" smtClean="0">
                            <a:solidFill>
                              <a:srgbClr val="0070C0"/>
                            </a:solidFill>
                            <a:latin typeface="Cambria Math" panose="02040503050406030204" pitchFamily="18" charset="0"/>
                          </a:rPr>
                          <m:t>𝟏𝟎</m:t>
                        </m:r>
                      </m:num>
                      <m:den>
                        <m:r>
                          <a:rPr lang="en-US" sz="3200" b="0" i="1" smtClean="0">
                            <a:latin typeface="Cambria Math" panose="02040503050406030204" pitchFamily="18" charset="0"/>
                          </a:rPr>
                          <m:t>4</m:t>
                        </m:r>
                      </m:den>
                    </m:f>
                    <m:r>
                      <a:rPr lang="en-US" sz="3200" b="0" i="0" smtClean="0">
                        <a:latin typeface="Cambria Math" panose="02040503050406030204" pitchFamily="18" charset="0"/>
                      </a:rPr>
                      <m:t>= </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40</m:t>
                        </m:r>
                      </m:num>
                      <m:den>
                        <m:r>
                          <a:rPr lang="en-US" sz="3200" b="0" i="1" smtClean="0">
                            <a:latin typeface="Cambria Math" panose="02040503050406030204" pitchFamily="18" charset="0"/>
                          </a:rPr>
                          <m:t>4</m:t>
                        </m:r>
                      </m:den>
                    </m:f>
                    <m:r>
                      <a:rPr lang="en-US" sz="3200">
                        <a:latin typeface="Cambria Math" panose="02040503050406030204" pitchFamily="18" charset="0"/>
                      </a:rPr>
                      <m:t>=</m:t>
                    </m:r>
                  </m:oMath>
                </a14:m>
                <a:r>
                  <a:rPr lang="en-US" sz="2400" dirty="0"/>
                  <a:t> </a:t>
                </a:r>
                <a:r>
                  <a:rPr lang="en-US" sz="2400" b="1" dirty="0">
                    <a:solidFill>
                      <a:srgbClr val="C00000"/>
                    </a:solidFill>
                  </a:rPr>
                  <a:t>10</a:t>
                </a:r>
              </a:p>
            </p:txBody>
          </p:sp>
        </mc:Choice>
        <mc:Fallback>
          <p:sp>
            <p:nvSpPr>
              <p:cNvPr id="7" name="Rectangle 6">
                <a:extLst>
                  <a:ext uri="{FF2B5EF4-FFF2-40B4-BE49-F238E27FC236}">
                    <a16:creationId xmlns:a16="http://schemas.microsoft.com/office/drawing/2014/main" id="{CA0A9E09-F04C-4419-ACA0-624D88A33C16}"/>
                  </a:ext>
                </a:extLst>
              </p:cNvPr>
              <p:cNvSpPr>
                <a:spLocks noRot="1" noChangeAspect="1" noMove="1" noResize="1" noEditPoints="1" noAdjustHandles="1" noChangeArrowheads="1" noChangeShapeType="1" noTextEdit="1"/>
              </p:cNvSpPr>
              <p:nvPr/>
            </p:nvSpPr>
            <p:spPr>
              <a:xfrm>
                <a:off x="5578563" y="3872799"/>
                <a:ext cx="5691417" cy="801310"/>
              </a:xfrm>
              <a:prstGeom prst="rect">
                <a:avLst/>
              </a:prstGeom>
              <a:blipFill>
                <a:blip r:embed="rId3"/>
                <a:stretch>
                  <a:fillRect b="-758"/>
                </a:stretch>
              </a:blipFill>
            </p:spPr>
            <p:txBody>
              <a:bodyPr/>
              <a:lstStyle/>
              <a:p>
                <a:r>
                  <a:rPr lang="en-PH">
                    <a:noFill/>
                  </a:rPr>
                  <a:t> </a:t>
                </a:r>
              </a:p>
            </p:txBody>
          </p:sp>
        </mc:Fallback>
      </mc:AlternateContent>
      <p:sp>
        <p:nvSpPr>
          <p:cNvPr id="8" name="Rectangle 7">
            <a:extLst>
              <a:ext uri="{FF2B5EF4-FFF2-40B4-BE49-F238E27FC236}">
                <a16:creationId xmlns:a16="http://schemas.microsoft.com/office/drawing/2014/main" id="{994885C2-2BFE-4F3E-9587-E977A16051D6}"/>
              </a:ext>
            </a:extLst>
          </p:cNvPr>
          <p:cNvSpPr/>
          <p:nvPr/>
        </p:nvSpPr>
        <p:spPr>
          <a:xfrm>
            <a:off x="503853" y="5415412"/>
            <a:ext cx="7832428" cy="461665"/>
          </a:xfrm>
          <a:prstGeom prst="rect">
            <a:avLst/>
          </a:prstGeom>
        </p:spPr>
        <p:txBody>
          <a:bodyPr wrap="square">
            <a:spAutoFit/>
          </a:bodyPr>
          <a:lstStyle/>
          <a:p>
            <a:r>
              <a:rPr lang="en-PH" sz="2400" dirty="0">
                <a:solidFill>
                  <a:srgbClr val="C00000"/>
                </a:solidFill>
              </a:rPr>
              <a:t>Interpretation: </a:t>
            </a:r>
            <a:r>
              <a:rPr lang="en-PH" sz="2400" dirty="0"/>
              <a:t>On average, the forecast is off by </a:t>
            </a:r>
            <a:r>
              <a:rPr lang="en-PH" sz="2400" dirty="0">
                <a:solidFill>
                  <a:srgbClr val="C00000"/>
                </a:solidFill>
              </a:rPr>
              <a:t>10</a:t>
            </a:r>
            <a:r>
              <a:rPr lang="en-PH" sz="2400" dirty="0"/>
              <a:t> units</a:t>
            </a:r>
          </a:p>
        </p:txBody>
      </p:sp>
    </p:spTree>
    <p:extLst>
      <p:ext uri="{BB962C8B-B14F-4D97-AF65-F5344CB8AC3E}">
        <p14:creationId xmlns:p14="http://schemas.microsoft.com/office/powerpoint/2010/main" val="773151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769441"/>
          </a:xfrm>
          <a:prstGeom prst="rect">
            <a:avLst/>
          </a:prstGeom>
          <a:noFill/>
        </p:spPr>
        <p:txBody>
          <a:bodyPr wrap="square" rtlCol="0">
            <a:spAutoFit/>
          </a:bodyPr>
          <a:lstStyle/>
          <a:p>
            <a:pPr algn="ctr"/>
            <a:r>
              <a:rPr lang="en-US" sz="4400" b="1" dirty="0">
                <a:latin typeface="Arial" pitchFamily="34" charset="0"/>
                <a:cs typeface="Arial" pitchFamily="34" charset="0"/>
              </a:rPr>
              <a:t>[Code Demo]</a:t>
            </a:r>
            <a:endParaRPr lang="en-US" sz="28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23772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969474"/>
            <a:ext cx="5205762" cy="4832092"/>
          </a:xfrm>
          <a:prstGeom prst="rect">
            <a:avLst/>
          </a:prstGeom>
          <a:noFill/>
        </p:spPr>
        <p:txBody>
          <a:bodyPr wrap="square" rtlCol="0">
            <a:spAutoFit/>
          </a:bodyPr>
          <a:lstStyle/>
          <a:p>
            <a:r>
              <a:rPr lang="en-US" sz="4400" b="1" dirty="0"/>
              <a:t>Motivation:</a:t>
            </a:r>
          </a:p>
          <a:p>
            <a:endParaRPr lang="en-US" sz="2400" b="1" dirty="0"/>
          </a:p>
          <a:p>
            <a:r>
              <a:rPr lang="en-US" sz="4000" dirty="0">
                <a:latin typeface="+mj-lt"/>
                <a:cs typeface="Arial" pitchFamily="34" charset="0"/>
              </a:rPr>
              <a:t>Forecasting is at the </a:t>
            </a:r>
            <a:r>
              <a:rPr lang="en-US" sz="4000" dirty="0">
                <a:solidFill>
                  <a:srgbClr val="C00000"/>
                </a:solidFill>
                <a:latin typeface="+mj-lt"/>
                <a:cs typeface="Arial" pitchFamily="34" charset="0"/>
              </a:rPr>
              <a:t>heart</a:t>
            </a:r>
            <a:r>
              <a:rPr lang="en-US" sz="4000" dirty="0">
                <a:latin typeface="+mj-lt"/>
                <a:cs typeface="Arial" pitchFamily="34" charset="0"/>
              </a:rPr>
              <a:t> of predictions. Accurately forecasting the future drives strategic actions, yet </a:t>
            </a:r>
            <a:r>
              <a:rPr lang="en-US" sz="4000" dirty="0">
                <a:solidFill>
                  <a:srgbClr val="C00000"/>
                </a:solidFill>
                <a:latin typeface="+mj-lt"/>
                <a:cs typeface="Arial" pitchFamily="34" charset="0"/>
              </a:rPr>
              <a:t>no forecast is perfect</a:t>
            </a:r>
            <a:r>
              <a:rPr lang="en-US" sz="4000" dirty="0">
                <a:latin typeface="+mj-lt"/>
                <a:cs typeface="Arial" pitchFamily="34" charset="0"/>
              </a:rPr>
              <a:t>.</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a16="http://schemas.microsoft.com/office/drawing/2014/main" id="{4A8FF7F7-BE07-4F68-A7D5-1F638CAE8FDD}"/>
              </a:ext>
            </a:extLst>
          </p:cNvPr>
          <p:cNvPicPr>
            <a:picLocks noChangeAspect="1"/>
          </p:cNvPicPr>
          <p:nvPr/>
        </p:nvPicPr>
        <p:blipFill>
          <a:blip r:embed="rId2"/>
          <a:stretch>
            <a:fillRect/>
          </a:stretch>
        </p:blipFill>
        <p:spPr>
          <a:xfrm>
            <a:off x="744937" y="1118385"/>
            <a:ext cx="4616925" cy="4534269"/>
          </a:xfrm>
          <a:prstGeom prst="rect">
            <a:avLst/>
          </a:prstGeom>
        </p:spPr>
      </p:pic>
    </p:spTree>
    <p:extLst>
      <p:ext uri="{BB962C8B-B14F-4D97-AF65-F5344CB8AC3E}">
        <p14:creationId xmlns:p14="http://schemas.microsoft.com/office/powerpoint/2010/main" val="874253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82532"/>
            <a:ext cx="5205762" cy="4462760"/>
          </a:xfrm>
          <a:prstGeom prst="rect">
            <a:avLst/>
          </a:prstGeom>
          <a:noFill/>
        </p:spPr>
        <p:txBody>
          <a:bodyPr wrap="square" rtlCol="0">
            <a:spAutoFit/>
          </a:bodyPr>
          <a:lstStyle/>
          <a:p>
            <a:r>
              <a:rPr lang="en-US" sz="4400" b="1" dirty="0"/>
              <a:t>Motivation:</a:t>
            </a:r>
          </a:p>
          <a:p>
            <a:endParaRPr lang="en-US" sz="2400" b="1" dirty="0"/>
          </a:p>
          <a:p>
            <a:r>
              <a:rPr lang="en-US" sz="3600" dirty="0">
                <a:latin typeface="+mj-lt"/>
                <a:cs typeface="Arial" pitchFamily="34" charset="0"/>
              </a:rPr>
              <a:t>Understanding &amp; measuring forecasting errors is essential, it provides a </a:t>
            </a:r>
            <a:r>
              <a:rPr lang="en-US" sz="3600" dirty="0">
                <a:solidFill>
                  <a:srgbClr val="C00000"/>
                </a:solidFill>
                <a:latin typeface="+mj-lt"/>
                <a:cs typeface="Arial" pitchFamily="34" charset="0"/>
              </a:rPr>
              <a:t>quantitative</a:t>
            </a:r>
            <a:r>
              <a:rPr lang="en-US" sz="3600" dirty="0">
                <a:latin typeface="+mj-lt"/>
                <a:cs typeface="Arial" pitchFamily="34" charset="0"/>
              </a:rPr>
              <a:t> way to evaluate how close our predictions to </a:t>
            </a:r>
            <a:r>
              <a:rPr lang="en-US" sz="3600" dirty="0">
                <a:solidFill>
                  <a:srgbClr val="C00000"/>
                </a:solidFill>
                <a:latin typeface="+mj-lt"/>
                <a:cs typeface="Arial" pitchFamily="34" charset="0"/>
              </a:rPr>
              <a:t>reality</a:t>
            </a:r>
            <a:r>
              <a:rPr lang="en-US" sz="3600" dirty="0">
                <a:latin typeface="+mj-lt"/>
                <a:cs typeface="Arial" pitchFamily="34" charset="0"/>
              </a:rPr>
              <a:t>.</a:t>
            </a:r>
            <a:endParaRPr lang="en-PH" sz="36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a16="http://schemas.microsoft.com/office/drawing/2014/main" id="{C292DD58-3D63-4090-80C8-CBA19476A557}"/>
              </a:ext>
            </a:extLst>
          </p:cNvPr>
          <p:cNvPicPr>
            <a:picLocks noChangeAspect="1"/>
          </p:cNvPicPr>
          <p:nvPr/>
        </p:nvPicPr>
        <p:blipFill>
          <a:blip r:embed="rId2"/>
          <a:stretch>
            <a:fillRect/>
          </a:stretch>
        </p:blipFill>
        <p:spPr>
          <a:xfrm>
            <a:off x="783267" y="1162951"/>
            <a:ext cx="4590052" cy="4532097"/>
          </a:xfrm>
          <a:prstGeom prst="rect">
            <a:avLst/>
          </a:prstGeom>
        </p:spPr>
      </p:pic>
    </p:spTree>
    <p:extLst>
      <p:ext uri="{BB962C8B-B14F-4D97-AF65-F5344CB8AC3E}">
        <p14:creationId xmlns:p14="http://schemas.microsoft.com/office/powerpoint/2010/main" val="3127252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4</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Why Measure </a:t>
            </a:r>
          </a:p>
          <a:p>
            <a:pPr algn="ctr"/>
            <a:r>
              <a:rPr lang="en-US" sz="4800" b="1" dirty="0"/>
              <a:t>Forecasting Errors?</a:t>
            </a:r>
          </a:p>
        </p:txBody>
      </p:sp>
    </p:spTree>
    <p:extLst>
      <p:ext uri="{BB962C8B-B14F-4D97-AF65-F5344CB8AC3E}">
        <p14:creationId xmlns:p14="http://schemas.microsoft.com/office/powerpoint/2010/main" val="3864401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211204"/>
            <a:ext cx="5205762" cy="4216539"/>
          </a:xfrm>
          <a:prstGeom prst="rect">
            <a:avLst/>
          </a:prstGeom>
          <a:noFill/>
        </p:spPr>
        <p:txBody>
          <a:bodyPr wrap="square" rtlCol="0">
            <a:spAutoFit/>
          </a:bodyPr>
          <a:lstStyle/>
          <a:p>
            <a:r>
              <a:rPr lang="en-US" sz="4400" b="1" dirty="0"/>
              <a:t>1. Model Selection</a:t>
            </a:r>
          </a:p>
          <a:p>
            <a:endParaRPr lang="en-US" sz="2400" b="1" dirty="0"/>
          </a:p>
          <a:p>
            <a:r>
              <a:rPr lang="en-US" sz="4000" dirty="0">
                <a:latin typeface="+mj-lt"/>
                <a:cs typeface="Arial" pitchFamily="34" charset="0"/>
              </a:rPr>
              <a:t>Error metrics act as benchmarks that allow us to </a:t>
            </a:r>
            <a:r>
              <a:rPr lang="en-US" sz="4000" dirty="0">
                <a:solidFill>
                  <a:srgbClr val="C00000"/>
                </a:solidFill>
                <a:latin typeface="+mj-lt"/>
                <a:cs typeface="Arial" pitchFamily="34" charset="0"/>
              </a:rPr>
              <a:t>compare</a:t>
            </a:r>
            <a:r>
              <a:rPr lang="en-US" sz="4000" dirty="0">
                <a:latin typeface="+mj-lt"/>
                <a:cs typeface="Arial" pitchFamily="34" charset="0"/>
              </a:rPr>
              <a:t> different model’s performance objectively.</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a16="http://schemas.microsoft.com/office/drawing/2014/main" id="{D9ECFF77-FBC6-4273-BEEE-E40A37BD041E}"/>
              </a:ext>
            </a:extLst>
          </p:cNvPr>
          <p:cNvPicPr>
            <a:picLocks noChangeAspect="1"/>
          </p:cNvPicPr>
          <p:nvPr/>
        </p:nvPicPr>
        <p:blipFill>
          <a:blip r:embed="rId2"/>
          <a:stretch>
            <a:fillRect/>
          </a:stretch>
        </p:blipFill>
        <p:spPr>
          <a:xfrm>
            <a:off x="837520" y="1211204"/>
            <a:ext cx="4396954" cy="4351972"/>
          </a:xfrm>
          <a:prstGeom prst="rect">
            <a:avLst/>
          </a:prstGeom>
        </p:spPr>
      </p:pic>
    </p:spTree>
    <p:extLst>
      <p:ext uri="{BB962C8B-B14F-4D97-AF65-F5344CB8AC3E}">
        <p14:creationId xmlns:p14="http://schemas.microsoft.com/office/powerpoint/2010/main" val="229676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948855" y="1012954"/>
            <a:ext cx="5205762" cy="4832092"/>
          </a:xfrm>
          <a:prstGeom prst="rect">
            <a:avLst/>
          </a:prstGeom>
          <a:noFill/>
        </p:spPr>
        <p:txBody>
          <a:bodyPr wrap="square" rtlCol="0">
            <a:spAutoFit/>
          </a:bodyPr>
          <a:lstStyle/>
          <a:p>
            <a:r>
              <a:rPr lang="en-US" sz="4400" b="1" dirty="0"/>
              <a:t>2. Risk Management</a:t>
            </a:r>
          </a:p>
          <a:p>
            <a:endParaRPr lang="en-US" sz="2400" b="1" dirty="0"/>
          </a:p>
          <a:p>
            <a:r>
              <a:rPr lang="en-US" sz="4000" dirty="0">
                <a:latin typeface="+mj-lt"/>
                <a:cs typeface="Arial" pitchFamily="34" charset="0"/>
              </a:rPr>
              <a:t>Forecast errors are a reality, but by quantifying them, we can </a:t>
            </a:r>
            <a:r>
              <a:rPr lang="en-US" sz="4000" dirty="0">
                <a:solidFill>
                  <a:srgbClr val="C00000"/>
                </a:solidFill>
                <a:latin typeface="+mj-lt"/>
                <a:cs typeface="Arial" pitchFamily="34" charset="0"/>
              </a:rPr>
              <a:t>better assess</a:t>
            </a:r>
            <a:r>
              <a:rPr lang="en-US" sz="4000" dirty="0">
                <a:latin typeface="+mj-lt"/>
                <a:cs typeface="Arial" pitchFamily="34" charset="0"/>
              </a:rPr>
              <a:t> and </a:t>
            </a:r>
            <a:r>
              <a:rPr lang="en-US" sz="4000" dirty="0">
                <a:solidFill>
                  <a:srgbClr val="C00000"/>
                </a:solidFill>
                <a:latin typeface="+mj-lt"/>
                <a:cs typeface="Arial" pitchFamily="34" charset="0"/>
              </a:rPr>
              <a:t>manage the risks </a:t>
            </a:r>
            <a:r>
              <a:rPr lang="en-US" sz="4000" dirty="0">
                <a:latin typeface="+mj-lt"/>
                <a:cs typeface="Arial" pitchFamily="34" charset="0"/>
              </a:rPr>
              <a:t>involved.</a:t>
            </a:r>
            <a:endParaRPr lang="en-PH" sz="4000" dirty="0">
              <a:latin typeface="+mj-lt"/>
              <a:cs typeface="Arial" pitchFamily="34" charset="0"/>
            </a:endParaRPr>
          </a:p>
        </p:txBody>
      </p:sp>
      <p:sp>
        <p:nvSpPr>
          <p:cNvPr id="2" name="AutoShape 2"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3" name="AutoShape 4" descr="A cozy coffee shop with a barista checking a digital tablet while ordering coffee beans. The counter is filled with coffee cups, a cash register, and a chalkboard menu listing different coffee options. Behind the barista, shelves stocked with coffee beans, syrups, and brewing equipment. Customers are sitting at wooden tables, enjoying their drinks, with large windows letting in natural sunlight. The atmosphere is warm and inviting, with a mix of modern and rustic decor."/>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5" name="Picture 4">
            <a:extLst>
              <a:ext uri="{FF2B5EF4-FFF2-40B4-BE49-F238E27FC236}">
                <a16:creationId xmlns:a16="http://schemas.microsoft.com/office/drawing/2014/main" id="{6F45C129-6C0C-480B-AEDC-9A6075F5E32A}"/>
              </a:ext>
            </a:extLst>
          </p:cNvPr>
          <p:cNvPicPr>
            <a:picLocks noChangeAspect="1"/>
          </p:cNvPicPr>
          <p:nvPr/>
        </p:nvPicPr>
        <p:blipFill>
          <a:blip r:embed="rId2"/>
          <a:stretch>
            <a:fillRect/>
          </a:stretch>
        </p:blipFill>
        <p:spPr>
          <a:xfrm>
            <a:off x="688033" y="1090952"/>
            <a:ext cx="4760895" cy="4676095"/>
          </a:xfrm>
          <a:prstGeom prst="rect">
            <a:avLst/>
          </a:prstGeom>
        </p:spPr>
      </p:pic>
    </p:spTree>
    <p:extLst>
      <p:ext uri="{BB962C8B-B14F-4D97-AF65-F5344CB8AC3E}">
        <p14:creationId xmlns:p14="http://schemas.microsoft.com/office/powerpoint/2010/main" val="247043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E7B5B2-C921-4EA7-A2E9-CC1D800412DA}"/>
              </a:ext>
            </a:extLst>
          </p:cNvPr>
          <p:cNvSpPr>
            <a:spLocks noGrp="1"/>
          </p:cNvSpPr>
          <p:nvPr>
            <p:ph type="sldNum" sz="quarter" idx="12"/>
          </p:nvPr>
        </p:nvSpPr>
        <p:spPr/>
        <p:txBody>
          <a:bodyPr/>
          <a:lstStyle/>
          <a:p>
            <a:fld id="{52DC67D9-7476-42EA-B107-119E1B18B658}" type="slidenum">
              <a:rPr lang="en-US" smtClean="0"/>
              <a:t>7</a:t>
            </a:fld>
            <a:endParaRPr lang="en-US" dirty="0"/>
          </a:p>
        </p:txBody>
      </p:sp>
      <p:sp>
        <p:nvSpPr>
          <p:cNvPr id="5" name="TextBox 4">
            <a:extLst>
              <a:ext uri="{FF2B5EF4-FFF2-40B4-BE49-F238E27FC236}">
                <a16:creationId xmlns:a16="http://schemas.microsoft.com/office/drawing/2014/main" id="{3984CB54-17A6-4F9C-BC6F-202D8A01035C}"/>
              </a:ext>
            </a:extLst>
          </p:cNvPr>
          <p:cNvSpPr txBox="1"/>
          <p:nvPr/>
        </p:nvSpPr>
        <p:spPr>
          <a:xfrm>
            <a:off x="369902" y="2284226"/>
            <a:ext cx="11452196" cy="1569660"/>
          </a:xfrm>
          <a:prstGeom prst="rect">
            <a:avLst/>
          </a:prstGeom>
          <a:noFill/>
        </p:spPr>
        <p:txBody>
          <a:bodyPr wrap="square" rtlCol="0">
            <a:spAutoFit/>
          </a:bodyPr>
          <a:lstStyle/>
          <a:p>
            <a:pPr algn="ctr"/>
            <a:r>
              <a:rPr lang="en-US" sz="4800" b="1" dirty="0"/>
              <a:t>Key Measures of </a:t>
            </a:r>
          </a:p>
          <a:p>
            <a:pPr algn="ctr"/>
            <a:r>
              <a:rPr lang="en-US" sz="4800" b="1" dirty="0"/>
              <a:t>Forecasting Errors</a:t>
            </a:r>
          </a:p>
        </p:txBody>
      </p:sp>
    </p:spTree>
    <p:extLst>
      <p:ext uri="{BB962C8B-B14F-4D97-AF65-F5344CB8AC3E}">
        <p14:creationId xmlns:p14="http://schemas.microsoft.com/office/powerpoint/2010/main" val="332585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743093" y="1006171"/>
                <a:ext cx="10558668" cy="5063374"/>
              </a:xfrm>
              <a:prstGeom prst="rect">
                <a:avLst/>
              </a:prstGeom>
              <a:noFill/>
            </p:spPr>
            <p:txBody>
              <a:bodyPr wrap="square" rtlCol="0">
                <a:spAutoFit/>
              </a:bodyPr>
              <a:lstStyle/>
              <a:p>
                <a:r>
                  <a:rPr lang="en-US" sz="4400" b="1" dirty="0"/>
                  <a:t>Mean Absolute Error (MAE)</a:t>
                </a:r>
              </a:p>
              <a:p>
                <a:pPr marL="571500" indent="-571500">
                  <a:buFontTx/>
                  <a:buChar char="-"/>
                </a:pPr>
                <a:r>
                  <a:rPr lang="en-US" sz="3600" dirty="0"/>
                  <a:t>It gives a straightforward average of absolute differences between the predicted and actual values.</a:t>
                </a:r>
              </a:p>
              <a:p>
                <a:endParaRPr lang="en-US" sz="1200" dirty="0"/>
              </a:p>
              <a:p>
                <a:pPr marL="571500" indent="-571500">
                  <a:buFontTx/>
                  <a:buChar char="-"/>
                </a:pPr>
                <a:r>
                  <a:rPr lang="en-US" sz="3600" dirty="0"/>
                  <a:t>MAE tells us, on average, how far off our predictions are in the same units as the data, which makes it easy to interpret</a:t>
                </a:r>
              </a:p>
              <a:p>
                <a:pPr marL="571500" indent="-571500">
                  <a:buFontTx/>
                  <a:buChar char="-"/>
                </a:pPr>
                <a14:m>
                  <m:oMath xmlns:m="http://schemas.openxmlformats.org/officeDocument/2006/math">
                    <m:r>
                      <a:rPr lang="en-US" sz="3600" i="1">
                        <a:latin typeface="Cambria Math" panose="02040503050406030204" pitchFamily="18" charset="0"/>
                      </a:rPr>
                      <m:t>𝑀𝐴𝐸</m:t>
                    </m:r>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𝑛</m:t>
                        </m:r>
                      </m:den>
                    </m:f>
                    <m:nary>
                      <m:naryPr>
                        <m:chr m:val="∑"/>
                        <m:ctrlPr>
                          <a:rPr lang="en-US" sz="3600" i="1">
                            <a:latin typeface="Cambria Math" panose="02040503050406030204" pitchFamily="18" charset="0"/>
                          </a:rPr>
                        </m:ctrlPr>
                      </m:naryPr>
                      <m:sub>
                        <m:r>
                          <m:rPr>
                            <m:brk m:alnAt="23"/>
                          </m:rPr>
                          <a:rPr lang="en-US" sz="3600" i="1">
                            <a:latin typeface="Cambria Math" panose="02040503050406030204" pitchFamily="18" charset="0"/>
                          </a:rPr>
                          <m:t>𝑖</m:t>
                        </m:r>
                        <m:r>
                          <a:rPr lang="en-US" sz="3600" i="1">
                            <a:latin typeface="Cambria Math" panose="02040503050406030204" pitchFamily="18" charset="0"/>
                          </a:rPr>
                          <m:t>=1</m:t>
                        </m:r>
                      </m:sub>
                      <m:sup>
                        <m:r>
                          <a:rPr lang="en-US" sz="3600" i="1">
                            <a:latin typeface="Cambria Math" panose="02040503050406030204" pitchFamily="18" charset="0"/>
                          </a:rPr>
                          <m:t>𝑛</m:t>
                        </m:r>
                      </m:sup>
                      <m:e>
                        <m:d>
                          <m:dPr>
                            <m:begChr m:val="|"/>
                            <m:endChr m:val="|"/>
                            <m:ctrlPr>
                              <a:rPr lang="en-US" sz="3600" i="1" smtClean="0">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nary>
                  </m:oMath>
                </a14:m>
                <a:endParaRPr lang="en-US" sz="3600" dirty="0"/>
              </a:p>
            </p:txBody>
          </p:sp>
        </mc:Choice>
        <mc:Fallback>
          <p:sp>
            <p:nvSpPr>
              <p:cNvPr id="4" name="TextBox 3"/>
              <p:cNvSpPr txBox="1">
                <a:spLocks noRot="1" noChangeAspect="1" noMove="1" noResize="1" noEditPoints="1" noAdjustHandles="1" noChangeArrowheads="1" noChangeShapeType="1" noTextEdit="1"/>
              </p:cNvSpPr>
              <p:nvPr/>
            </p:nvSpPr>
            <p:spPr>
              <a:xfrm>
                <a:off x="743093" y="1006171"/>
                <a:ext cx="10558668" cy="5063374"/>
              </a:xfrm>
              <a:prstGeom prst="rect">
                <a:avLst/>
              </a:prstGeom>
              <a:blipFill>
                <a:blip r:embed="rId2"/>
                <a:stretch>
                  <a:fillRect l="-2367" t="-2407" r="-1674"/>
                </a:stretch>
              </a:blipFill>
            </p:spPr>
            <p:txBody>
              <a:bodyPr/>
              <a:lstStyle/>
              <a:p>
                <a:r>
                  <a:rPr lang="en-PH">
                    <a:noFill/>
                  </a:rPr>
                  <a:t> </a:t>
                </a:r>
              </a:p>
            </p:txBody>
          </p:sp>
        </mc:Fallback>
      </mc:AlternateContent>
    </p:spTree>
    <p:extLst>
      <p:ext uri="{BB962C8B-B14F-4D97-AF65-F5344CB8AC3E}">
        <p14:creationId xmlns:p14="http://schemas.microsoft.com/office/powerpoint/2010/main" val="3227111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p:cNvSpPr txBox="1"/>
              <p:nvPr/>
            </p:nvSpPr>
            <p:spPr>
              <a:xfrm>
                <a:off x="901714" y="966050"/>
                <a:ext cx="10558668" cy="4140044"/>
              </a:xfrm>
              <a:prstGeom prst="rect">
                <a:avLst/>
              </a:prstGeom>
              <a:noFill/>
            </p:spPr>
            <p:txBody>
              <a:bodyPr wrap="square" rtlCol="0">
                <a:spAutoFit/>
              </a:bodyPr>
              <a:lstStyle/>
              <a:p>
                <a:r>
                  <a:rPr lang="en-US" sz="4400" b="1" dirty="0"/>
                  <a:t>Mean Squared Error (MSE)</a:t>
                </a:r>
              </a:p>
              <a:p>
                <a:pPr marL="571500" indent="-571500">
                  <a:buFontTx/>
                  <a:buChar char="-"/>
                </a:pPr>
                <a:r>
                  <a:rPr lang="en-US" sz="3600" dirty="0"/>
                  <a:t>It measure the average of the squares of the errors, thereby penalizing larger errors more severely.</a:t>
                </a:r>
              </a:p>
              <a:p>
                <a:endParaRPr lang="en-US" sz="2000" dirty="0"/>
              </a:p>
              <a:p>
                <a:pPr marL="571500" indent="-571500">
                  <a:buFontTx/>
                  <a:buChar char="-"/>
                </a:pPr>
                <a:r>
                  <a:rPr lang="en-US" sz="3600" dirty="0"/>
                  <a:t>While MSE is effective at highlighting large errors, its squared units can make interpretation less direct.</a:t>
                </a:r>
              </a:p>
              <a:p>
                <a:pPr marL="571500" indent="-571500">
                  <a:buFontTx/>
                  <a:buChar char="-"/>
                </a:pPr>
                <a14:m>
                  <m:oMath xmlns:m="http://schemas.openxmlformats.org/officeDocument/2006/math">
                    <m:r>
                      <a:rPr lang="en-US" sz="3600" b="0" i="1" smtClean="0">
                        <a:latin typeface="Cambria Math" panose="02040503050406030204" pitchFamily="18" charset="0"/>
                      </a:rPr>
                      <m:t>𝑀𝑆𝐸</m:t>
                    </m:r>
                    <m:r>
                      <a:rPr lang="en-US" sz="3600" i="1" smtClean="0">
                        <a:latin typeface="Cambria Math" panose="02040503050406030204" pitchFamily="18" charset="0"/>
                      </a:rPr>
                      <m:t>=</m:t>
                    </m:r>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1</m:t>
                        </m:r>
                      </m:num>
                      <m:den>
                        <m:r>
                          <a:rPr lang="en-US" sz="3600" b="0" i="1" smtClean="0">
                            <a:latin typeface="Cambria Math" panose="02040503050406030204" pitchFamily="18" charset="0"/>
                          </a:rPr>
                          <m:t>𝑛</m:t>
                        </m:r>
                      </m:den>
                    </m:f>
                    <m:nary>
                      <m:naryPr>
                        <m:chr m:val="∑"/>
                        <m:ctrlPr>
                          <a:rPr lang="en-US" sz="3600" b="0" i="1" smtClean="0">
                            <a:latin typeface="Cambria Math" panose="02040503050406030204" pitchFamily="18" charset="0"/>
                          </a:rPr>
                        </m:ctrlPr>
                      </m:naryPr>
                      <m:sub>
                        <m:r>
                          <m:rPr>
                            <m:brk m:alnAt="23"/>
                          </m:rPr>
                          <a:rPr lang="en-US" sz="3600" b="0" i="1" smtClean="0">
                            <a:latin typeface="Cambria Math" panose="02040503050406030204" pitchFamily="18" charset="0"/>
                          </a:rPr>
                          <m:t>𝑖</m:t>
                        </m:r>
                        <m:r>
                          <a:rPr lang="en-US" sz="3600" b="0" i="1" smtClean="0">
                            <a:latin typeface="Cambria Math" panose="02040503050406030204" pitchFamily="18" charset="0"/>
                          </a:rPr>
                          <m:t>=1</m:t>
                        </m:r>
                      </m:sub>
                      <m:sup>
                        <m:r>
                          <a:rPr lang="en-US" sz="3600" b="0" i="1" smtClean="0">
                            <a:latin typeface="Cambria Math" panose="02040503050406030204" pitchFamily="18" charset="0"/>
                          </a:rPr>
                          <m:t>𝑛</m:t>
                        </m:r>
                      </m:sup>
                      <m:e>
                        <m:sSup>
                          <m:sSupPr>
                            <m:ctrlPr>
                              <a:rPr lang="en-US" sz="3600" b="0" i="1" smtClean="0">
                                <a:latin typeface="Cambria Math" panose="02040503050406030204" pitchFamily="18" charset="0"/>
                              </a:rPr>
                            </m:ctrlPr>
                          </m:sSupPr>
                          <m:e>
                            <m:d>
                              <m:dPr>
                                <m:ctrlPr>
                                  <a:rPr lang="en-US" sz="3600" i="1">
                                    <a:latin typeface="Cambria Math" panose="02040503050406030204" pitchFamily="18" charset="0"/>
                                  </a:rPr>
                                </m:ctrlPr>
                              </m:dPr>
                              <m:e>
                                <m:sSub>
                                  <m:sSubPr>
                                    <m:ctrlPr>
                                      <a:rPr lang="en-US" sz="3600" i="1">
                                        <a:latin typeface="Cambria Math" panose="02040503050406030204" pitchFamily="18" charset="0"/>
                                      </a:rPr>
                                    </m:ctrlPr>
                                  </m:sSubPr>
                                  <m:e>
                                    <m:r>
                                      <a:rPr lang="en-US" sz="3600" i="1">
                                        <a:latin typeface="Cambria Math" panose="02040503050406030204" pitchFamily="18" charset="0"/>
                                      </a:rPr>
                                      <m:t>𝑦</m:t>
                                    </m:r>
                                  </m:e>
                                  <m:sub>
                                    <m:r>
                                      <a:rPr lang="en-US" sz="3600" i="1">
                                        <a:latin typeface="Cambria Math" panose="02040503050406030204" pitchFamily="18" charset="0"/>
                                      </a:rPr>
                                      <m:t>𝑖</m:t>
                                    </m:r>
                                  </m:sub>
                                </m:sSub>
                                <m:r>
                                  <a:rPr lang="en-US" sz="3600" i="1">
                                    <a:latin typeface="Cambria Math" panose="02040503050406030204" pitchFamily="18" charset="0"/>
                                  </a:rPr>
                                  <m:t> −</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panose="02040503050406030204" pitchFamily="18" charset="0"/>
                                          </a:rPr>
                                          <m:t>𝑦</m:t>
                                        </m:r>
                                      </m:e>
                                    </m:acc>
                                  </m:e>
                                  <m:sub>
                                    <m:r>
                                      <a:rPr lang="en-US" sz="3600" i="1">
                                        <a:latin typeface="Cambria Math" panose="02040503050406030204" pitchFamily="18" charset="0"/>
                                      </a:rPr>
                                      <m:t>𝑖</m:t>
                                    </m:r>
                                  </m:sub>
                                </m:sSub>
                              </m:e>
                            </m:d>
                          </m:e>
                          <m:sup>
                            <m:r>
                              <a:rPr lang="en-US" sz="3600" b="0" i="1" smtClean="0">
                                <a:latin typeface="Cambria Math" panose="02040503050406030204" pitchFamily="18" charset="0"/>
                              </a:rPr>
                              <m:t>2</m:t>
                            </m:r>
                          </m:sup>
                        </m:sSup>
                      </m:e>
                    </m:nary>
                  </m:oMath>
                </a14:m>
                <a:endParaRPr lang="en-US" sz="3600" dirty="0"/>
              </a:p>
            </p:txBody>
          </p:sp>
        </mc:Choice>
        <mc:Fallback>
          <p:sp>
            <p:nvSpPr>
              <p:cNvPr id="4" name="TextBox 3"/>
              <p:cNvSpPr txBox="1">
                <a:spLocks noRot="1" noChangeAspect="1" noMove="1" noResize="1" noEditPoints="1" noAdjustHandles="1" noChangeArrowheads="1" noChangeShapeType="1" noTextEdit="1"/>
              </p:cNvSpPr>
              <p:nvPr/>
            </p:nvSpPr>
            <p:spPr>
              <a:xfrm>
                <a:off x="901714" y="966050"/>
                <a:ext cx="10558668" cy="4140044"/>
              </a:xfrm>
              <a:prstGeom prst="rect">
                <a:avLst/>
              </a:prstGeom>
              <a:blipFill>
                <a:blip r:embed="rId2"/>
                <a:stretch>
                  <a:fillRect l="-2367" t="-2941" r="-1963"/>
                </a:stretch>
              </a:blipFill>
            </p:spPr>
            <p:txBody>
              <a:bodyPr/>
              <a:lstStyle/>
              <a:p>
                <a:r>
                  <a:rPr lang="en-PH">
                    <a:noFill/>
                  </a:rPr>
                  <a:t> </a:t>
                </a:r>
              </a:p>
            </p:txBody>
          </p:sp>
        </mc:Fallback>
      </mc:AlternateContent>
    </p:spTree>
    <p:extLst>
      <p:ext uri="{BB962C8B-B14F-4D97-AF65-F5344CB8AC3E}">
        <p14:creationId xmlns:p14="http://schemas.microsoft.com/office/powerpoint/2010/main" val="2292965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1960</TotalTime>
  <Words>437</Words>
  <Application>Microsoft Office PowerPoint</Application>
  <PresentationFormat>Widescreen</PresentationFormat>
  <Paragraphs>69</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Acer</cp:lastModifiedBy>
  <cp:revision>355</cp:revision>
  <dcterms:created xsi:type="dcterms:W3CDTF">2018-09-30T06:22:05Z</dcterms:created>
  <dcterms:modified xsi:type="dcterms:W3CDTF">2025-03-14T09:03:03Z</dcterms:modified>
</cp:coreProperties>
</file>